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56" r:id="rId4"/>
  </p:sldMasterIdLst>
  <p:notesMasterIdLst>
    <p:notesMasterId r:id="rId47"/>
  </p:notesMasterIdLst>
  <p:handoutMasterIdLst>
    <p:handoutMasterId r:id="rId48"/>
  </p:handoutMasterIdLst>
  <p:sldIdLst>
    <p:sldId id="446" r:id="rId5"/>
    <p:sldId id="482" r:id="rId6"/>
    <p:sldId id="483" r:id="rId7"/>
    <p:sldId id="484" r:id="rId8"/>
    <p:sldId id="485" r:id="rId9"/>
    <p:sldId id="486" r:id="rId10"/>
    <p:sldId id="487" r:id="rId11"/>
    <p:sldId id="447" r:id="rId12"/>
    <p:sldId id="445" r:id="rId13"/>
    <p:sldId id="448" r:id="rId14"/>
    <p:sldId id="449" r:id="rId15"/>
    <p:sldId id="450" r:id="rId16"/>
    <p:sldId id="451" r:id="rId17"/>
    <p:sldId id="452" r:id="rId18"/>
    <p:sldId id="453" r:id="rId19"/>
    <p:sldId id="454" r:id="rId20"/>
    <p:sldId id="455" r:id="rId21"/>
    <p:sldId id="456" r:id="rId22"/>
    <p:sldId id="457" r:id="rId23"/>
    <p:sldId id="458" r:id="rId24"/>
    <p:sldId id="459" r:id="rId25"/>
    <p:sldId id="460" r:id="rId26"/>
    <p:sldId id="462" r:id="rId27"/>
    <p:sldId id="461" r:id="rId28"/>
    <p:sldId id="463" r:id="rId29"/>
    <p:sldId id="465" r:id="rId30"/>
    <p:sldId id="466" r:id="rId31"/>
    <p:sldId id="468" r:id="rId32"/>
    <p:sldId id="467" r:id="rId33"/>
    <p:sldId id="469" r:id="rId34"/>
    <p:sldId id="471" r:id="rId35"/>
    <p:sldId id="470" r:id="rId36"/>
    <p:sldId id="472" r:id="rId37"/>
    <p:sldId id="473" r:id="rId38"/>
    <p:sldId id="474" r:id="rId39"/>
    <p:sldId id="475" r:id="rId40"/>
    <p:sldId id="477" r:id="rId41"/>
    <p:sldId id="476" r:id="rId42"/>
    <p:sldId id="479" r:id="rId43"/>
    <p:sldId id="478" r:id="rId44"/>
    <p:sldId id="480" r:id="rId45"/>
    <p:sldId id="481"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0"/>
    <p:restoredTop sz="86380" autoAdjust="0"/>
  </p:normalViewPr>
  <p:slideViewPr>
    <p:cSldViewPr>
      <p:cViewPr varScale="1">
        <p:scale>
          <a:sx n="60" d="100"/>
          <a:sy n="60" d="100"/>
        </p:scale>
        <p:origin x="966" y="60"/>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3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2971800" cy="457200"/>
          </a:xfrm>
          <a:prstGeom prst="rect">
            <a:avLst/>
          </a:prstGeom>
        </p:spPr>
        <p:txBody>
          <a:bodyPr/>
          <a:lstStyle/>
          <a:p>
            <a:endParaRPr lang="es-ES" dirty="0" smtClean="0"/>
          </a:p>
        </p:txBody>
      </p:sp>
      <p:sp>
        <p:nvSpPr>
          <p:cNvPr id="24" name="Rectangle 24"/>
          <p:cNvSpPr>
            <a:spLocks noGrp="1"/>
          </p:cNvSpPr>
          <p:nvPr>
            <p:ph type="dt" sz="quarter" idx="1"/>
          </p:nvPr>
        </p:nvSpPr>
        <p:spPr>
          <a:xfrm>
            <a:off x="3884613" y="0"/>
            <a:ext cx="2971800" cy="457200"/>
          </a:xfrm>
          <a:prstGeom prst="rect">
            <a:avLst/>
          </a:prstGeom>
        </p:spPr>
        <p:txBody>
          <a:bodyPr/>
          <a:lstStyle/>
          <a:p>
            <a:fld id="{A849C5AD-4428-4E9C-9C84-11B72C9365FB}" type="datetimeFigureOut">
              <a:rPr lang="es-ES" smtClean="0"/>
              <a:pPr/>
              <a:t>07/10/2019</a:t>
            </a:fld>
            <a:endParaRPr lang="es-ES" dirty="0" smtClean="0"/>
          </a:p>
        </p:txBody>
      </p:sp>
      <p:sp>
        <p:nvSpPr>
          <p:cNvPr id="30" name="Rectangle 30"/>
          <p:cNvSpPr>
            <a:spLocks noGrp="1"/>
          </p:cNvSpPr>
          <p:nvPr>
            <p:ph type="ftr" sz="quarter" idx="2"/>
          </p:nvPr>
        </p:nvSpPr>
        <p:spPr>
          <a:xfrm>
            <a:off x="0" y="8685213"/>
            <a:ext cx="2971800" cy="457200"/>
          </a:xfrm>
          <a:prstGeom prst="rect">
            <a:avLst/>
          </a:prstGeom>
        </p:spPr>
        <p:txBody>
          <a:bodyPr/>
          <a:lstStyle/>
          <a:p>
            <a:endParaRPr lang="es-ES" dirty="0" smtClean="0"/>
          </a:p>
        </p:txBody>
      </p:sp>
      <p:sp>
        <p:nvSpPr>
          <p:cNvPr id="18" name="Rectangle 18"/>
          <p:cNvSpPr>
            <a:spLocks noGrp="1"/>
          </p:cNvSpPr>
          <p:nvPr>
            <p:ph type="sldNum" sz="quarter" idx="3"/>
          </p:nvPr>
        </p:nvSpPr>
        <p:spPr>
          <a:xfrm>
            <a:off x="3884613" y="8685213"/>
            <a:ext cx="2971800" cy="457200"/>
          </a:xfrm>
          <a:prstGeom prst="rect">
            <a:avLst/>
          </a:prstGeom>
        </p:spPr>
        <p:txBody>
          <a:bodyPr/>
          <a:lstStyle/>
          <a:p>
            <a:fld id="{8C596567-A38F-4CEF-B37F-9B9D120D62CE}" type="slidenum">
              <a:rPr lang="es-ES" smtClean="0"/>
              <a:pPr/>
              <a:t>‹Nº›</a:t>
            </a:fld>
            <a:endParaRPr lang="es-ES" dirty="0" smtClean="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2971800" cy="457200"/>
          </a:xfrm>
          <a:prstGeom prst="rect">
            <a:avLst/>
          </a:prstGeom>
        </p:spPr>
        <p:txBody>
          <a:bodyPr/>
          <a:lstStyle/>
          <a:p>
            <a:endParaRPr lang="es-ES" dirty="0"/>
          </a:p>
        </p:txBody>
      </p:sp>
      <p:sp>
        <p:nvSpPr>
          <p:cNvPr id="15" name="Rectangle 15"/>
          <p:cNvSpPr>
            <a:spLocks noGrp="1"/>
          </p:cNvSpPr>
          <p:nvPr>
            <p:ph type="dt" idx="1"/>
          </p:nvPr>
        </p:nvSpPr>
        <p:spPr>
          <a:xfrm>
            <a:off x="3884613" y="0"/>
            <a:ext cx="2971800" cy="457200"/>
          </a:xfrm>
          <a:prstGeom prst="rect">
            <a:avLst/>
          </a:prstGeom>
        </p:spPr>
        <p:txBody>
          <a:bodyPr/>
          <a:lstStyle/>
          <a:p>
            <a:fld id="{D7547E60-4BE7-4E4E-9AAA-5EE35AEC995C}" type="datetimeFigureOut">
              <a:rPr lang="es-AR"/>
              <a:pPr/>
              <a:t>7/10/2019</a:t>
            </a:fld>
            <a:endParaRPr lang="es-ES" dirty="0"/>
          </a:p>
        </p:txBody>
      </p:sp>
      <p:sp>
        <p:nvSpPr>
          <p:cNvPr id="23" name="Rectangle 2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anchor="ctr"/>
          <a:lstStyle/>
          <a:p>
            <a:endParaRPr lang="es-ES" dirty="0"/>
          </a:p>
        </p:txBody>
      </p:sp>
      <p:sp>
        <p:nvSpPr>
          <p:cNvPr id="5" name="Rectangle 5"/>
          <p:cNvSpPr>
            <a:spLocks noGrp="1"/>
          </p:cNvSpPr>
          <p:nvPr>
            <p:ph type="body" sz="quarter" idx="3"/>
          </p:nvPr>
        </p:nvSpPr>
        <p:spPr>
          <a:xfrm>
            <a:off x="685800" y="4343400"/>
            <a:ext cx="5486400" cy="4114800"/>
          </a:xfrm>
          <a:prstGeom prst="rect">
            <a:avLst/>
          </a:prstGeom>
        </p:spPr>
        <p:txBody>
          <a:bodyPr/>
          <a:lstStyle/>
          <a:p>
            <a:pPr lvl="0"/>
            <a:r>
              <a:rPr lang="es-ES"/>
              <a:t>Haga clic para modificar los estilos de título del patrón</a:t>
            </a:r>
          </a:p>
          <a:p>
            <a:pPr lvl="1"/>
            <a:r>
              <a:rPr lang="es-ES"/>
              <a:t>Segundo nivel</a:t>
            </a:r>
          </a:p>
          <a:p>
            <a:pPr lvl="2"/>
            <a:r>
              <a:rPr lang="es-ES"/>
              <a:t>Tercer nivel</a:t>
            </a:r>
          </a:p>
          <a:p>
            <a:pPr lvl="3"/>
            <a:r>
              <a:rPr lang="es-ES"/>
              <a:t>Cuarto nivel</a:t>
            </a:r>
          </a:p>
          <a:p>
            <a:pPr lvl="4"/>
            <a:r>
              <a:rPr lang="es-ES"/>
              <a:t>Quinto nivel</a:t>
            </a:r>
          </a:p>
        </p:txBody>
      </p:sp>
      <p:sp>
        <p:nvSpPr>
          <p:cNvPr id="18" name="Rectangle 18"/>
          <p:cNvSpPr>
            <a:spLocks noGrp="1"/>
          </p:cNvSpPr>
          <p:nvPr>
            <p:ph type="ftr" sz="quarter" idx="4"/>
          </p:nvPr>
        </p:nvSpPr>
        <p:spPr>
          <a:xfrm>
            <a:off x="0" y="8685213"/>
            <a:ext cx="2971800" cy="457200"/>
          </a:xfrm>
          <a:prstGeom prst="rect">
            <a:avLst/>
          </a:prstGeom>
        </p:spPr>
        <p:txBody>
          <a:bodyPr/>
          <a:lstStyle/>
          <a:p>
            <a:endParaRPr lang="es-ES" dirty="0"/>
          </a:p>
        </p:txBody>
      </p:sp>
      <p:sp>
        <p:nvSpPr>
          <p:cNvPr id="28" name="Rectangle 28"/>
          <p:cNvSpPr>
            <a:spLocks noGrp="1"/>
          </p:cNvSpPr>
          <p:nvPr>
            <p:ph type="sldNum" sz="quarter" idx="5"/>
          </p:nvPr>
        </p:nvSpPr>
        <p:spPr>
          <a:xfrm>
            <a:off x="3884613" y="8685213"/>
            <a:ext cx="2971800" cy="457200"/>
          </a:xfrm>
          <a:prstGeom prst="rect">
            <a:avLst/>
          </a:prstGeom>
        </p:spPr>
        <p:txBody>
          <a:bodyPr/>
          <a:lstStyle/>
          <a:p>
            <a:fld id="{CA077768-21C8-4125-A345-258E48D2EED0}" type="slidenum">
              <a:rPr/>
              <a:pPr/>
              <a:t>‹Nº›</a:t>
            </a:fld>
            <a:endParaRPr lang="es-ES" dirty="0"/>
          </a:p>
        </p:txBody>
      </p:sp>
    </p:spTree>
  </p:cSld>
  <p:clrMap bg1="lt1" tx1="dk1" bg2="lt2" tx2="dk2" accent1="accent1" accent2="accent2" accent3="accent3" accent4="accent4" accent5="accent5" accent6="accent6" hlink="hlink" folHlink="folHlink"/>
  <p:notesStyle>
    <a:lvl1pPr marL="0" algn="l" rtl="0" latinLnBrk="0">
      <a:defRPr lang="es-ES" sz="1200" kern="1200">
        <a:solidFill>
          <a:schemeClr val="tx1"/>
        </a:solidFill>
        <a:latin typeface="+mn-lt"/>
        <a:ea typeface="+mn-ea"/>
        <a:cs typeface="+mn-cs"/>
      </a:defRPr>
    </a:lvl1pPr>
    <a:lvl2pPr marL="457200" algn="l" rtl="0">
      <a:defRPr lang="es-ES" sz="1200" kern="1200">
        <a:solidFill>
          <a:schemeClr val="tx1"/>
        </a:solidFill>
        <a:latin typeface="+mn-lt"/>
        <a:ea typeface="+mn-ea"/>
        <a:cs typeface="+mn-cs"/>
      </a:defRPr>
    </a:lvl2pPr>
    <a:lvl3pPr marL="914400" algn="l" rtl="0">
      <a:defRPr lang="es-ES" sz="1200" kern="1200">
        <a:solidFill>
          <a:schemeClr val="tx1"/>
        </a:solidFill>
        <a:latin typeface="+mn-lt"/>
        <a:ea typeface="+mn-ea"/>
        <a:cs typeface="+mn-cs"/>
      </a:defRPr>
    </a:lvl3pPr>
    <a:lvl4pPr marL="1371600" algn="l" rtl="0">
      <a:defRPr lang="es-ES" sz="1200" kern="1200">
        <a:solidFill>
          <a:schemeClr val="tx1"/>
        </a:solidFill>
        <a:latin typeface="+mn-lt"/>
        <a:ea typeface="+mn-ea"/>
        <a:cs typeface="+mn-cs"/>
      </a:defRPr>
    </a:lvl4pPr>
    <a:lvl5pPr marL="1828800" algn="l" rtl="0">
      <a:defRPr lang="es-ES" sz="1200" kern="1200">
        <a:solidFill>
          <a:schemeClr val="tx1"/>
        </a:solidFill>
        <a:latin typeface="+mn-lt"/>
        <a:ea typeface="+mn-ea"/>
        <a:cs typeface="+mn-cs"/>
      </a:defRPr>
    </a:lvl5pPr>
    <a:lvl6pPr marL="2286000" algn="l" rtl="0">
      <a:defRPr lang="es-ES" sz="1200" kern="1200">
        <a:solidFill>
          <a:schemeClr val="tx1"/>
        </a:solidFill>
        <a:latin typeface="+mn-lt"/>
        <a:ea typeface="+mn-ea"/>
        <a:cs typeface="+mn-cs"/>
      </a:defRPr>
    </a:lvl6pPr>
    <a:lvl7pPr marL="2743200" algn="l" rtl="0">
      <a:defRPr lang="es-ES" sz="1200" kern="1200">
        <a:solidFill>
          <a:schemeClr val="tx1"/>
        </a:solidFill>
        <a:latin typeface="+mn-lt"/>
        <a:ea typeface="+mn-ea"/>
        <a:cs typeface="+mn-cs"/>
      </a:defRPr>
    </a:lvl7pPr>
    <a:lvl8pPr marL="3200400" algn="l" rtl="0">
      <a:defRPr lang="es-ES" sz="1200" kern="1200">
        <a:solidFill>
          <a:schemeClr val="tx1"/>
        </a:solidFill>
        <a:latin typeface="+mn-lt"/>
        <a:ea typeface="+mn-ea"/>
        <a:cs typeface="+mn-cs"/>
      </a:defRPr>
    </a:lvl8pPr>
    <a:lvl9pPr marL="3657600" algn="l" rtl="0">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a:t>
            </a:fld>
            <a:endParaRPr lang="es-E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11</a:t>
            </a:fld>
            <a:endParaRPr lang="es-E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12</a:t>
            </a:fld>
            <a:endParaRPr lang="es-E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13</a:t>
            </a:fld>
            <a:endParaRPr lang="es-E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14</a:t>
            </a:fld>
            <a:endParaRPr lang="es-E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15</a:t>
            </a:fld>
            <a:endParaRPr lang="es-E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16</a:t>
            </a:fld>
            <a:endParaRPr lang="es-E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17</a:t>
            </a:fld>
            <a:endParaRPr lang="es-E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18</a:t>
            </a:fld>
            <a:endParaRPr lang="es-E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19</a:t>
            </a:fld>
            <a:endParaRPr lang="es-E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20</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a:t>
            </a:fld>
            <a:endParaRPr lang="es-E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21</a:t>
            </a:fld>
            <a:endParaRPr lang="es-E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22</a:t>
            </a:fld>
            <a:endParaRPr lang="es-E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23</a:t>
            </a:fld>
            <a:endParaRPr lang="es-E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24</a:t>
            </a:fld>
            <a:endParaRPr lang="es-E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25</a:t>
            </a:fld>
            <a:endParaRPr lang="es-E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26</a:t>
            </a:fld>
            <a:endParaRPr lang="es-E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27</a:t>
            </a:fld>
            <a:endParaRPr lang="es-E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28</a:t>
            </a:fld>
            <a:endParaRPr lang="es-E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29</a:t>
            </a:fld>
            <a:endParaRPr lang="es-E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30</a:t>
            </a:fld>
            <a:endParaRPr lang="es-E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4</a:t>
            </a:fld>
            <a:endParaRPr lang="es-E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31</a:t>
            </a:fld>
            <a:endParaRPr lang="es-E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32</a:t>
            </a:fld>
            <a:endParaRPr lang="es-E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33</a:t>
            </a:fld>
            <a:endParaRPr lang="es-E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34</a:t>
            </a:fld>
            <a:endParaRPr lang="es-E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35</a:t>
            </a:fld>
            <a:endParaRPr lang="es-E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36</a:t>
            </a:fld>
            <a:endParaRPr lang="es-E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37</a:t>
            </a:fld>
            <a:endParaRPr lang="es-E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38</a:t>
            </a:fld>
            <a:endParaRPr lang="es-E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39</a:t>
            </a:fld>
            <a:endParaRPr lang="es-E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40</a:t>
            </a:fld>
            <a:endParaRPr lang="es-E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5</a:t>
            </a:fld>
            <a:endParaRPr lang="es-E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41</a:t>
            </a:fld>
            <a:endParaRPr lang="es-E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42</a:t>
            </a:fld>
            <a:endParaRPr lang="es-E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6</a:t>
            </a:fld>
            <a:endParaRPr lang="es-E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7</a:t>
            </a:fld>
            <a:endParaRPr lang="es-E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8</a:t>
            </a:fld>
            <a:endParaRPr lang="es-E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9</a:t>
            </a:fld>
            <a:endParaRPr lang="es-E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10</a:t>
            </a:fld>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5C14FD69-4A85-4715-A222-ABB225B63BC6}" type="datetimeFigureOut">
              <a:rPr lang="es-ES" smtClean="0"/>
              <a:pPr/>
              <a:t>07/10/2019</a:t>
            </a:fld>
            <a:endParaRPr lang="es-ES" dirty="0"/>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dirty="0"/>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pPr algn="r"/>
            <a:fld id="{D4C49B74-5DB2-4B03-B1D2-7F6A3C51C318}" type="slidenum">
              <a:rPr lang="es-ES" smtClean="0"/>
              <a:pPr algn="r"/>
              <a:t>‹Nº›</a:t>
            </a:fld>
            <a:endParaRPr lang="es-E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C14FD69-4A85-4715-A222-ABB225B63BC6}" type="datetimeFigureOut">
              <a:rPr lang="es-ES" smtClean="0"/>
              <a:pPr/>
              <a:t>07/10/2019</a:t>
            </a:fld>
            <a:endParaRPr lang="es-ES" sz="1000" dirty="0"/>
          </a:p>
        </p:txBody>
      </p:sp>
      <p:sp>
        <p:nvSpPr>
          <p:cNvPr id="5" name="4 Marcador de pie de página"/>
          <p:cNvSpPr>
            <a:spLocks noGrp="1"/>
          </p:cNvSpPr>
          <p:nvPr>
            <p:ph type="ftr" sz="quarter" idx="11"/>
          </p:nvPr>
        </p:nvSpPr>
        <p:spPr/>
        <p:txBody>
          <a:bodyPr/>
          <a:lstStyle/>
          <a:p>
            <a:pPr algn="ctr"/>
            <a:endParaRPr lang="es-ES" sz="1000" dirty="0"/>
          </a:p>
        </p:txBody>
      </p:sp>
      <p:sp>
        <p:nvSpPr>
          <p:cNvPr id="6" name="5 Marcador de número de diapositiva"/>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C14FD69-4A85-4715-A222-ABB225B63BC6}" type="datetimeFigureOut">
              <a:rPr lang="es-ES" smtClean="0"/>
              <a:pPr/>
              <a:t>07/10/2019</a:t>
            </a:fld>
            <a:endParaRPr lang="es-ES" sz="1000" dirty="0"/>
          </a:p>
        </p:txBody>
      </p:sp>
      <p:sp>
        <p:nvSpPr>
          <p:cNvPr id="5" name="4 Marcador de pie de página"/>
          <p:cNvSpPr>
            <a:spLocks noGrp="1"/>
          </p:cNvSpPr>
          <p:nvPr>
            <p:ph type="ftr" sz="quarter" idx="11"/>
          </p:nvPr>
        </p:nvSpPr>
        <p:spPr/>
        <p:txBody>
          <a:bodyPr/>
          <a:lstStyle/>
          <a:p>
            <a:pPr algn="ctr"/>
            <a:endParaRPr lang="es-ES" sz="1000" dirty="0"/>
          </a:p>
        </p:txBody>
      </p:sp>
      <p:sp>
        <p:nvSpPr>
          <p:cNvPr id="6" name="5 Marcador de número de diapositiva"/>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5C14FD69-4A85-4715-A222-ABB225B63BC6}" type="datetimeFigureOut">
              <a:rPr lang="es-ES" smtClean="0"/>
              <a:pPr/>
              <a:t>07/10/2019</a:t>
            </a:fld>
            <a:endParaRPr lang="es-ES" sz="1000" dirty="0"/>
          </a:p>
        </p:txBody>
      </p:sp>
      <p:sp>
        <p:nvSpPr>
          <p:cNvPr id="9" name="8 Marcador de número de diapositiva"/>
          <p:cNvSpPr>
            <a:spLocks noGrp="1"/>
          </p:cNvSpPr>
          <p:nvPr>
            <p:ph type="sldNum" sz="quarter" idx="15"/>
          </p:nvPr>
        </p:nvSpPr>
        <p:spPr/>
        <p:txBody>
          <a:bodyPr rtlCol="0"/>
          <a:lstStyle/>
          <a:p>
            <a:pPr algn="r"/>
            <a:fld id="{D4C49B74-5DB2-4B03-B1D2-7F6A3C51C318}" type="slidenum">
              <a:rPr lang="es-ES" smtClean="0"/>
              <a:pPr algn="r"/>
              <a:t>‹Nº›</a:t>
            </a:fld>
            <a:endParaRPr lang="es-ES" sz="1000" dirty="0"/>
          </a:p>
        </p:txBody>
      </p:sp>
      <p:sp>
        <p:nvSpPr>
          <p:cNvPr id="10" name="9 Marcador de pie de página"/>
          <p:cNvSpPr>
            <a:spLocks noGrp="1"/>
          </p:cNvSpPr>
          <p:nvPr>
            <p:ph type="ftr" sz="quarter" idx="16"/>
          </p:nvPr>
        </p:nvSpPr>
        <p:spPr/>
        <p:txBody>
          <a:bodyPr rtlCol="0"/>
          <a:lstStyle/>
          <a:p>
            <a:pPr algn="ctr"/>
            <a:endParaRPr lang="es-ES" sz="10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5C14FD69-4A85-4715-A222-ABB225B63BC6}" type="datetimeFigureOut">
              <a:rPr lang="es-ES" smtClean="0"/>
              <a:pPr/>
              <a:t>07/10/2019</a:t>
            </a:fld>
            <a:endParaRPr lang="es-ES" sz="1000" dirty="0"/>
          </a:p>
        </p:txBody>
      </p:sp>
      <p:sp>
        <p:nvSpPr>
          <p:cNvPr id="5" name="4 Marcador de pie de página"/>
          <p:cNvSpPr>
            <a:spLocks noGrp="1"/>
          </p:cNvSpPr>
          <p:nvPr>
            <p:ph type="ftr" sz="quarter" idx="11"/>
          </p:nvPr>
        </p:nvSpPr>
        <p:spPr bwMode="auto">
          <a:xfrm rot="5400000">
            <a:off x="7077456" y="4178808"/>
            <a:ext cx="3657600" cy="384048"/>
          </a:xfrm>
        </p:spPr>
        <p:txBody>
          <a:bodyPr/>
          <a:lstStyle/>
          <a:p>
            <a:pPr algn="ctr"/>
            <a:endParaRPr lang="es-ES" sz="1000" dirty="0"/>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pPr algn="r"/>
            <a:fld id="{D4C49B74-5DB2-4B03-B1D2-7F6A3C51C318}" type="slidenum">
              <a:rPr lang="es-ES" smtClean="0"/>
              <a:pPr algn="r"/>
              <a:t>‹Nº›</a:t>
            </a:fld>
            <a:endParaRPr lang="es-ES" sz="1000"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5C14FD69-4A85-4715-A222-ABB225B63BC6}" type="datetimeFigureOut">
              <a:rPr lang="es-ES" smtClean="0"/>
              <a:pPr/>
              <a:t>07/10/2019</a:t>
            </a:fld>
            <a:endParaRPr lang="es-ES" sz="1000" dirty="0"/>
          </a:p>
        </p:txBody>
      </p:sp>
      <p:sp>
        <p:nvSpPr>
          <p:cNvPr id="6" name="5 Marcador de pie de página"/>
          <p:cNvSpPr>
            <a:spLocks noGrp="1"/>
          </p:cNvSpPr>
          <p:nvPr>
            <p:ph type="ftr" sz="quarter" idx="11"/>
          </p:nvPr>
        </p:nvSpPr>
        <p:spPr/>
        <p:txBody>
          <a:bodyPr/>
          <a:lstStyle/>
          <a:p>
            <a:pPr algn="ctr"/>
            <a:endParaRPr lang="es-ES" sz="1000" dirty="0"/>
          </a:p>
        </p:txBody>
      </p:sp>
      <p:sp>
        <p:nvSpPr>
          <p:cNvPr id="7" name="6 Marcador de número de diapositiva"/>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5C14FD69-4A85-4715-A222-ABB225B63BC6}" type="datetimeFigureOut">
              <a:rPr lang="es-ES" smtClean="0"/>
              <a:pPr/>
              <a:t>07/10/2019</a:t>
            </a:fld>
            <a:endParaRPr lang="es-ES" sz="1000" dirty="0"/>
          </a:p>
        </p:txBody>
      </p:sp>
      <p:sp>
        <p:nvSpPr>
          <p:cNvPr id="8" name="7 Marcador de pie de página"/>
          <p:cNvSpPr>
            <a:spLocks noGrp="1"/>
          </p:cNvSpPr>
          <p:nvPr>
            <p:ph type="ftr" sz="quarter" idx="11"/>
          </p:nvPr>
        </p:nvSpPr>
        <p:spPr/>
        <p:txBody>
          <a:bodyPr/>
          <a:lstStyle/>
          <a:p>
            <a:pPr algn="ctr"/>
            <a:endParaRPr lang="es-ES" sz="1000" dirty="0"/>
          </a:p>
        </p:txBody>
      </p:sp>
      <p:sp>
        <p:nvSpPr>
          <p:cNvPr id="9" name="8 Marcador de número de diapositiva"/>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5C14FD69-4A85-4715-A222-ABB225B63BC6}" type="datetimeFigureOut">
              <a:rPr lang="es-ES" smtClean="0"/>
              <a:pPr/>
              <a:t>07/10/2019</a:t>
            </a:fld>
            <a:endParaRPr lang="es-ES" sz="1000" dirty="0"/>
          </a:p>
        </p:txBody>
      </p:sp>
      <p:sp>
        <p:nvSpPr>
          <p:cNvPr id="7" name="6 Marcador de número de diapositiva"/>
          <p:cNvSpPr>
            <a:spLocks noGrp="1"/>
          </p:cNvSpPr>
          <p:nvPr>
            <p:ph type="sldNum" sz="quarter" idx="11"/>
          </p:nvPr>
        </p:nvSpPr>
        <p:spPr/>
        <p:txBody>
          <a:bodyPr rtlCol="0"/>
          <a:lstStyle/>
          <a:p>
            <a:pPr algn="r"/>
            <a:fld id="{D4C49B74-5DB2-4B03-B1D2-7F6A3C51C318}" type="slidenum">
              <a:rPr lang="es-ES" smtClean="0"/>
              <a:pPr algn="r"/>
              <a:t>‹Nº›</a:t>
            </a:fld>
            <a:endParaRPr lang="es-ES" sz="1000" dirty="0"/>
          </a:p>
        </p:txBody>
      </p:sp>
      <p:sp>
        <p:nvSpPr>
          <p:cNvPr id="8" name="7 Marcador de pie de página"/>
          <p:cNvSpPr>
            <a:spLocks noGrp="1"/>
          </p:cNvSpPr>
          <p:nvPr>
            <p:ph type="ftr" sz="quarter" idx="12"/>
          </p:nvPr>
        </p:nvSpPr>
        <p:spPr/>
        <p:txBody>
          <a:bodyPr rtlCol="0"/>
          <a:lstStyle/>
          <a:p>
            <a:pPr algn="ctr"/>
            <a:endParaRPr lang="es-ES" sz="100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C14FD69-4A85-4715-A222-ABB225B63BC6}" type="datetimeFigureOut">
              <a:rPr lang="es-ES" smtClean="0"/>
              <a:pPr/>
              <a:t>07/10/2019</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pPr algn="r"/>
            <a:fld id="{D4C49B74-5DB2-4B03-B1D2-7F6A3C51C318}" type="slidenum">
              <a:rPr lang="es-ES" smtClean="0"/>
              <a:pPr algn="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5C14FD69-4A85-4715-A222-ABB225B63BC6}" type="datetimeFigureOut">
              <a:rPr lang="es-ES" smtClean="0"/>
              <a:pPr/>
              <a:t>07/10/2019</a:t>
            </a:fld>
            <a:endParaRPr lang="es-ES" sz="1000" dirty="0"/>
          </a:p>
        </p:txBody>
      </p:sp>
      <p:sp>
        <p:nvSpPr>
          <p:cNvPr id="22" name="21 Marcador de número de diapositiva"/>
          <p:cNvSpPr>
            <a:spLocks noGrp="1"/>
          </p:cNvSpPr>
          <p:nvPr>
            <p:ph type="sldNum" sz="quarter" idx="15"/>
          </p:nvPr>
        </p:nvSpPr>
        <p:spPr/>
        <p:txBody>
          <a:bodyPr rtlCol="0"/>
          <a:lstStyle/>
          <a:p>
            <a:pPr algn="r"/>
            <a:fld id="{D4C49B74-5DB2-4B03-B1D2-7F6A3C51C318}" type="slidenum">
              <a:rPr lang="es-ES" smtClean="0"/>
              <a:pPr algn="r"/>
              <a:t>‹Nº›</a:t>
            </a:fld>
            <a:endParaRPr lang="es-ES" sz="1000" dirty="0"/>
          </a:p>
        </p:txBody>
      </p:sp>
      <p:sp>
        <p:nvSpPr>
          <p:cNvPr id="23" name="22 Marcador de pie de página"/>
          <p:cNvSpPr>
            <a:spLocks noGrp="1"/>
          </p:cNvSpPr>
          <p:nvPr>
            <p:ph type="ftr" sz="quarter" idx="16"/>
          </p:nvPr>
        </p:nvSpPr>
        <p:spPr/>
        <p:txBody>
          <a:bodyPr rtlCol="0"/>
          <a:lstStyle/>
          <a:p>
            <a:pPr algn="ctr"/>
            <a:endParaRPr lang="es-ES" sz="1000"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5C14FD69-4A85-4715-A222-ABB225B63BC6}" type="datetimeFigureOut">
              <a:rPr lang="es-ES" smtClean="0"/>
              <a:pPr/>
              <a:t>07/10/2019</a:t>
            </a:fld>
            <a:endParaRPr lang="es-ES" sz="1000" dirty="0"/>
          </a:p>
        </p:txBody>
      </p:sp>
      <p:sp>
        <p:nvSpPr>
          <p:cNvPr id="18" name="17 Marcador de número de diapositiva"/>
          <p:cNvSpPr>
            <a:spLocks noGrp="1"/>
          </p:cNvSpPr>
          <p:nvPr>
            <p:ph type="sldNum" sz="quarter" idx="11"/>
          </p:nvPr>
        </p:nvSpPr>
        <p:spPr/>
        <p:txBody>
          <a:bodyPr rtlCol="0"/>
          <a:lstStyle/>
          <a:p>
            <a:pPr algn="r"/>
            <a:fld id="{D4C49B74-5DB2-4B03-B1D2-7F6A3C51C318}" type="slidenum">
              <a:rPr lang="es-ES" smtClean="0"/>
              <a:pPr algn="r"/>
              <a:t>‹Nº›</a:t>
            </a:fld>
            <a:endParaRPr lang="es-ES" sz="1000" dirty="0"/>
          </a:p>
        </p:txBody>
      </p:sp>
      <p:sp>
        <p:nvSpPr>
          <p:cNvPr id="21" name="20 Marcador de pie de página"/>
          <p:cNvSpPr>
            <a:spLocks noGrp="1"/>
          </p:cNvSpPr>
          <p:nvPr>
            <p:ph type="ftr" sz="quarter" idx="12"/>
          </p:nvPr>
        </p:nvSpPr>
        <p:spPr/>
        <p:txBody>
          <a:bodyPr rtlCol="0"/>
          <a:lstStyle/>
          <a:p>
            <a:pPr algn="ctr"/>
            <a:endParaRPr lang="es-ES" sz="100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C14FD69-4A85-4715-A222-ABB225B63BC6}" type="datetimeFigureOut">
              <a:rPr lang="es-ES" smtClean="0"/>
              <a:pPr/>
              <a:t>07/10/2019</a:t>
            </a:fld>
            <a:endParaRPr lang="es-ES" sz="1000" dirty="0"/>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lgn="ctr"/>
            <a:endParaRPr lang="es-ES" sz="1000" dirty="0"/>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lgn="r"/>
            <a:fld id="{D4C49B74-5DB2-4B03-B1D2-7F6A3C51C318}" type="slidenum">
              <a:rPr lang="es-ES" smtClean="0"/>
              <a:pPr algn="r"/>
              <a:t>‹Nº›</a:t>
            </a:fld>
            <a:endParaRPr lang="es-ES" sz="1000" dirty="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36.gif"/><Relationship Id="rId4" Type="http://schemas.openxmlformats.org/officeDocument/2006/relationships/image" Target="../media/image35.jpeg"/></Relationships>
</file>

<file path=ppt/slides/_rels/slide5.xml.rels><?xml version="1.0" encoding="UTF-8" standalone="yes"?>
<Relationships xmlns="http://schemas.openxmlformats.org/package/2006/relationships"><Relationship Id="rId3" Type="http://schemas.openxmlformats.org/officeDocument/2006/relationships/hyperlink" Target="http://es.wikipedia.org/wiki/Super_Video_Graphics_Array"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es.wikipedia.org/wiki/S-Video" TargetMode="External"/><Relationship Id="rId5" Type="http://schemas.openxmlformats.org/officeDocument/2006/relationships/hyperlink" Target="http://es.wikipedia.org/wiki/High-Definition_Multimedia_Interface" TargetMode="External"/><Relationship Id="rId4" Type="http://schemas.openxmlformats.org/officeDocument/2006/relationships/hyperlink" Target="http://es.wikipedia.org/wiki/Digital_Visual_Interfac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14348" y="1714488"/>
            <a:ext cx="7577814" cy="1470025"/>
          </a:xfrm>
        </p:spPr>
        <p:txBody>
          <a:bodyPr/>
          <a:lstStyle/>
          <a:p>
            <a:pPr algn="ctr"/>
            <a:r>
              <a:rPr b="1" smtClean="0">
                <a:latin typeface="Arial" pitchFamily="34" charset="0"/>
                <a:cs typeface="Arial" pitchFamily="34" charset="0"/>
              </a:rPr>
              <a:t>Tecnologias de la Informacion y de la Comunicacion</a:t>
            </a:r>
            <a:endParaRPr b="1">
              <a:latin typeface="Arial" pitchFamily="34" charset="0"/>
              <a:cs typeface="Arial" pitchFamily="34" charset="0"/>
            </a:endParaRPr>
          </a:p>
        </p:txBody>
      </p:sp>
      <p:sp>
        <p:nvSpPr>
          <p:cNvPr id="2" name="Subtitle 1"/>
          <p:cNvSpPr>
            <a:spLocks noGrp="1"/>
          </p:cNvSpPr>
          <p:nvPr>
            <p:ph type="subTitle" idx="1"/>
          </p:nvPr>
        </p:nvSpPr>
        <p:spPr>
          <a:xfrm>
            <a:off x="1357290" y="3571876"/>
            <a:ext cx="6194066" cy="925223"/>
          </a:xfrm>
        </p:spPr>
        <p:txBody>
          <a:bodyPr>
            <a:normAutofit/>
          </a:bodyPr>
          <a:lstStyle/>
          <a:p>
            <a:pPr algn="ctr"/>
            <a:r>
              <a:rPr b="1" smtClean="0">
                <a:latin typeface="Arial" pitchFamily="34" charset="0"/>
                <a:cs typeface="Arial" pitchFamily="34" charset="0"/>
              </a:rPr>
              <a:t>Introducción a Multimedia</a:t>
            </a:r>
            <a:endParaRPr>
              <a:latin typeface="Arial" pitchFamily="34" charset="0"/>
              <a:cs typeface="Arial" pitchFamily="34" charset="0"/>
            </a:endParaRPr>
          </a:p>
        </p:txBody>
      </p:sp>
      <p:sp>
        <p:nvSpPr>
          <p:cNvPr id="4" name="Subtitle 1"/>
          <p:cNvSpPr txBox="1">
            <a:spLocks/>
          </p:cNvSpPr>
          <p:nvPr/>
        </p:nvSpPr>
        <p:spPr>
          <a:xfrm>
            <a:off x="1214414" y="5286388"/>
            <a:ext cx="6194066" cy="925223"/>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Ing. María Aparicio</a:t>
            </a:r>
            <a:endParaRPr kumimoji="0" lang="es-E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85720" y="642918"/>
            <a:ext cx="5715040" cy="500066"/>
          </a:xfrm>
          <a:prstGeom prst="rect">
            <a:avLst/>
          </a:prstGeom>
        </p:spPr>
        <p:txBody>
          <a:bodyPr>
            <a:normAutofit/>
          </a:bodyPr>
          <a:lstStyle/>
          <a:p>
            <a:r>
              <a:rPr lang="es-ES_tradnl" sz="2400" b="1" dirty="0" smtClean="0">
                <a:latin typeface="Arial" pitchFamily="34" charset="0"/>
                <a:cs typeface="Arial" pitchFamily="34" charset="0"/>
              </a:rPr>
              <a:t>Tarjeta digitalizadora de video</a:t>
            </a:r>
            <a:endParaRPr lang="es-ES" sz="2400" dirty="0">
              <a:latin typeface="Arial" pitchFamily="34" charset="0"/>
              <a:cs typeface="Arial" pitchFamily="34" charset="0"/>
            </a:endParaRPr>
          </a:p>
        </p:txBody>
      </p:sp>
      <p:pic>
        <p:nvPicPr>
          <p:cNvPr id="4098" name="Picture 2" descr="http://www.kalipedia.com/kalipediamedia/ingenieria/media/200708/21/informatica/20070821klpinginf_5.Ies.SCO.jpg"/>
          <p:cNvPicPr>
            <a:picLocks noChangeAspect="1" noChangeArrowheads="1"/>
          </p:cNvPicPr>
          <p:nvPr/>
        </p:nvPicPr>
        <p:blipFill>
          <a:blip r:embed="rId3" cstate="print"/>
          <a:srcRect/>
          <a:stretch>
            <a:fillRect/>
          </a:stretch>
        </p:blipFill>
        <p:spPr bwMode="auto">
          <a:xfrm>
            <a:off x="500034" y="1785926"/>
            <a:ext cx="4002037" cy="3071834"/>
          </a:xfrm>
          <a:prstGeom prst="rect">
            <a:avLst/>
          </a:prstGeom>
          <a:noFill/>
        </p:spPr>
      </p:pic>
      <p:pic>
        <p:nvPicPr>
          <p:cNvPr id="4100" name="Picture 4" descr="http://pcstudioarg.com.ar/img/productos/thumbs/338-0.jpg"/>
          <p:cNvPicPr>
            <a:picLocks noChangeAspect="1" noChangeArrowheads="1"/>
          </p:cNvPicPr>
          <p:nvPr/>
        </p:nvPicPr>
        <p:blipFill>
          <a:blip r:embed="rId4" cstate="print"/>
          <a:srcRect/>
          <a:stretch>
            <a:fillRect/>
          </a:stretch>
        </p:blipFill>
        <p:spPr bwMode="auto">
          <a:xfrm>
            <a:off x="4643439" y="1828310"/>
            <a:ext cx="3929090" cy="302944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4294967295"/>
          </p:nvPr>
        </p:nvSpPr>
        <p:spPr>
          <a:xfrm>
            <a:off x="0" y="1285875"/>
            <a:ext cx="8001000" cy="2571750"/>
          </a:xfrm>
        </p:spPr>
        <p:txBody>
          <a:bodyPr>
            <a:normAutofit/>
          </a:bodyPr>
          <a:lstStyle/>
          <a:p>
            <a:pPr algn="just">
              <a:spcBef>
                <a:spcPts val="600"/>
              </a:spcBef>
              <a:spcAft>
                <a:spcPts val="600"/>
              </a:spcAft>
            </a:pPr>
            <a:r>
              <a:rPr lang="es-ES_tradnl" sz="1800" dirty="0" smtClean="0">
                <a:latin typeface="Arial" pitchFamily="34" charset="0"/>
                <a:cs typeface="Arial" pitchFamily="34" charset="0"/>
              </a:rPr>
              <a:t>Con una cámara digital es posible guardar las instantáneas, en una memoria Flash, disco rígido, CD o en un disquete. Estas fotos se pueden retocar posteriormente con cualquier software de retoque fotográfico como Adobe </a:t>
            </a:r>
            <a:r>
              <a:rPr lang="es-ES_tradnl" sz="1800" dirty="0" err="1" smtClean="0">
                <a:latin typeface="Arial" pitchFamily="34" charset="0"/>
                <a:cs typeface="Arial" pitchFamily="34" charset="0"/>
              </a:rPr>
              <a:t>Photoshop</a:t>
            </a:r>
            <a:r>
              <a:rPr lang="es-ES_tradnl" sz="1800" dirty="0" smtClean="0">
                <a:latin typeface="Arial" pitchFamily="34" charset="0"/>
                <a:cs typeface="Arial" pitchFamily="34" charset="0"/>
              </a:rPr>
              <a:t>, </a:t>
            </a:r>
            <a:r>
              <a:rPr lang="es-ES_tradnl" sz="1800" dirty="0" err="1" smtClean="0">
                <a:latin typeface="Arial" pitchFamily="34" charset="0"/>
                <a:cs typeface="Arial" pitchFamily="34" charset="0"/>
              </a:rPr>
              <a:t>Paint</a:t>
            </a:r>
            <a:r>
              <a:rPr lang="es-ES_tradnl" sz="1800" dirty="0" smtClean="0">
                <a:latin typeface="Arial" pitchFamily="34" charset="0"/>
                <a:cs typeface="Arial" pitchFamily="34" charset="0"/>
              </a:rPr>
              <a:t> Shop Pro o Corel </a:t>
            </a:r>
            <a:r>
              <a:rPr lang="es-ES_tradnl" sz="1800" dirty="0" err="1" smtClean="0">
                <a:latin typeface="Arial" pitchFamily="34" charset="0"/>
                <a:cs typeface="Arial" pitchFamily="34" charset="0"/>
              </a:rPr>
              <a:t>Photo</a:t>
            </a:r>
            <a:r>
              <a:rPr lang="es-ES_tradnl" sz="1800" dirty="0" smtClean="0">
                <a:latin typeface="Arial" pitchFamily="34" charset="0"/>
                <a:cs typeface="Arial" pitchFamily="34" charset="0"/>
              </a:rPr>
              <a:t> </a:t>
            </a:r>
            <a:r>
              <a:rPr lang="es-ES_tradnl" sz="1800" dirty="0" err="1" smtClean="0">
                <a:latin typeface="Arial" pitchFamily="34" charset="0"/>
                <a:cs typeface="Arial" pitchFamily="34" charset="0"/>
              </a:rPr>
              <a:t>Paint</a:t>
            </a:r>
            <a:r>
              <a:rPr lang="es-ES_tradnl" sz="1800" dirty="0" smtClean="0">
                <a:latin typeface="Arial" pitchFamily="34" charset="0"/>
                <a:cs typeface="Arial" pitchFamily="34" charset="0"/>
              </a:rPr>
              <a:t> (entre otros) desde un computador.</a:t>
            </a:r>
            <a:endParaRPr sz="1800" smtClean="0">
              <a:latin typeface="Arial" pitchFamily="34" charset="0"/>
              <a:cs typeface="Arial" pitchFamily="34" charset="0"/>
            </a:endParaRPr>
          </a:p>
          <a:p>
            <a:pPr algn="just">
              <a:spcBef>
                <a:spcPts val="600"/>
              </a:spcBef>
              <a:spcAft>
                <a:spcPts val="600"/>
              </a:spcAft>
            </a:pPr>
            <a:r>
              <a:rPr lang="es-ES_tradnl" sz="1800" dirty="0" smtClean="0">
                <a:latin typeface="Arial" pitchFamily="34" charset="0"/>
                <a:cs typeface="Arial" pitchFamily="34" charset="0"/>
              </a:rPr>
              <a:t>Una de las opciones que incorporan las cámaras digitales es la posibilidad de aplicar efectos en tiempo real (color sepia, blanco y negro, </a:t>
            </a:r>
            <a:r>
              <a:rPr lang="es-ES_tradnl" sz="1800" dirty="0" err="1" smtClean="0">
                <a:latin typeface="Arial" pitchFamily="34" charset="0"/>
                <a:cs typeface="Arial" pitchFamily="34" charset="0"/>
              </a:rPr>
              <a:t>negativado</a:t>
            </a:r>
            <a:r>
              <a:rPr lang="es-ES_tradnl" sz="1800" dirty="0" smtClean="0">
                <a:latin typeface="Arial" pitchFamily="34" charset="0"/>
                <a:cs typeface="Arial" pitchFamily="34" charset="0"/>
              </a:rPr>
              <a:t>, etcétera)</a:t>
            </a:r>
            <a:endParaRPr sz="1800" smtClean="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85720" y="642918"/>
            <a:ext cx="5715040" cy="500066"/>
          </a:xfrm>
          <a:prstGeom prst="rect">
            <a:avLst/>
          </a:prstGeom>
        </p:spPr>
        <p:txBody>
          <a:bodyPr>
            <a:normAutofit/>
          </a:bodyPr>
          <a:lstStyle/>
          <a:p>
            <a:r>
              <a:rPr lang="es-ES_tradnl" sz="2400" b="1" dirty="0" smtClean="0">
                <a:latin typeface="Arial" pitchFamily="34" charset="0"/>
                <a:cs typeface="Arial" pitchFamily="34" charset="0"/>
              </a:rPr>
              <a:t>Cámaras fotográficas digitales</a:t>
            </a:r>
            <a:endParaRPr lang="es-ES" sz="2400" dirty="0">
              <a:latin typeface="Arial" pitchFamily="34" charset="0"/>
              <a:cs typeface="Arial" pitchFamily="34" charset="0"/>
            </a:endParaRPr>
          </a:p>
        </p:txBody>
      </p:sp>
      <p:pic>
        <p:nvPicPr>
          <p:cNvPr id="2050" name="Picture 2" descr="http://4.bp.blogspot.com/_8Tl8ZqPSOLw/S7zrZhAHccI/AAAAAAAAAWs/tFrSBSAa38s/s1600/Que+camara+de+fotos+digital+comprar.jpg"/>
          <p:cNvPicPr>
            <a:picLocks noChangeAspect="1" noChangeArrowheads="1"/>
          </p:cNvPicPr>
          <p:nvPr/>
        </p:nvPicPr>
        <p:blipFill>
          <a:blip r:embed="rId3" cstate="print"/>
          <a:srcRect/>
          <a:stretch>
            <a:fillRect/>
          </a:stretch>
        </p:blipFill>
        <p:spPr bwMode="auto">
          <a:xfrm>
            <a:off x="2071670" y="3429000"/>
            <a:ext cx="5210175" cy="304800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4294967295"/>
          </p:nvPr>
        </p:nvSpPr>
        <p:spPr>
          <a:xfrm>
            <a:off x="0" y="1143000"/>
            <a:ext cx="8001000" cy="2571750"/>
          </a:xfrm>
        </p:spPr>
        <p:txBody>
          <a:bodyPr>
            <a:normAutofit fontScale="92500" lnSpcReduction="10000"/>
          </a:bodyPr>
          <a:lstStyle/>
          <a:p>
            <a:pPr algn="just">
              <a:spcBef>
                <a:spcPts val="600"/>
              </a:spcBef>
              <a:spcAft>
                <a:spcPts val="600"/>
              </a:spcAft>
            </a:pPr>
            <a:r>
              <a:rPr lang="es-ES_tradnl" sz="1800" dirty="0" smtClean="0">
                <a:latin typeface="Arial" pitchFamily="34" charset="0"/>
                <a:cs typeface="Arial" pitchFamily="34" charset="0"/>
              </a:rPr>
              <a:t>La Webcam es una pequeña cámara capaz de capturar por su diminuto objetivo, más de 15 fotogramas por segundo, y transmitirlos a través de Internet gracias a un software especial.</a:t>
            </a:r>
            <a:endParaRPr sz="1800" smtClean="0">
              <a:latin typeface="Arial" pitchFamily="34" charset="0"/>
              <a:cs typeface="Arial" pitchFamily="34" charset="0"/>
            </a:endParaRPr>
          </a:p>
          <a:p>
            <a:pPr algn="just">
              <a:spcBef>
                <a:spcPts val="600"/>
              </a:spcBef>
              <a:spcAft>
                <a:spcPts val="600"/>
              </a:spcAft>
            </a:pPr>
            <a:r>
              <a:rPr lang="es-ES_tradnl" sz="1800" dirty="0" smtClean="0">
                <a:latin typeface="Arial" pitchFamily="34" charset="0"/>
                <a:cs typeface="Arial" pitchFamily="34" charset="0"/>
              </a:rPr>
              <a:t>La principal aplicación es la videoconferencia: dos o más individuos conectados a kilómetros de distancia hablan y se ven en tiempo real. Otra interesante aplicación de una Webcam, es la posibilidad de capturar cada cierto tiempo un fotograma actualizando una Web. Alrededor del mundo hay cientos de miles de Webcams. Gracias a la Webcam, algunas agencias de noticias ofrecen imágenes en tiempo real.</a:t>
            </a:r>
            <a:endParaRPr sz="1800" smtClean="0">
              <a:latin typeface="Arial" pitchFamily="34" charset="0"/>
              <a:cs typeface="Arial" pitchFamily="34" charset="0"/>
            </a:endParaRPr>
          </a:p>
          <a:p>
            <a:pPr algn="just">
              <a:spcBef>
                <a:spcPts val="600"/>
              </a:spcBef>
              <a:spcAft>
                <a:spcPts val="600"/>
              </a:spcAft>
            </a:pPr>
            <a:endParaRPr sz="1800" smtClean="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85720" y="642918"/>
            <a:ext cx="5715040" cy="500066"/>
          </a:xfrm>
          <a:prstGeom prst="rect">
            <a:avLst/>
          </a:prstGeom>
        </p:spPr>
        <p:txBody>
          <a:bodyPr>
            <a:normAutofit/>
          </a:bodyPr>
          <a:lstStyle/>
          <a:p>
            <a:r>
              <a:rPr lang="es-ES_tradnl" sz="2400" b="1" dirty="0" err="1" smtClean="0">
                <a:latin typeface="Arial" pitchFamily="34" charset="0"/>
                <a:cs typeface="Arial" pitchFamily="34" charset="0"/>
              </a:rPr>
              <a:t>WebCam</a:t>
            </a:r>
            <a:endParaRPr lang="es-ES" sz="2400" dirty="0">
              <a:latin typeface="Arial" pitchFamily="34" charset="0"/>
              <a:cs typeface="Arial" pitchFamily="34" charset="0"/>
            </a:endParaRPr>
          </a:p>
        </p:txBody>
      </p:sp>
      <p:pic>
        <p:nvPicPr>
          <p:cNvPr id="68610" name="Picture 2" descr="http://oswaldoaqp.galeon.com/WEBCAM.jpg"/>
          <p:cNvPicPr>
            <a:picLocks noChangeAspect="1" noChangeArrowheads="1"/>
          </p:cNvPicPr>
          <p:nvPr/>
        </p:nvPicPr>
        <p:blipFill>
          <a:blip r:embed="rId3" cstate="print"/>
          <a:srcRect/>
          <a:stretch>
            <a:fillRect/>
          </a:stretch>
        </p:blipFill>
        <p:spPr bwMode="auto">
          <a:xfrm>
            <a:off x="285720" y="3571876"/>
            <a:ext cx="2571768" cy="2774115"/>
          </a:xfrm>
          <a:prstGeom prst="rect">
            <a:avLst/>
          </a:prstGeom>
          <a:noFill/>
        </p:spPr>
      </p:pic>
      <p:pic>
        <p:nvPicPr>
          <p:cNvPr id="68612" name="Picture 4" descr="http://www.sistemasok.com/wp-content/uploads/2008/07/6190726_led_1_3mp_web_cam_1.jpg"/>
          <p:cNvPicPr>
            <a:picLocks noChangeAspect="1" noChangeArrowheads="1"/>
          </p:cNvPicPr>
          <p:nvPr/>
        </p:nvPicPr>
        <p:blipFill>
          <a:blip r:embed="rId4" cstate="print"/>
          <a:srcRect/>
          <a:stretch>
            <a:fillRect/>
          </a:stretch>
        </p:blipFill>
        <p:spPr bwMode="auto">
          <a:xfrm>
            <a:off x="3071802" y="3571852"/>
            <a:ext cx="2786082" cy="2786082"/>
          </a:xfrm>
          <a:prstGeom prst="rect">
            <a:avLst/>
          </a:prstGeom>
          <a:noFill/>
        </p:spPr>
      </p:pic>
      <p:pic>
        <p:nvPicPr>
          <p:cNvPr id="68614" name="Picture 6" descr="http://www.regalotech.com/20-82-large/mascota-web-cam.jpg"/>
          <p:cNvPicPr>
            <a:picLocks noChangeAspect="1" noChangeArrowheads="1"/>
          </p:cNvPicPr>
          <p:nvPr/>
        </p:nvPicPr>
        <p:blipFill>
          <a:blip r:embed="rId5" cstate="print"/>
          <a:srcRect/>
          <a:stretch>
            <a:fillRect/>
          </a:stretch>
        </p:blipFill>
        <p:spPr bwMode="auto">
          <a:xfrm>
            <a:off x="6072198" y="3571876"/>
            <a:ext cx="2714624" cy="271462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4294967295"/>
          </p:nvPr>
        </p:nvSpPr>
        <p:spPr>
          <a:xfrm>
            <a:off x="928688" y="1143000"/>
            <a:ext cx="8215312" cy="3286125"/>
          </a:xfrm>
        </p:spPr>
        <p:txBody>
          <a:bodyPr>
            <a:noAutofit/>
          </a:bodyPr>
          <a:lstStyle/>
          <a:p>
            <a:pPr algn="just"/>
            <a:r>
              <a:rPr lang="es-ES_tradnl" sz="1800" dirty="0" smtClean="0">
                <a:latin typeface="Arial" pitchFamily="34" charset="0"/>
                <a:cs typeface="Arial" pitchFamily="34" charset="0"/>
              </a:rPr>
              <a:t>Escanear una imagen es el proceso de digitalización de un soporte físico, en este caso una foto, una hoja de una revista, libro, etc. . El escáner traduce la lectura de la luz en información binaria que es posible manipular a través del ordenador. Bibliotecas, antiguos documentos, archivos enteros pueden ser almacenados en soporte digital evitando que el paso de los años destruya el soporte y se pierda la información.</a:t>
            </a:r>
            <a:endParaRPr sz="1800" smtClean="0">
              <a:latin typeface="Arial" pitchFamily="34" charset="0"/>
              <a:cs typeface="Arial" pitchFamily="34" charset="0"/>
            </a:endParaRPr>
          </a:p>
          <a:p>
            <a:pPr algn="just">
              <a:spcBef>
                <a:spcPts val="600"/>
              </a:spcBef>
              <a:spcAft>
                <a:spcPts val="600"/>
              </a:spcAft>
            </a:pPr>
            <a:r>
              <a:rPr lang="es-ES_tradnl" sz="1800" dirty="0" smtClean="0">
                <a:latin typeface="Arial" pitchFamily="34" charset="0"/>
                <a:cs typeface="Arial" pitchFamily="34" charset="0"/>
              </a:rPr>
              <a:t>Los </a:t>
            </a:r>
            <a:r>
              <a:rPr lang="es-ES_tradnl" sz="1800" dirty="0" err="1" smtClean="0">
                <a:latin typeface="Arial" pitchFamily="34" charset="0"/>
                <a:cs typeface="Arial" pitchFamily="34" charset="0"/>
              </a:rPr>
              <a:t>escáners</a:t>
            </a:r>
            <a:r>
              <a:rPr lang="es-ES_tradnl" sz="1800" dirty="0" smtClean="0">
                <a:latin typeface="Arial" pitchFamily="34" charset="0"/>
                <a:cs typeface="Arial" pitchFamily="34" charset="0"/>
              </a:rPr>
              <a:t> 3D son capaces, mediante láser, de convertir en modelos 3D cualquier objeto tridimensional: una cara, una manzana, un bolígrafo, etcétera. Este tipo de dispositivos, mucho más caros que los anteriores, suelen ser usados en la industria cinematográfica. Con ellos se digitalizan personajes reales para integrarlos en escenas generadas en 3D.</a:t>
            </a:r>
            <a:endParaRPr sz="1800" smtClean="0">
              <a:latin typeface="Arial" pitchFamily="34" charset="0"/>
              <a:cs typeface="Arial" pitchFamily="34" charset="0"/>
            </a:endParaRPr>
          </a:p>
          <a:p>
            <a:pPr algn="just">
              <a:spcBef>
                <a:spcPts val="600"/>
              </a:spcBef>
              <a:spcAft>
                <a:spcPts val="600"/>
              </a:spcAft>
            </a:pPr>
            <a:endParaRPr sz="1800" smtClean="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85720" y="642918"/>
            <a:ext cx="5715040" cy="500066"/>
          </a:xfrm>
          <a:prstGeom prst="rect">
            <a:avLst/>
          </a:prstGeom>
        </p:spPr>
        <p:txBody>
          <a:bodyPr>
            <a:normAutofit/>
          </a:bodyPr>
          <a:lstStyle/>
          <a:p>
            <a:r>
              <a:rPr lang="es-ES_tradnl" sz="2400" b="1" dirty="0" err="1" smtClean="0">
                <a:latin typeface="Arial" pitchFamily="34" charset="0"/>
                <a:cs typeface="Arial" pitchFamily="34" charset="0"/>
              </a:rPr>
              <a:t>Escaner</a:t>
            </a:r>
            <a:endParaRPr lang="es-ES" sz="2400" dirty="0">
              <a:latin typeface="Arial" pitchFamily="34" charset="0"/>
              <a:cs typeface="Arial" pitchFamily="34" charset="0"/>
            </a:endParaRPr>
          </a:p>
        </p:txBody>
      </p:sp>
      <p:pic>
        <p:nvPicPr>
          <p:cNvPr id="70658" name="Picture 2" descr="http://1.bp.blogspot.com/_nbtGJXFlf7Y/TL0m7Jra2NI/AAAAAAAAABY/Vi-tpJ_SLkQ/s1600/scanner.jpg"/>
          <p:cNvPicPr>
            <a:picLocks noChangeAspect="1" noChangeArrowheads="1"/>
          </p:cNvPicPr>
          <p:nvPr/>
        </p:nvPicPr>
        <p:blipFill>
          <a:blip r:embed="rId3" cstate="print"/>
          <a:srcRect/>
          <a:stretch>
            <a:fillRect/>
          </a:stretch>
        </p:blipFill>
        <p:spPr bwMode="auto">
          <a:xfrm>
            <a:off x="214282" y="4357694"/>
            <a:ext cx="3071834" cy="2060227"/>
          </a:xfrm>
          <a:prstGeom prst="rect">
            <a:avLst/>
          </a:prstGeom>
          <a:noFill/>
        </p:spPr>
      </p:pic>
      <p:pic>
        <p:nvPicPr>
          <p:cNvPr id="70660" name="Picture 4" descr="http://t0.gstatic.com/images?q=tbn:ANd9GcQDpnL-uQaMfJj87Wsn5wbSZJQEz9vI6MXFXfuI4j6LqqZeg6edMwnQgit6"/>
          <p:cNvPicPr>
            <a:picLocks noChangeAspect="1" noChangeArrowheads="1"/>
          </p:cNvPicPr>
          <p:nvPr/>
        </p:nvPicPr>
        <p:blipFill>
          <a:blip r:embed="rId4" cstate="print"/>
          <a:srcRect/>
          <a:stretch>
            <a:fillRect/>
          </a:stretch>
        </p:blipFill>
        <p:spPr bwMode="auto">
          <a:xfrm>
            <a:off x="6804248" y="4429125"/>
            <a:ext cx="1900873" cy="1619263"/>
          </a:xfrm>
          <a:prstGeom prst="rect">
            <a:avLst/>
          </a:prstGeom>
          <a:noFill/>
        </p:spPr>
      </p:pic>
      <p:pic>
        <p:nvPicPr>
          <p:cNvPr id="70662" name="Picture 6" descr="http://www.electronica.com.es/169-334-large/escaner-de-documentos.jpg"/>
          <p:cNvPicPr>
            <a:picLocks noChangeAspect="1" noChangeArrowheads="1"/>
          </p:cNvPicPr>
          <p:nvPr/>
        </p:nvPicPr>
        <p:blipFill>
          <a:blip r:embed="rId5" cstate="print"/>
          <a:srcRect t="20000" b="19999"/>
          <a:stretch>
            <a:fillRect/>
          </a:stretch>
        </p:blipFill>
        <p:spPr bwMode="auto">
          <a:xfrm>
            <a:off x="2574133" y="5510750"/>
            <a:ext cx="2424148" cy="1454499"/>
          </a:xfrm>
          <a:prstGeom prst="rect">
            <a:avLst/>
          </a:prstGeom>
          <a:noFill/>
        </p:spPr>
      </p:pic>
      <p:pic>
        <p:nvPicPr>
          <p:cNvPr id="1026" name="Picture 2" descr="Resultado de imagen para scanner biometric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84277" y="4239513"/>
            <a:ext cx="1998487" cy="19984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4294967295"/>
          </p:nvPr>
        </p:nvSpPr>
        <p:spPr>
          <a:xfrm>
            <a:off x="0" y="1143000"/>
            <a:ext cx="8001000" cy="2571750"/>
          </a:xfrm>
        </p:spPr>
        <p:txBody>
          <a:bodyPr>
            <a:normAutofit fontScale="92500" lnSpcReduction="20000"/>
          </a:bodyPr>
          <a:lstStyle/>
          <a:p>
            <a:pPr algn="just">
              <a:spcBef>
                <a:spcPts val="600"/>
              </a:spcBef>
              <a:spcAft>
                <a:spcPts val="600"/>
              </a:spcAft>
            </a:pPr>
            <a:r>
              <a:rPr lang="es-ES_tradnl" sz="1800" dirty="0" smtClean="0">
                <a:latin typeface="Arial" pitchFamily="34" charset="0"/>
                <a:cs typeface="Arial" pitchFamily="34" charset="0"/>
              </a:rPr>
              <a:t>Como sabemos, estos dispositivos permiten el enlace entre computadores, para compartir recursos.</a:t>
            </a:r>
            <a:endParaRPr sz="1800" smtClean="0">
              <a:latin typeface="Arial" pitchFamily="34" charset="0"/>
              <a:cs typeface="Arial" pitchFamily="34" charset="0"/>
            </a:endParaRPr>
          </a:p>
          <a:p>
            <a:pPr algn="just">
              <a:spcBef>
                <a:spcPts val="600"/>
              </a:spcBef>
              <a:spcAft>
                <a:spcPts val="600"/>
              </a:spcAft>
            </a:pPr>
            <a:r>
              <a:rPr lang="es-ES_tradnl" sz="1800" dirty="0" smtClean="0">
                <a:latin typeface="Arial" pitchFamily="34" charset="0"/>
                <a:cs typeface="Arial" pitchFamily="34" charset="0"/>
              </a:rPr>
              <a:t>Compartir archivos de imagen, video, sonido, texto, etc., provenientes de distintas direcciones de red en tiempo real, es una tarea de fundamental importancia.</a:t>
            </a:r>
            <a:endParaRPr sz="1800" smtClean="0">
              <a:latin typeface="Arial" pitchFamily="34" charset="0"/>
              <a:cs typeface="Arial" pitchFamily="34" charset="0"/>
            </a:endParaRPr>
          </a:p>
          <a:p>
            <a:pPr algn="just">
              <a:spcBef>
                <a:spcPts val="600"/>
              </a:spcBef>
              <a:spcAft>
                <a:spcPts val="600"/>
              </a:spcAft>
            </a:pPr>
            <a:r>
              <a:rPr lang="es-ES_tradnl" sz="1800" dirty="0" smtClean="0">
                <a:latin typeface="Arial" pitchFamily="34" charset="0"/>
                <a:cs typeface="Arial" pitchFamily="34" charset="0"/>
              </a:rPr>
              <a:t>La velocidad de transferencia de información, la normalización de señales y el control del medio físico dependen de ellas.</a:t>
            </a:r>
            <a:endParaRPr sz="1800" smtClean="0">
              <a:latin typeface="Arial" pitchFamily="34" charset="0"/>
              <a:cs typeface="Arial" pitchFamily="34" charset="0"/>
            </a:endParaRPr>
          </a:p>
          <a:p>
            <a:pPr algn="just">
              <a:spcBef>
                <a:spcPts val="600"/>
              </a:spcBef>
              <a:spcAft>
                <a:spcPts val="600"/>
              </a:spcAft>
            </a:pPr>
            <a:r>
              <a:rPr lang="es-ES_tradnl" sz="1800" dirty="0" smtClean="0">
                <a:latin typeface="Arial" pitchFamily="34" charset="0"/>
                <a:cs typeface="Arial" pitchFamily="34" charset="0"/>
              </a:rPr>
              <a:t>Gracias a ellos son posibles el Hipertexto y la Hipermedia, vinculando gran cantidad de recursos en un mismo ambiente virtual.</a:t>
            </a:r>
            <a:endParaRPr sz="1800" smtClean="0">
              <a:latin typeface="Arial" pitchFamily="34" charset="0"/>
              <a:cs typeface="Arial" pitchFamily="34" charset="0"/>
            </a:endParaRPr>
          </a:p>
          <a:p>
            <a:pPr algn="just">
              <a:spcBef>
                <a:spcPts val="600"/>
              </a:spcBef>
              <a:spcAft>
                <a:spcPts val="600"/>
              </a:spcAft>
            </a:pPr>
            <a:endParaRPr sz="1800" smtClean="0">
              <a:latin typeface="Arial" pitchFamily="34" charset="0"/>
              <a:cs typeface="Arial" pitchFamily="34" charset="0"/>
            </a:endParaRPr>
          </a:p>
          <a:p>
            <a:pPr algn="just">
              <a:spcBef>
                <a:spcPts val="600"/>
              </a:spcBef>
              <a:spcAft>
                <a:spcPts val="600"/>
              </a:spcAft>
            </a:pPr>
            <a:endParaRPr sz="1800" smtClean="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85720" y="642918"/>
            <a:ext cx="5715040" cy="500066"/>
          </a:xfrm>
          <a:prstGeom prst="rect">
            <a:avLst/>
          </a:prstGeom>
        </p:spPr>
        <p:txBody>
          <a:bodyPr>
            <a:normAutofit/>
          </a:bodyPr>
          <a:lstStyle/>
          <a:p>
            <a:r>
              <a:rPr lang="es-ES_tradnl" sz="2400" b="1" dirty="0" err="1" smtClean="0">
                <a:latin typeface="Arial" pitchFamily="34" charset="0"/>
                <a:cs typeface="Arial" pitchFamily="34" charset="0"/>
              </a:rPr>
              <a:t>Modems</a:t>
            </a:r>
            <a:r>
              <a:rPr lang="es-ES_tradnl" sz="2400" b="1" dirty="0" smtClean="0">
                <a:latin typeface="Arial" pitchFamily="34" charset="0"/>
                <a:cs typeface="Arial" pitchFamily="34" charset="0"/>
              </a:rPr>
              <a:t> y Placas de Red</a:t>
            </a:r>
            <a:endParaRPr lang="es-ES" sz="2400" dirty="0">
              <a:latin typeface="Arial" pitchFamily="34" charset="0"/>
              <a:cs typeface="Arial" pitchFamily="34" charset="0"/>
            </a:endParaRPr>
          </a:p>
        </p:txBody>
      </p:sp>
      <p:pic>
        <p:nvPicPr>
          <p:cNvPr id="72706" name="Picture 2" descr="http://www.cinemaclubdevideo.com.ar/prod_images/0000000202_1.jpg"/>
          <p:cNvPicPr>
            <a:picLocks noChangeAspect="1" noChangeArrowheads="1"/>
          </p:cNvPicPr>
          <p:nvPr/>
        </p:nvPicPr>
        <p:blipFill>
          <a:blip r:embed="rId3" cstate="print"/>
          <a:srcRect l="5971" t="20386" r="4477" b="11661"/>
          <a:stretch>
            <a:fillRect/>
          </a:stretch>
        </p:blipFill>
        <p:spPr bwMode="auto">
          <a:xfrm>
            <a:off x="4500562" y="3857628"/>
            <a:ext cx="4286280" cy="2143140"/>
          </a:xfrm>
          <a:prstGeom prst="rect">
            <a:avLst/>
          </a:prstGeom>
          <a:noFill/>
        </p:spPr>
      </p:pic>
      <p:pic>
        <p:nvPicPr>
          <p:cNvPr id="72708" name="Picture 4" descr="http://4.bp.blogspot.com/-uNHAYxdBlVE/TaJQE8r-MzI/AAAAAAAAACY/D6MAjIDQLcM/s1600/modems.jpg"/>
          <p:cNvPicPr>
            <a:picLocks noChangeAspect="1" noChangeArrowheads="1"/>
          </p:cNvPicPr>
          <p:nvPr/>
        </p:nvPicPr>
        <p:blipFill>
          <a:blip r:embed="rId4" cstate="print"/>
          <a:srcRect/>
          <a:stretch>
            <a:fillRect/>
          </a:stretch>
        </p:blipFill>
        <p:spPr bwMode="auto">
          <a:xfrm>
            <a:off x="714348" y="3500438"/>
            <a:ext cx="3500462" cy="295789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4294967295"/>
          </p:nvPr>
        </p:nvSpPr>
        <p:spPr>
          <a:xfrm>
            <a:off x="0" y="1143000"/>
            <a:ext cx="8001000" cy="2214563"/>
          </a:xfrm>
        </p:spPr>
        <p:txBody>
          <a:bodyPr>
            <a:normAutofit/>
          </a:bodyPr>
          <a:lstStyle/>
          <a:p>
            <a:pPr algn="just">
              <a:spcBef>
                <a:spcPts val="600"/>
              </a:spcBef>
              <a:spcAft>
                <a:spcPts val="600"/>
              </a:spcAft>
            </a:pPr>
            <a:r>
              <a:rPr lang="es-ES_tradnl" sz="1800" dirty="0" smtClean="0">
                <a:latin typeface="Arial" pitchFamily="34" charset="0"/>
                <a:cs typeface="Arial" pitchFamily="34" charset="0"/>
              </a:rPr>
              <a:t>Aunque pueda parecer inusual hablar de impresoras multimedia, existe una tendencia a englobar y unificar dispositivos integrando en una impresora de reducidas dimensiones, la potencia de una impresora a color láser, un sistema de Fax y una fotocopiadora color. </a:t>
            </a:r>
          </a:p>
          <a:p>
            <a:pPr algn="just">
              <a:spcBef>
                <a:spcPts val="600"/>
              </a:spcBef>
              <a:spcAft>
                <a:spcPts val="600"/>
              </a:spcAft>
            </a:pPr>
            <a:r>
              <a:rPr lang="es-ES_tradnl" sz="1800" dirty="0" smtClean="0">
                <a:latin typeface="Arial" pitchFamily="34" charset="0"/>
                <a:cs typeface="Arial" pitchFamily="34" charset="0"/>
              </a:rPr>
              <a:t>De esta manera, y desde el mismo ordenador u ordenadores conectados en red, es posible realizar las mismas operaciones que, anteriormente, se realizaban con tres dispositivos externos diferentes y no integrados.</a:t>
            </a:r>
            <a:endParaRPr sz="1800" smtClean="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85720" y="642918"/>
            <a:ext cx="5715040" cy="500066"/>
          </a:xfrm>
          <a:prstGeom prst="rect">
            <a:avLst/>
          </a:prstGeom>
        </p:spPr>
        <p:txBody>
          <a:bodyPr>
            <a:normAutofit/>
          </a:bodyPr>
          <a:lstStyle/>
          <a:p>
            <a:r>
              <a:rPr lang="es-ES_tradnl" sz="2400" b="1" dirty="0" smtClean="0">
                <a:latin typeface="Arial" pitchFamily="34" charset="0"/>
                <a:cs typeface="Arial" pitchFamily="34" charset="0"/>
              </a:rPr>
              <a:t>Impresoras  </a:t>
            </a:r>
            <a:r>
              <a:rPr lang="es-ES_tradnl" sz="2400" b="1" dirty="0" err="1" smtClean="0">
                <a:latin typeface="Arial" pitchFamily="34" charset="0"/>
                <a:cs typeface="Arial" pitchFamily="34" charset="0"/>
              </a:rPr>
              <a:t>Multifuncion</a:t>
            </a:r>
            <a:endParaRPr lang="es-ES" sz="2400" dirty="0">
              <a:latin typeface="Arial" pitchFamily="34" charset="0"/>
              <a:cs typeface="Arial" pitchFamily="34" charset="0"/>
            </a:endParaRPr>
          </a:p>
        </p:txBody>
      </p:sp>
      <p:pic>
        <p:nvPicPr>
          <p:cNvPr id="74754" name="Picture 2" descr="http://www.vidadigitalradio.com/wp-content/uploads/2009/04/h24-cb584a-a-300x300.jpg"/>
          <p:cNvPicPr>
            <a:picLocks noChangeAspect="1" noChangeArrowheads="1"/>
          </p:cNvPicPr>
          <p:nvPr/>
        </p:nvPicPr>
        <p:blipFill>
          <a:blip r:embed="rId3" cstate="print"/>
          <a:srcRect/>
          <a:stretch>
            <a:fillRect/>
          </a:stretch>
        </p:blipFill>
        <p:spPr bwMode="auto">
          <a:xfrm>
            <a:off x="2928926" y="3357562"/>
            <a:ext cx="2857500" cy="3000376"/>
          </a:xfrm>
          <a:prstGeom prst="rect">
            <a:avLst/>
          </a:prstGeom>
          <a:noFill/>
        </p:spPr>
      </p:pic>
      <p:pic>
        <p:nvPicPr>
          <p:cNvPr id="74756" name="Picture 4" descr="http://www.tuexpertoit.com/wp-content/uploads/2010/03/2010_03_03_HP-OJ-Pro2-600x564.jpg"/>
          <p:cNvPicPr>
            <a:picLocks noChangeAspect="1" noChangeArrowheads="1"/>
          </p:cNvPicPr>
          <p:nvPr/>
        </p:nvPicPr>
        <p:blipFill>
          <a:blip r:embed="rId4" cstate="print"/>
          <a:srcRect/>
          <a:stretch>
            <a:fillRect/>
          </a:stretch>
        </p:blipFill>
        <p:spPr bwMode="auto">
          <a:xfrm>
            <a:off x="5786446" y="3357562"/>
            <a:ext cx="3156952" cy="2967535"/>
          </a:xfrm>
          <a:prstGeom prst="rect">
            <a:avLst/>
          </a:prstGeom>
          <a:noFill/>
        </p:spPr>
      </p:pic>
      <p:pic>
        <p:nvPicPr>
          <p:cNvPr id="74758" name="Picture 6" descr="http://www.innovatec.cl/imagenes/HP1319f.jpg"/>
          <p:cNvPicPr>
            <a:picLocks noChangeAspect="1" noChangeArrowheads="1"/>
          </p:cNvPicPr>
          <p:nvPr/>
        </p:nvPicPr>
        <p:blipFill>
          <a:blip r:embed="rId5" cstate="print"/>
          <a:srcRect l="4762" r="7143"/>
          <a:stretch>
            <a:fillRect/>
          </a:stretch>
        </p:blipFill>
        <p:spPr bwMode="auto">
          <a:xfrm>
            <a:off x="357158" y="3357562"/>
            <a:ext cx="2643206" cy="300039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4294967295"/>
          </p:nvPr>
        </p:nvSpPr>
        <p:spPr>
          <a:xfrm>
            <a:off x="0" y="1143000"/>
            <a:ext cx="8001000" cy="2214563"/>
          </a:xfrm>
        </p:spPr>
        <p:txBody>
          <a:bodyPr>
            <a:noAutofit/>
          </a:bodyPr>
          <a:lstStyle/>
          <a:p>
            <a:pPr algn="just">
              <a:spcBef>
                <a:spcPts val="600"/>
              </a:spcBef>
              <a:spcAft>
                <a:spcPts val="600"/>
              </a:spcAft>
            </a:pPr>
            <a:r>
              <a:rPr lang="es-ES_tradnl" sz="1800" dirty="0" smtClean="0">
                <a:latin typeface="Arial" pitchFamily="34" charset="0"/>
                <a:cs typeface="Arial" pitchFamily="34" charset="0"/>
              </a:rPr>
              <a:t>Llevar un ordenador del tamaño de una agenda de bolsillo, con sistema operativo con interfaz gráfica y con funciones de agenda electrónica, e-mail, navegación por Internet, Procesador de Textos, Hoja de Cálculo, envío y recepción de fax y otras tantas utilidades y herramientas, puede ser de gran utilidad. </a:t>
            </a:r>
          </a:p>
          <a:p>
            <a:pPr algn="just">
              <a:spcBef>
                <a:spcPts val="600"/>
              </a:spcBef>
              <a:spcAft>
                <a:spcPts val="600"/>
              </a:spcAft>
            </a:pPr>
            <a:r>
              <a:rPr lang="es-ES_tradnl" sz="1800" dirty="0" smtClean="0">
                <a:latin typeface="Arial" pitchFamily="34" charset="0"/>
                <a:cs typeface="Arial" pitchFamily="34" charset="0"/>
              </a:rPr>
              <a:t>Estas pueden conectarse a cualquier PC doméstico para el intercambio de datos. La oficina de bolsillo es cada vez más una realidad.</a:t>
            </a:r>
            <a:endParaRPr sz="1800" smtClean="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85720" y="642918"/>
            <a:ext cx="5715040" cy="500066"/>
          </a:xfrm>
          <a:prstGeom prst="rect">
            <a:avLst/>
          </a:prstGeom>
        </p:spPr>
        <p:txBody>
          <a:bodyPr>
            <a:normAutofit/>
          </a:bodyPr>
          <a:lstStyle/>
          <a:p>
            <a:r>
              <a:rPr lang="es-ES_tradnl" sz="2400" b="1" dirty="0" smtClean="0">
                <a:latin typeface="Arial" pitchFamily="34" charset="0"/>
                <a:cs typeface="Arial" pitchFamily="34" charset="0"/>
              </a:rPr>
              <a:t>Agendas digitales - </a:t>
            </a:r>
            <a:r>
              <a:rPr lang="es-ES_tradnl" sz="2400" b="1" dirty="0" err="1" smtClean="0">
                <a:latin typeface="Arial" pitchFamily="34" charset="0"/>
                <a:cs typeface="Arial" pitchFamily="34" charset="0"/>
              </a:rPr>
              <a:t>Tablets</a:t>
            </a:r>
            <a:endParaRPr lang="es-ES" sz="2400" dirty="0">
              <a:latin typeface="Arial" pitchFamily="34" charset="0"/>
              <a:cs typeface="Arial" pitchFamily="34" charset="0"/>
            </a:endParaRPr>
          </a:p>
        </p:txBody>
      </p:sp>
      <p:pic>
        <p:nvPicPr>
          <p:cNvPr id="76802" name="Picture 2" descr="http://matemate.blogs.uv.es/files/2009/12/pda-5-300x257.jpg"/>
          <p:cNvPicPr>
            <a:picLocks noChangeAspect="1" noChangeArrowheads="1"/>
          </p:cNvPicPr>
          <p:nvPr/>
        </p:nvPicPr>
        <p:blipFill>
          <a:blip r:embed="rId3" cstate="print"/>
          <a:srcRect/>
          <a:stretch>
            <a:fillRect/>
          </a:stretch>
        </p:blipFill>
        <p:spPr bwMode="auto">
          <a:xfrm>
            <a:off x="1000100" y="3357562"/>
            <a:ext cx="3585797" cy="3071834"/>
          </a:xfrm>
          <a:prstGeom prst="rect">
            <a:avLst/>
          </a:prstGeom>
          <a:noFill/>
        </p:spPr>
      </p:pic>
      <p:pic>
        <p:nvPicPr>
          <p:cNvPr id="76804" name="Picture 4" descr="http://upload.wikimedia.org/wikipedia/commons/thumb/4/4f/Tablet.jpg/300px-Tablet.jpg"/>
          <p:cNvPicPr>
            <a:picLocks noChangeAspect="1" noChangeArrowheads="1"/>
          </p:cNvPicPr>
          <p:nvPr/>
        </p:nvPicPr>
        <p:blipFill>
          <a:blip r:embed="rId4" cstate="print"/>
          <a:srcRect/>
          <a:stretch>
            <a:fillRect/>
          </a:stretch>
        </p:blipFill>
        <p:spPr bwMode="auto">
          <a:xfrm>
            <a:off x="5000628" y="3429000"/>
            <a:ext cx="2857500" cy="29908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4294967295"/>
          </p:nvPr>
        </p:nvSpPr>
        <p:spPr>
          <a:xfrm>
            <a:off x="1143000" y="785813"/>
            <a:ext cx="8001000" cy="5715000"/>
          </a:xfrm>
        </p:spPr>
        <p:txBody>
          <a:bodyPr>
            <a:noAutofit/>
          </a:bodyPr>
          <a:lstStyle/>
          <a:p>
            <a:pPr algn="just">
              <a:spcBef>
                <a:spcPts val="600"/>
              </a:spcBef>
              <a:spcAft>
                <a:spcPts val="600"/>
              </a:spcAft>
            </a:pPr>
            <a:r>
              <a:rPr lang="es-ES_tradnl" sz="1800" dirty="0" smtClean="0">
                <a:latin typeface="Arial" pitchFamily="34" charset="0"/>
                <a:cs typeface="Arial" pitchFamily="34" charset="0"/>
              </a:rPr>
              <a:t>La realidad virtual consiste en generar los estímulos apropiados a los sentidos (oído y visión fundamentalmente), de manera que el usuario logre un alto grado de inmersión, interactividad y navegación. </a:t>
            </a:r>
            <a:endParaRPr sz="1800" smtClean="0">
              <a:latin typeface="Arial" pitchFamily="34" charset="0"/>
              <a:cs typeface="Arial" pitchFamily="34" charset="0"/>
            </a:endParaRPr>
          </a:p>
          <a:p>
            <a:pPr algn="just">
              <a:spcBef>
                <a:spcPts val="600"/>
              </a:spcBef>
              <a:spcAft>
                <a:spcPts val="600"/>
              </a:spcAft>
            </a:pPr>
            <a:r>
              <a:rPr lang="es-ES_tradnl" sz="1800" b="1" dirty="0" smtClean="0">
                <a:latin typeface="Arial" pitchFamily="34" charset="0"/>
                <a:cs typeface="Arial" pitchFamily="34" charset="0"/>
              </a:rPr>
              <a:t>Inmersión, </a:t>
            </a:r>
            <a:r>
              <a:rPr lang="es-ES_tradnl" sz="1800" dirty="0" smtClean="0">
                <a:latin typeface="Arial" pitchFamily="34" charset="0"/>
                <a:cs typeface="Arial" pitchFamily="34" charset="0"/>
              </a:rPr>
              <a:t>el grado en que el usuario se siente incluido dentro del mundo virtual, </a:t>
            </a:r>
          </a:p>
          <a:p>
            <a:pPr algn="just">
              <a:spcBef>
                <a:spcPts val="600"/>
              </a:spcBef>
              <a:spcAft>
                <a:spcPts val="600"/>
              </a:spcAft>
            </a:pPr>
            <a:r>
              <a:rPr lang="es-ES_tradnl" sz="1800" b="1" dirty="0" smtClean="0">
                <a:latin typeface="Arial" pitchFamily="34" charset="0"/>
                <a:cs typeface="Arial" pitchFamily="34" charset="0"/>
              </a:rPr>
              <a:t>Interactividad</a:t>
            </a:r>
            <a:r>
              <a:rPr lang="es-ES_tradnl" sz="1800" dirty="0" smtClean="0">
                <a:latin typeface="Arial" pitchFamily="34" charset="0"/>
                <a:cs typeface="Arial" pitchFamily="34" charset="0"/>
              </a:rPr>
              <a:t>, el nivel de influencia que pueda ejercer controlando ese mundo y </a:t>
            </a:r>
          </a:p>
          <a:p>
            <a:pPr algn="just">
              <a:spcBef>
                <a:spcPts val="600"/>
              </a:spcBef>
              <a:spcAft>
                <a:spcPts val="600"/>
              </a:spcAft>
            </a:pPr>
            <a:r>
              <a:rPr lang="es-ES_tradnl" sz="1800" b="1" dirty="0" smtClean="0">
                <a:latin typeface="Arial" pitchFamily="34" charset="0"/>
                <a:cs typeface="Arial" pitchFamily="34" charset="0"/>
              </a:rPr>
              <a:t>Navegación</a:t>
            </a:r>
            <a:r>
              <a:rPr lang="es-ES_tradnl" sz="1800" dirty="0" smtClean="0">
                <a:latin typeface="Arial" pitchFamily="34" charset="0"/>
                <a:cs typeface="Arial" pitchFamily="34" charset="0"/>
              </a:rPr>
              <a:t>, a la posibilidad de desplazamiento dentro de esa realidad artificial. </a:t>
            </a:r>
          </a:p>
          <a:p>
            <a:pPr algn="just">
              <a:spcBef>
                <a:spcPts val="600"/>
              </a:spcBef>
              <a:spcAft>
                <a:spcPts val="600"/>
              </a:spcAft>
            </a:pPr>
            <a:r>
              <a:rPr lang="es-ES_tradnl" sz="1800" dirty="0" smtClean="0">
                <a:latin typeface="Arial" pitchFamily="34" charset="0"/>
                <a:cs typeface="Arial" pitchFamily="34" charset="0"/>
              </a:rPr>
              <a:t>Los dispositivos incluyen </a:t>
            </a:r>
            <a:r>
              <a:rPr lang="es-ES_tradnl" sz="1800" b="1" dirty="0" smtClean="0">
                <a:latin typeface="Arial" pitchFamily="34" charset="0"/>
                <a:cs typeface="Arial" pitchFamily="34" charset="0"/>
              </a:rPr>
              <a:t>'cascos de visión", </a:t>
            </a:r>
            <a:r>
              <a:rPr lang="es-ES_tradnl" sz="1800" dirty="0" smtClean="0">
                <a:latin typeface="Arial" pitchFamily="34" charset="0"/>
                <a:cs typeface="Arial" pitchFamily="34" charset="0"/>
              </a:rPr>
              <a:t>que pueden proporcionar visión bidimensional (</a:t>
            </a:r>
            <a:r>
              <a:rPr lang="es-ES_tradnl" sz="1800" dirty="0" err="1" smtClean="0">
                <a:latin typeface="Arial" pitchFamily="34" charset="0"/>
                <a:cs typeface="Arial" pitchFamily="34" charset="0"/>
              </a:rPr>
              <a:t>monoescópicos</a:t>
            </a:r>
            <a:r>
              <a:rPr lang="es-ES_tradnl" sz="1800" dirty="0" smtClean="0">
                <a:latin typeface="Arial" pitchFamily="34" charset="0"/>
                <a:cs typeface="Arial" pitchFamily="34" charset="0"/>
              </a:rPr>
              <a:t>), o una visión estereoscópica (tridimensional) como en la vida real; los </a:t>
            </a:r>
            <a:r>
              <a:rPr lang="es-ES_tradnl" sz="1800" b="1" dirty="0" smtClean="0">
                <a:latin typeface="Arial" pitchFamily="34" charset="0"/>
                <a:cs typeface="Arial" pitchFamily="34" charset="0"/>
              </a:rPr>
              <a:t>"guantes de datos" </a:t>
            </a:r>
            <a:r>
              <a:rPr lang="es-ES_tradnl" sz="1800" dirty="0" smtClean="0">
                <a:latin typeface="Arial" pitchFamily="34" charset="0"/>
                <a:cs typeface="Arial" pitchFamily="34" charset="0"/>
              </a:rPr>
              <a:t>donde cada uno de los movimientos de las articulaciones son reconocidos y transmitidos al sistema entendidos como órdenes al procesador; los </a:t>
            </a:r>
            <a:r>
              <a:rPr lang="es-ES_tradnl" sz="1800" b="1" dirty="0" smtClean="0">
                <a:latin typeface="Arial" pitchFamily="34" charset="0"/>
                <a:cs typeface="Arial" pitchFamily="34" charset="0"/>
              </a:rPr>
              <a:t>"</a:t>
            </a:r>
            <a:r>
              <a:rPr lang="es-ES_tradnl" sz="1800" b="1" dirty="0" err="1" smtClean="0">
                <a:latin typeface="Arial" pitchFamily="34" charset="0"/>
                <a:cs typeface="Arial" pitchFamily="34" charset="0"/>
              </a:rPr>
              <a:t>posicionadores</a:t>
            </a:r>
            <a:r>
              <a:rPr lang="es-ES_tradnl" sz="1800" b="1" dirty="0" smtClean="0">
                <a:latin typeface="Arial" pitchFamily="34" charset="0"/>
                <a:cs typeface="Arial" pitchFamily="34" charset="0"/>
              </a:rPr>
              <a:t>" </a:t>
            </a:r>
            <a:r>
              <a:rPr lang="es-ES_tradnl" sz="1800" dirty="0" smtClean="0">
                <a:latin typeface="Arial" pitchFamily="34" charset="0"/>
                <a:cs typeface="Arial" pitchFamily="34" charset="0"/>
              </a:rPr>
              <a:t>que son una serie de dispositivos emisores y sensores de ubicación conectados a una placa especial, colocados en sitios estratégicos del casco y guantes, y otros fijos en la habitación, tales que proporcionan coordenadas de manera de situar al usuario en un punto en el espacio tridimensional</a:t>
            </a:r>
            <a:r>
              <a:rPr lang="es-ES_tradnl" sz="1800" dirty="0" smtClean="0"/>
              <a:t>.</a:t>
            </a:r>
            <a:endParaRPr sz="1800" smtClean="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428604"/>
            <a:ext cx="6643734" cy="500066"/>
          </a:xfrm>
          <a:prstGeom prst="rect">
            <a:avLst/>
          </a:prstGeom>
        </p:spPr>
        <p:txBody>
          <a:bodyPr>
            <a:normAutofit/>
          </a:bodyPr>
          <a:lstStyle/>
          <a:p>
            <a:r>
              <a:rPr lang="es-ES" sz="2400" b="1" dirty="0" smtClean="0">
                <a:latin typeface="Arial" pitchFamily="34" charset="0"/>
                <a:cs typeface="Arial" pitchFamily="34" charset="0"/>
              </a:rPr>
              <a:t>Dispositivos asociados a la realidad virtual</a:t>
            </a:r>
            <a:endParaRPr lang="es-ES"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428604"/>
            <a:ext cx="6643734" cy="500066"/>
          </a:xfrm>
          <a:prstGeom prst="rect">
            <a:avLst/>
          </a:prstGeom>
        </p:spPr>
        <p:txBody>
          <a:bodyPr>
            <a:normAutofit/>
          </a:bodyPr>
          <a:lstStyle/>
          <a:p>
            <a:r>
              <a:rPr lang="es-ES" sz="2400" b="1" dirty="0" smtClean="0">
                <a:latin typeface="Arial" pitchFamily="34" charset="0"/>
                <a:cs typeface="Arial" pitchFamily="34" charset="0"/>
              </a:rPr>
              <a:t>Dispositivos asociados a la realidad virtual</a:t>
            </a:r>
            <a:endParaRPr lang="es-ES" sz="2400" b="1" dirty="0">
              <a:latin typeface="Arial" pitchFamily="34" charset="0"/>
              <a:cs typeface="Arial" pitchFamily="34" charset="0"/>
            </a:endParaRPr>
          </a:p>
        </p:txBody>
      </p:sp>
      <p:pic>
        <p:nvPicPr>
          <p:cNvPr id="78850" name="Picture 2" descr="http://1.bp.blogspot.com/-6r8CDQrZrNc/TV_eFpOupII/AAAAAAAAAAQ/bUEhtSrr3fI/s1600/casco-realidad-virtual.jpg"/>
          <p:cNvPicPr>
            <a:picLocks noChangeAspect="1" noChangeArrowheads="1"/>
          </p:cNvPicPr>
          <p:nvPr/>
        </p:nvPicPr>
        <p:blipFill>
          <a:blip r:embed="rId3" cstate="print"/>
          <a:srcRect l="9615" r="8654"/>
          <a:stretch>
            <a:fillRect/>
          </a:stretch>
        </p:blipFill>
        <p:spPr bwMode="auto">
          <a:xfrm>
            <a:off x="1214414" y="857232"/>
            <a:ext cx="2852634" cy="2714644"/>
          </a:xfrm>
          <a:prstGeom prst="rect">
            <a:avLst/>
          </a:prstGeom>
          <a:noFill/>
        </p:spPr>
      </p:pic>
      <p:pic>
        <p:nvPicPr>
          <p:cNvPr id="78852" name="Picture 4" descr="http://www.cisgalicia.net/pages/idc/imagenes/casco.jpg"/>
          <p:cNvPicPr>
            <a:picLocks noChangeAspect="1" noChangeArrowheads="1"/>
          </p:cNvPicPr>
          <p:nvPr/>
        </p:nvPicPr>
        <p:blipFill>
          <a:blip r:embed="rId4" cstate="print"/>
          <a:srcRect/>
          <a:stretch>
            <a:fillRect/>
          </a:stretch>
        </p:blipFill>
        <p:spPr bwMode="auto">
          <a:xfrm>
            <a:off x="4143372" y="928670"/>
            <a:ext cx="3473928" cy="2643206"/>
          </a:xfrm>
          <a:prstGeom prst="rect">
            <a:avLst/>
          </a:prstGeom>
          <a:noFill/>
        </p:spPr>
      </p:pic>
      <p:pic>
        <p:nvPicPr>
          <p:cNvPr id="78856" name="Picture 8" descr="http://1.bp.blogspot.com/_Yuf4Iup6524/SPaUz2E9I4I/AAAAAAAAAAM/b1ZHT_nuaes/s320/CasMausG.png"/>
          <p:cNvPicPr>
            <a:picLocks noChangeAspect="1" noChangeArrowheads="1"/>
          </p:cNvPicPr>
          <p:nvPr/>
        </p:nvPicPr>
        <p:blipFill>
          <a:blip r:embed="rId5" cstate="print"/>
          <a:srcRect/>
          <a:stretch>
            <a:fillRect/>
          </a:stretch>
        </p:blipFill>
        <p:spPr bwMode="auto">
          <a:xfrm>
            <a:off x="5500694" y="3643314"/>
            <a:ext cx="2857500" cy="2857500"/>
          </a:xfrm>
          <a:prstGeom prst="rect">
            <a:avLst/>
          </a:prstGeom>
          <a:noFill/>
        </p:spPr>
      </p:pic>
      <p:pic>
        <p:nvPicPr>
          <p:cNvPr id="78858" name="Picture 10" descr="http://4.bp.blogspot.com/-Qfs4VjFKPxs/TcQyfKh15nI/AAAAAAAAAAQ/o0JefLxFerk/s1600/Estudio-de-Realidad-Virtual.jpg"/>
          <p:cNvPicPr>
            <a:picLocks noChangeAspect="1" noChangeArrowheads="1"/>
          </p:cNvPicPr>
          <p:nvPr/>
        </p:nvPicPr>
        <p:blipFill>
          <a:blip r:embed="rId6" cstate="print"/>
          <a:srcRect/>
          <a:stretch>
            <a:fillRect/>
          </a:stretch>
        </p:blipFill>
        <p:spPr bwMode="auto">
          <a:xfrm>
            <a:off x="1357290" y="3643314"/>
            <a:ext cx="3810000" cy="2667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642918"/>
            <a:ext cx="6643734" cy="500066"/>
          </a:xfrm>
          <a:prstGeom prst="rect">
            <a:avLst/>
          </a:prstGeom>
        </p:spPr>
        <p:txBody>
          <a:bodyPr>
            <a:normAutofit/>
          </a:bodyPr>
          <a:lstStyle/>
          <a:p>
            <a:r>
              <a:rPr lang="es-ES" sz="2400" b="1" dirty="0" smtClean="0">
                <a:latin typeface="Arial" pitchFamily="34" charset="0"/>
                <a:cs typeface="Arial" pitchFamily="34" charset="0"/>
              </a:rPr>
              <a:t>Software Multimedia</a:t>
            </a:r>
            <a:endParaRPr lang="es-ES" sz="2400" b="1" dirty="0">
              <a:latin typeface="Arial" pitchFamily="34" charset="0"/>
              <a:cs typeface="Arial" pitchFamily="34" charset="0"/>
            </a:endParaRPr>
          </a:p>
        </p:txBody>
      </p:sp>
      <p:sp>
        <p:nvSpPr>
          <p:cNvPr id="82946" name="Rectangle 2"/>
          <p:cNvSpPr>
            <a:spLocks noChangeArrowheads="1"/>
          </p:cNvSpPr>
          <p:nvPr/>
        </p:nvSpPr>
        <p:spPr bwMode="auto">
          <a:xfrm>
            <a:off x="357158" y="1214422"/>
            <a:ext cx="8429684"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ct val="100000"/>
              </a:lnSpc>
              <a:spcBef>
                <a:spcPts val="600"/>
              </a:spcBef>
              <a:spcAft>
                <a:spcPts val="600"/>
              </a:spcAft>
              <a:buClrTx/>
              <a:buSzTx/>
              <a:buFontTx/>
              <a:buNone/>
              <a:tabLst/>
            </a:pPr>
            <a:r>
              <a:rPr kumimoji="0" lang="es-ES_tradn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Poseer un ordenador multimedia no es sólo tener un número incalculable de periféricos conectados al ordenador a través de los diversos puertos disponibles. Significa disponer de software capaz de trabajar en un entorno integrado, multimedia y multitarea; una plataforma en la que el producto de todos sus elementos, sea perfectamente accesible desde cualquier software instalado.</a:t>
            </a:r>
            <a:endParaRPr kumimoji="0" lang="es-ES" b="0" i="0" u="none" strike="noStrike" cap="none" normalizeH="0" baseline="0" dirty="0" smtClean="0">
              <a:ln>
                <a:noFill/>
              </a:ln>
              <a:solidFill>
                <a:schemeClr val="tx1"/>
              </a:solidFill>
              <a:effectLst/>
              <a:latin typeface="Arial" pitchFamily="34" charset="0"/>
              <a:cs typeface="Arial" pitchFamily="34" charset="0"/>
            </a:endParaRPr>
          </a:p>
          <a:p>
            <a:pPr marL="0" marR="0" lvl="0" algn="just" defTabSz="914400" rtl="0" eaLnBrk="0" fontAlgn="base" latinLnBrk="0" hangingPunct="0">
              <a:lnSpc>
                <a:spcPct val="100000"/>
              </a:lnSpc>
              <a:spcBef>
                <a:spcPts val="600"/>
              </a:spcBef>
              <a:spcAft>
                <a:spcPts val="600"/>
              </a:spcAft>
              <a:buClrTx/>
              <a:buSzTx/>
              <a:buFontTx/>
              <a:buNone/>
              <a:tabLst/>
            </a:pPr>
            <a:r>
              <a:rPr kumimoji="0" lang="es-ES_tradnl"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Un ejemplo: </a:t>
            </a:r>
            <a:r>
              <a:rPr kumimoji="0" lang="es-ES_tradn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queremos enviar un mensaje a un amigo por correo electrónico, y tenemos pensado adjuntar una foto retocada. </a:t>
            </a:r>
          </a:p>
          <a:p>
            <a:pPr marL="0" marR="0" lvl="0" algn="just" defTabSz="914400" rtl="0" eaLnBrk="0" fontAlgn="base" latinLnBrk="0" hangingPunct="0">
              <a:lnSpc>
                <a:spcPct val="100000"/>
              </a:lnSpc>
              <a:spcBef>
                <a:spcPts val="600"/>
              </a:spcBef>
              <a:spcAft>
                <a:spcPts val="600"/>
              </a:spcAft>
              <a:buClrTx/>
              <a:buSzTx/>
              <a:buFontTx/>
              <a:buNone/>
              <a:tabLst/>
            </a:pPr>
            <a:r>
              <a:rPr kumimoji="0" lang="es-ES_tradn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Para hacer esto, primero deberemos capturar la foto mediante un escáner (o una cámara fotográfica digital), y posteriormente retocarla desde un programa de retoque fotográfico. </a:t>
            </a:r>
          </a:p>
          <a:p>
            <a:pPr marL="0" marR="0" lvl="0" algn="just" defTabSz="914400" rtl="0" eaLnBrk="0" fontAlgn="base" latinLnBrk="0" hangingPunct="0">
              <a:lnSpc>
                <a:spcPct val="100000"/>
              </a:lnSpc>
              <a:spcBef>
                <a:spcPts val="600"/>
              </a:spcBef>
              <a:spcAft>
                <a:spcPts val="600"/>
              </a:spcAft>
              <a:buClrTx/>
              <a:buSzTx/>
              <a:buFontTx/>
              <a:buNone/>
              <a:tabLst/>
            </a:pPr>
            <a:r>
              <a:rPr kumimoji="0" lang="es-ES_tradn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El resultado archivado en un formato lo más reducido posible para evitar largas esperas en el envío del e-mail </a:t>
            </a:r>
            <a:r>
              <a:rPr kumimoji="0" lang="es-ES_tradnl"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s-ES_tradnl"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jpeg</a:t>
            </a:r>
            <a:r>
              <a:rPr kumimoji="0" lang="es-ES_tradnl"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s-ES_tradn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 </a:t>
            </a:r>
            <a:r>
              <a:rPr kumimoji="0" lang="es-ES_tradnl"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gif</a:t>
            </a:r>
            <a:r>
              <a:rPr kumimoji="0" lang="es-ES_tradn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por ejemplo). Una vez archivado, abrimos el programa gestor de correo electrónico que usamos habitualmente (Outlook, </a:t>
            </a:r>
            <a:r>
              <a:rPr kumimoji="0" lang="es-ES_tradnl"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Eudora</a:t>
            </a:r>
            <a:r>
              <a:rPr kumimoji="0" lang="es-ES_tradn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Opera, etcétera). Desde ahí, insertamos la foto como documento adjunto, y lo enviamos no sin antes ejecutar el programa de revisión ortográfica.</a:t>
            </a:r>
            <a:endParaRPr kumimoji="0" lang="es-ES" b="0" i="0" u="none" strike="noStrike" cap="none" normalizeH="0" baseline="0" dirty="0" smtClean="0">
              <a:ln>
                <a:noFill/>
              </a:ln>
              <a:solidFill>
                <a:schemeClr val="tx1"/>
              </a:solidFill>
              <a:effectLst/>
              <a:latin typeface="Arial" pitchFamily="34" charset="0"/>
              <a:cs typeface="Arial" pitchFamily="34" charset="0"/>
            </a:endParaRPr>
          </a:p>
          <a:p>
            <a:pPr marL="0" marR="0" lvl="0" algn="just" defTabSz="914400" rtl="0" eaLnBrk="0" fontAlgn="base" latinLnBrk="0" hangingPunct="0">
              <a:lnSpc>
                <a:spcPct val="100000"/>
              </a:lnSpc>
              <a:spcBef>
                <a:spcPts val="600"/>
              </a:spcBef>
              <a:spcAft>
                <a:spcPts val="600"/>
              </a:spcAft>
              <a:buClrTx/>
              <a:buSzTx/>
              <a:buFontTx/>
              <a:buNone/>
              <a:tabLst/>
            </a:pPr>
            <a:r>
              <a:rPr kumimoji="0" lang="es-ES" b="0" i="0" u="none" strike="noStrike" cap="none" normalizeH="0" baseline="0" dirty="0" smtClean="0">
                <a:ln>
                  <a:noFill/>
                </a:ln>
                <a:solidFill>
                  <a:schemeClr val="tx1"/>
                </a:solidFill>
                <a:effectLst/>
                <a:latin typeface="Arial" pitchFamily="34" charset="0"/>
                <a:cs typeface="Arial" pitchFamily="34" charset="0"/>
              </a:rPr>
              <a:t/>
            </a:r>
            <a:br>
              <a:rPr kumimoji="0" lang="es-ES" b="0" i="0" u="none" strike="noStrike" cap="none" normalizeH="0" baseline="0" dirty="0" smtClean="0">
                <a:ln>
                  <a:noFill/>
                </a:ln>
                <a:solidFill>
                  <a:schemeClr val="tx1"/>
                </a:solidFill>
                <a:effectLst/>
                <a:latin typeface="Arial" pitchFamily="34" charset="0"/>
                <a:cs typeface="Arial" pitchFamily="34" charset="0"/>
              </a:rPr>
            </a:b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Ciclo Lectivo2013</a:t>
            </a:r>
            <a:endParaRPr lang="es-ES" dirty="0"/>
          </a:p>
        </p:txBody>
      </p:sp>
      <p:sp>
        <p:nvSpPr>
          <p:cNvPr id="10" name="Subtitle 1"/>
          <p:cNvSpPr>
            <a:spLocks noGrp="1"/>
          </p:cNvSpPr>
          <p:nvPr>
            <p:ph type="subTitle" idx="4294967295"/>
          </p:nvPr>
        </p:nvSpPr>
        <p:spPr>
          <a:xfrm>
            <a:off x="0" y="1071563"/>
            <a:ext cx="8001000" cy="500062"/>
          </a:xfrm>
        </p:spPr>
        <p:txBody>
          <a:bodyPr>
            <a:normAutofit/>
          </a:bodyPr>
          <a:lstStyle/>
          <a:p>
            <a:pPr algn="just">
              <a:spcBef>
                <a:spcPts val="600"/>
              </a:spcBef>
              <a:spcAft>
                <a:spcPts val="600"/>
              </a:spcAft>
            </a:pPr>
            <a:r>
              <a:rPr lang="es-ES" sz="2000" b="1" dirty="0" smtClean="0">
                <a:latin typeface="Arial" pitchFamily="34" charset="0"/>
                <a:cs typeface="Arial" pitchFamily="34" charset="0"/>
              </a:rPr>
              <a:t>R</a:t>
            </a:r>
            <a:r>
              <a:rPr sz="2000" b="1" smtClean="0">
                <a:latin typeface="Arial" pitchFamily="34" charset="0"/>
                <a:cs typeface="Arial" pitchFamily="34" charset="0"/>
              </a:rPr>
              <a:t>etroproyeccion digital</a:t>
            </a: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0" y="500042"/>
            <a:ext cx="571504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Dispositivos asociados a la imagen</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11" name="10 Rectángulo"/>
          <p:cNvSpPr/>
          <p:nvPr/>
        </p:nvSpPr>
        <p:spPr>
          <a:xfrm>
            <a:off x="571472" y="1571612"/>
            <a:ext cx="8215370" cy="4431983"/>
          </a:xfrm>
          <a:prstGeom prst="rect">
            <a:avLst/>
          </a:prstGeom>
        </p:spPr>
        <p:txBody>
          <a:bodyPr wrap="square">
            <a:spAutoFit/>
          </a:bodyPr>
          <a:lstStyle/>
          <a:p>
            <a:pPr algn="just">
              <a:spcBef>
                <a:spcPts val="600"/>
              </a:spcBef>
              <a:spcAft>
                <a:spcPts val="600"/>
              </a:spcAft>
            </a:pPr>
            <a:r>
              <a:rPr lang="es-ES_tradnl" dirty="0" smtClean="0">
                <a:latin typeface="Arial" pitchFamily="34" charset="0"/>
                <a:cs typeface="Arial" pitchFamily="34" charset="0"/>
              </a:rPr>
              <a:t>Se trata de proyectores capaces de convertir en haces de luz, los datos que envíe un ordenador de escritorio o uno portátil, sobre una pantalla o una pared. Gracias a estos retroproyectores, las posibilidades de presentación multimedia se amplían en gran medida. </a:t>
            </a:r>
          </a:p>
          <a:p>
            <a:pPr algn="just">
              <a:spcBef>
                <a:spcPts val="600"/>
              </a:spcBef>
              <a:spcAft>
                <a:spcPts val="600"/>
              </a:spcAft>
            </a:pPr>
            <a:r>
              <a:rPr lang="es-ES_tradnl" dirty="0" smtClean="0">
                <a:latin typeface="Arial" pitchFamily="34" charset="0"/>
                <a:cs typeface="Arial" pitchFamily="34" charset="0"/>
              </a:rPr>
              <a:t>Este periférico, es una herramienta necesaria en determinados ámbitos profesionales, y permite mejorar la calidad final de una reunión, una presentación o una conferencia.</a:t>
            </a:r>
          </a:p>
          <a:p>
            <a:pPr algn="just">
              <a:spcBef>
                <a:spcPts val="600"/>
              </a:spcBef>
              <a:spcAft>
                <a:spcPts val="600"/>
              </a:spcAft>
            </a:pPr>
            <a:r>
              <a:rPr lang="es-ES" dirty="0" smtClean="0">
                <a:latin typeface="Arial" pitchFamily="34" charset="0"/>
                <a:cs typeface="Arial" pitchFamily="34" charset="0"/>
              </a:rPr>
              <a:t>Hay cinco elementos básicos en la construcción de una pantalla de </a:t>
            </a:r>
            <a:r>
              <a:rPr lang="es-ES" dirty="0" err="1" smtClean="0">
                <a:latin typeface="Arial" pitchFamily="34" charset="0"/>
                <a:cs typeface="Arial" pitchFamily="34" charset="0"/>
              </a:rPr>
              <a:t>retroproyección</a:t>
            </a:r>
            <a:r>
              <a:rPr lang="es-ES" dirty="0" smtClean="0">
                <a:latin typeface="Arial" pitchFamily="34" charset="0"/>
                <a:cs typeface="Arial" pitchFamily="34" charset="0"/>
              </a:rPr>
              <a:t>. </a:t>
            </a:r>
          </a:p>
          <a:p>
            <a:pPr algn="just">
              <a:spcBef>
                <a:spcPts val="600"/>
              </a:spcBef>
              <a:spcAft>
                <a:spcPts val="600"/>
              </a:spcAft>
            </a:pPr>
            <a:r>
              <a:rPr lang="es-ES" dirty="0" smtClean="0">
                <a:latin typeface="Arial" pitchFamily="34" charset="0"/>
                <a:cs typeface="Arial" pitchFamily="34" charset="0"/>
              </a:rPr>
              <a:t>En primer lugar, es la tecnología utilizada por el proyector de luz para producir una imagen de vídeo. En segundo lugar, el tipo de lente utilizada para ampliar la imagen proyectada. En tercer lugar, el espejo para reflejar la imagen proyectada. En cuarto lugar, la pantalla sobre la que se refleja la imagen. En quinto lugar, la caja sellada que contiene todos los elementos anteriores.</a:t>
            </a: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642918"/>
            <a:ext cx="6643734" cy="500066"/>
          </a:xfrm>
          <a:prstGeom prst="rect">
            <a:avLst/>
          </a:prstGeom>
        </p:spPr>
        <p:txBody>
          <a:bodyPr>
            <a:normAutofit/>
          </a:bodyPr>
          <a:lstStyle/>
          <a:p>
            <a:r>
              <a:rPr lang="es-ES" sz="2400" b="1" dirty="0" smtClean="0">
                <a:latin typeface="Arial" pitchFamily="34" charset="0"/>
                <a:cs typeface="Arial" pitchFamily="34" charset="0"/>
              </a:rPr>
              <a:t>Software Multimedia</a:t>
            </a:r>
            <a:endParaRPr lang="es-ES" sz="2400" b="1" dirty="0">
              <a:latin typeface="Arial" pitchFamily="34" charset="0"/>
              <a:cs typeface="Arial" pitchFamily="34" charset="0"/>
            </a:endParaRPr>
          </a:p>
        </p:txBody>
      </p:sp>
      <p:sp>
        <p:nvSpPr>
          <p:cNvPr id="82946" name="Rectangle 2"/>
          <p:cNvSpPr>
            <a:spLocks noChangeArrowheads="1"/>
          </p:cNvSpPr>
          <p:nvPr/>
        </p:nvSpPr>
        <p:spPr bwMode="auto">
          <a:xfrm>
            <a:off x="357158" y="1214422"/>
            <a:ext cx="8429684" cy="37240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_tradnl" dirty="0" smtClean="0">
                <a:latin typeface="Arial" pitchFamily="34" charset="0"/>
                <a:cs typeface="Arial" pitchFamily="34" charset="0"/>
              </a:rPr>
              <a:t>Utilizar programas multimedia, significa hacer uso de un software enteramente compatible permitiendo exportar el trabajo en múltiples formatos estándar, para lograr un objetivo y facilitando el trabajo creativo. La integración del software hace posible la ejecución de un programa desde otro programa cuando sea necesario.</a:t>
            </a:r>
            <a:endParaRPr lang="es-ES" dirty="0" smtClean="0">
              <a:latin typeface="Arial" pitchFamily="34" charset="0"/>
              <a:cs typeface="Arial" pitchFamily="34" charset="0"/>
            </a:endParaRPr>
          </a:p>
          <a:p>
            <a:pPr algn="just">
              <a:spcBef>
                <a:spcPts val="600"/>
              </a:spcBef>
              <a:spcAft>
                <a:spcPts val="600"/>
              </a:spcAft>
            </a:pPr>
            <a:r>
              <a:rPr lang="es-ES_tradnl" dirty="0" smtClean="0">
                <a:latin typeface="Arial" pitchFamily="34" charset="0"/>
                <a:cs typeface="Arial" pitchFamily="34" charset="0"/>
              </a:rPr>
              <a:t>En cierta medida, podríamos decir que los ordenadores actuales son todos multimedia - esto no siempre es exactamente así (y mucho menos lo fue en el pasado) -, no sólo por la facultad de incorporar dispositivos externos, sino por su capacidad de operar con múltiples programas simultáneamente y permitir el intercambio real</a:t>
            </a:r>
            <a:r>
              <a:rPr lang="es-ES_tradnl" b="1" dirty="0" smtClean="0">
                <a:latin typeface="Arial" pitchFamily="34" charset="0"/>
                <a:cs typeface="Arial" pitchFamily="34" charset="0"/>
              </a:rPr>
              <a:t> </a:t>
            </a:r>
            <a:r>
              <a:rPr lang="es-ES_tradnl" dirty="0" smtClean="0">
                <a:latin typeface="Arial" pitchFamily="34" charset="0"/>
                <a:cs typeface="Arial" pitchFamily="34" charset="0"/>
              </a:rPr>
              <a:t>de ficheros.</a:t>
            </a:r>
          </a:p>
          <a:p>
            <a:pPr algn="just">
              <a:spcBef>
                <a:spcPts val="600"/>
              </a:spcBef>
              <a:spcAft>
                <a:spcPts val="600"/>
              </a:spcAft>
            </a:pPr>
            <a:r>
              <a:rPr kumimoji="0" lang="es-ES" b="0" i="0" u="none" strike="noStrike" cap="none" normalizeH="0" baseline="0" dirty="0" smtClean="0">
                <a:ln>
                  <a:noFill/>
                </a:ln>
                <a:solidFill>
                  <a:schemeClr val="tx1"/>
                </a:solidFill>
                <a:effectLst/>
                <a:latin typeface="Arial" pitchFamily="34" charset="0"/>
                <a:cs typeface="Arial" pitchFamily="34" charset="0"/>
              </a:rPr>
              <a:t/>
            </a:r>
            <a:br>
              <a:rPr kumimoji="0" lang="es-ES" b="0" i="0" u="none" strike="noStrike" cap="none" normalizeH="0" baseline="0" dirty="0" smtClean="0">
                <a:ln>
                  <a:noFill/>
                </a:ln>
                <a:solidFill>
                  <a:schemeClr val="tx1"/>
                </a:solidFill>
                <a:effectLst/>
                <a:latin typeface="Arial" pitchFamily="34" charset="0"/>
                <a:cs typeface="Arial" pitchFamily="34" charset="0"/>
              </a:rPr>
            </a:b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642918"/>
            <a:ext cx="6643734" cy="500066"/>
          </a:xfrm>
          <a:prstGeom prst="rect">
            <a:avLst/>
          </a:prstGeom>
        </p:spPr>
        <p:txBody>
          <a:bodyPr>
            <a:normAutofit/>
          </a:bodyPr>
          <a:lstStyle/>
          <a:p>
            <a:r>
              <a:rPr lang="es-ES" sz="2400" b="1" dirty="0" smtClean="0">
                <a:latin typeface="Arial" pitchFamily="34" charset="0"/>
                <a:cs typeface="Arial" pitchFamily="34" charset="0"/>
              </a:rPr>
              <a:t>Motor Multimedia</a:t>
            </a:r>
            <a:endParaRPr lang="es-ES" sz="2400" b="1" dirty="0">
              <a:latin typeface="Arial" pitchFamily="34" charset="0"/>
              <a:cs typeface="Arial" pitchFamily="34" charset="0"/>
            </a:endParaRPr>
          </a:p>
        </p:txBody>
      </p:sp>
      <p:sp>
        <p:nvSpPr>
          <p:cNvPr id="82946" name="Rectangle 2"/>
          <p:cNvSpPr>
            <a:spLocks noChangeArrowheads="1"/>
          </p:cNvSpPr>
          <p:nvPr/>
        </p:nvSpPr>
        <p:spPr bwMode="auto">
          <a:xfrm>
            <a:off x="357158" y="1214422"/>
            <a:ext cx="8429684" cy="48628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_tradnl" dirty="0" smtClean="0">
                <a:latin typeface="Arial" pitchFamily="34" charset="0"/>
                <a:cs typeface="Arial" pitchFamily="34" charset="0"/>
              </a:rPr>
              <a:t>Se denomina "motor", al conjunto de programas que hacen que esta funcione. Existe una serie de módulos y programas que realizan funciones, por ejemplo, el programa que muestra los gráficos, el que reproduce el sonido, el que visualiza los videos, el que genera las búsquedas, etc. . </a:t>
            </a:r>
          </a:p>
          <a:p>
            <a:pPr algn="just">
              <a:spcBef>
                <a:spcPts val="600"/>
              </a:spcBef>
              <a:spcAft>
                <a:spcPts val="600"/>
              </a:spcAft>
            </a:pPr>
            <a:r>
              <a:rPr lang="es-ES_tradnl" dirty="0" smtClean="0">
                <a:latin typeface="Arial" pitchFamily="34" charset="0"/>
                <a:cs typeface="Arial" pitchFamily="34" charset="0"/>
              </a:rPr>
              <a:t>El motor multimedia es el programa que se encarga de gestionar y aglutinar a todos los demás. </a:t>
            </a:r>
          </a:p>
          <a:p>
            <a:pPr algn="just">
              <a:spcBef>
                <a:spcPts val="600"/>
              </a:spcBef>
              <a:spcAft>
                <a:spcPts val="600"/>
              </a:spcAft>
            </a:pPr>
            <a:r>
              <a:rPr lang="es-ES_tradnl" dirty="0" smtClean="0">
                <a:latin typeface="Arial" pitchFamily="34" charset="0"/>
                <a:cs typeface="Arial" pitchFamily="34" charset="0"/>
              </a:rPr>
              <a:t>El resultado de compilar el motor, con el resto de los módulos utilizados, juntamente con la información de todo tipo que incluye el programa, da como resultado una aplicación multimedia ejecutable. </a:t>
            </a:r>
          </a:p>
          <a:p>
            <a:pPr algn="just">
              <a:spcBef>
                <a:spcPts val="600"/>
              </a:spcBef>
              <a:spcAft>
                <a:spcPts val="600"/>
              </a:spcAft>
            </a:pPr>
            <a:r>
              <a:rPr lang="es-ES_tradnl" dirty="0" smtClean="0">
                <a:latin typeface="Arial" pitchFamily="34" charset="0"/>
                <a:cs typeface="Arial" pitchFamily="34" charset="0"/>
              </a:rPr>
              <a:t>Este tipo de programa suele estar hecho con algún lenguaje de programación de alto nivel, como Visual C++ o Visual Basic, aunque a veces se recurre a programas de menor nivel como el ensamblador, si se necesita que la aplicación resultante tenga mayor velocidad.</a:t>
            </a:r>
          </a:p>
          <a:p>
            <a:pPr algn="just">
              <a:spcBef>
                <a:spcPts val="600"/>
              </a:spcBef>
              <a:spcAft>
                <a:spcPts val="600"/>
              </a:spcAft>
            </a:pPr>
            <a:r>
              <a:rPr kumimoji="0" lang="es-ES" b="0" i="0" u="none" strike="noStrike" cap="none" normalizeH="0" baseline="0" dirty="0" smtClean="0">
                <a:ln>
                  <a:noFill/>
                </a:ln>
                <a:solidFill>
                  <a:schemeClr val="tx1"/>
                </a:solidFill>
                <a:effectLst/>
                <a:latin typeface="Arial" pitchFamily="34" charset="0"/>
                <a:cs typeface="Arial" pitchFamily="34" charset="0"/>
              </a:rPr>
              <a:t/>
            </a:r>
            <a:br>
              <a:rPr kumimoji="0" lang="es-ES" b="0" i="0" u="none" strike="noStrike" cap="none" normalizeH="0" baseline="0" dirty="0" smtClean="0">
                <a:ln>
                  <a:noFill/>
                </a:ln>
                <a:solidFill>
                  <a:schemeClr val="tx1"/>
                </a:solidFill>
                <a:effectLst/>
                <a:latin typeface="Arial" pitchFamily="34" charset="0"/>
                <a:cs typeface="Arial" pitchFamily="34" charset="0"/>
              </a:rPr>
            </a:b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785794"/>
            <a:ext cx="7572428" cy="500066"/>
          </a:xfrm>
          <a:prstGeom prst="rect">
            <a:avLst/>
          </a:prstGeom>
        </p:spPr>
        <p:txBody>
          <a:bodyPr>
            <a:normAutofit/>
          </a:bodyPr>
          <a:lstStyle/>
          <a:p>
            <a:r>
              <a:rPr lang="es-ES_tradnl" sz="2400" b="1" dirty="0" smtClean="0">
                <a:latin typeface="Arial" pitchFamily="34" charset="0"/>
                <a:cs typeface="Arial" pitchFamily="34" charset="0"/>
              </a:rPr>
              <a:t>Los formatos y la compresión de la información</a:t>
            </a:r>
            <a:endParaRPr lang="es-ES" sz="2400" dirty="0">
              <a:latin typeface="Arial" pitchFamily="34" charset="0"/>
              <a:cs typeface="Arial" pitchFamily="34" charset="0"/>
            </a:endParaRPr>
          </a:p>
        </p:txBody>
      </p:sp>
      <p:sp>
        <p:nvSpPr>
          <p:cNvPr id="82946" name="Rectangle 2"/>
          <p:cNvSpPr>
            <a:spLocks noChangeArrowheads="1"/>
          </p:cNvSpPr>
          <p:nvPr/>
        </p:nvSpPr>
        <p:spPr bwMode="auto">
          <a:xfrm>
            <a:off x="357158" y="1500174"/>
            <a:ext cx="8429684" cy="38779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_tradnl" dirty="0" smtClean="0">
                <a:latin typeface="Arial" pitchFamily="34" charset="0"/>
                <a:cs typeface="Arial" pitchFamily="34" charset="0"/>
              </a:rPr>
              <a:t>La representación de imágenes en el ordenador puede realizarse, fundamentalmente, de dos maneras: por mapa de bits, o mediante </a:t>
            </a:r>
            <a:r>
              <a:rPr lang="es-ES_tradnl" dirty="0" err="1" smtClean="0">
                <a:latin typeface="Arial" pitchFamily="34" charset="0"/>
                <a:cs typeface="Arial" pitchFamily="34" charset="0"/>
              </a:rPr>
              <a:t>vectorización</a:t>
            </a:r>
            <a:r>
              <a:rPr lang="es-ES_tradnl" dirty="0" smtClean="0">
                <a:latin typeface="Arial" pitchFamily="34" charset="0"/>
                <a:cs typeface="Arial" pitchFamily="34" charset="0"/>
              </a:rPr>
              <a:t>.</a:t>
            </a:r>
            <a:endParaRPr lang="es-ES" dirty="0" smtClean="0">
              <a:latin typeface="Arial" pitchFamily="34" charset="0"/>
              <a:cs typeface="Arial" pitchFamily="34" charset="0"/>
            </a:endParaRPr>
          </a:p>
          <a:p>
            <a:pPr algn="just">
              <a:spcBef>
                <a:spcPts val="600"/>
              </a:spcBef>
              <a:spcAft>
                <a:spcPts val="600"/>
              </a:spcAft>
            </a:pPr>
            <a:r>
              <a:rPr lang="es-ES_tradnl" dirty="0" smtClean="0">
                <a:latin typeface="Arial" pitchFamily="34" charset="0"/>
                <a:cs typeface="Arial" pitchFamily="34" charset="0"/>
              </a:rPr>
              <a:t>Un mapa de bits es una matriz de puntos que al unirse forman la imagen. Estas imágenes, conocidas por el nombre de imágenes "</a:t>
            </a:r>
            <a:r>
              <a:rPr lang="es-ES_tradnl" dirty="0" err="1" smtClean="0">
                <a:latin typeface="Arial" pitchFamily="34" charset="0"/>
                <a:cs typeface="Arial" pitchFamily="34" charset="0"/>
              </a:rPr>
              <a:t>bitmap</a:t>
            </a:r>
            <a:r>
              <a:rPr lang="es-ES_tradnl" dirty="0" smtClean="0">
                <a:latin typeface="Arial" pitchFamily="34" charset="0"/>
                <a:cs typeface="Arial" pitchFamily="34" charset="0"/>
              </a:rPr>
              <a:t>" son las más comúnmente utilizadas. </a:t>
            </a:r>
          </a:p>
          <a:p>
            <a:pPr algn="just">
              <a:spcBef>
                <a:spcPts val="600"/>
              </a:spcBef>
              <a:spcAft>
                <a:spcPts val="600"/>
              </a:spcAft>
            </a:pPr>
            <a:r>
              <a:rPr lang="es-ES_tradnl" dirty="0" smtClean="0">
                <a:latin typeface="Arial" pitchFamily="34" charset="0"/>
                <a:cs typeface="Arial" pitchFamily="34" charset="0"/>
              </a:rPr>
              <a:t>Por ejemplo, el punto formado por las coordenadas "X =155 ; Y =207" tiene asignado el color "063". </a:t>
            </a:r>
          </a:p>
          <a:p>
            <a:pPr algn="just">
              <a:spcBef>
                <a:spcPts val="600"/>
              </a:spcBef>
              <a:spcAft>
                <a:spcPts val="600"/>
              </a:spcAft>
            </a:pPr>
            <a:r>
              <a:rPr lang="es-ES_tradnl" dirty="0" smtClean="0">
                <a:latin typeface="Arial" pitchFamily="34" charset="0"/>
                <a:cs typeface="Arial" pitchFamily="34" charset="0"/>
              </a:rPr>
              <a:t>Este tipo de representación se ve afectada por el número de puntos que haya por unidad de superficie (resolución) y el número de colores que pueda tener cada punto, variando la calidad de la imagen de acuerdo al tamaño de la presentación o el acercamiento (zoom). Las imágenes </a:t>
            </a:r>
            <a:r>
              <a:rPr lang="es-ES_tradnl" dirty="0" err="1" smtClean="0">
                <a:latin typeface="Arial" pitchFamily="34" charset="0"/>
                <a:cs typeface="Arial" pitchFamily="34" charset="0"/>
              </a:rPr>
              <a:t>bitmap</a:t>
            </a:r>
            <a:r>
              <a:rPr lang="es-ES_tradnl" dirty="0" smtClean="0">
                <a:latin typeface="Arial" pitchFamily="34" charset="0"/>
                <a:cs typeface="Arial" pitchFamily="34" charset="0"/>
              </a:rPr>
              <a:t> ocupan un elevado espacio de memoria.</a:t>
            </a:r>
            <a:endParaRPr lang="es-E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785794"/>
            <a:ext cx="7572428" cy="500066"/>
          </a:xfrm>
          <a:prstGeom prst="rect">
            <a:avLst/>
          </a:prstGeom>
        </p:spPr>
        <p:txBody>
          <a:bodyPr>
            <a:normAutofit/>
          </a:bodyPr>
          <a:lstStyle/>
          <a:p>
            <a:r>
              <a:rPr lang="es-ES_tradnl" sz="2400" b="1" dirty="0" smtClean="0">
                <a:latin typeface="Arial" pitchFamily="34" charset="0"/>
                <a:cs typeface="Arial" pitchFamily="34" charset="0"/>
              </a:rPr>
              <a:t>Los formatos y la compresión de la información</a:t>
            </a:r>
            <a:endParaRPr lang="es-ES" sz="2400" dirty="0">
              <a:latin typeface="Arial" pitchFamily="34" charset="0"/>
              <a:cs typeface="Arial" pitchFamily="34" charset="0"/>
            </a:endParaRPr>
          </a:p>
        </p:txBody>
      </p:sp>
      <p:pic>
        <p:nvPicPr>
          <p:cNvPr id="84994" name="Picture 2" descr="Archivo:Rgb-raster-image-es.png"/>
          <p:cNvPicPr>
            <a:picLocks noChangeAspect="1" noChangeArrowheads="1"/>
          </p:cNvPicPr>
          <p:nvPr/>
        </p:nvPicPr>
        <p:blipFill>
          <a:blip r:embed="rId3" cstate="print"/>
          <a:srcRect/>
          <a:stretch>
            <a:fillRect/>
          </a:stretch>
        </p:blipFill>
        <p:spPr bwMode="auto">
          <a:xfrm>
            <a:off x="500034" y="1643050"/>
            <a:ext cx="3371850" cy="3810000"/>
          </a:xfrm>
          <a:prstGeom prst="rect">
            <a:avLst/>
          </a:prstGeom>
          <a:noFill/>
        </p:spPr>
      </p:pic>
      <p:pic>
        <p:nvPicPr>
          <p:cNvPr id="85000" name="Picture 8" descr="http://www.adrformacion.com/udsimg/illustcs4/1/pixel.jpg"/>
          <p:cNvPicPr>
            <a:picLocks noChangeAspect="1" noChangeArrowheads="1"/>
          </p:cNvPicPr>
          <p:nvPr/>
        </p:nvPicPr>
        <p:blipFill>
          <a:blip r:embed="rId4" cstate="print"/>
          <a:srcRect/>
          <a:stretch>
            <a:fillRect/>
          </a:stretch>
        </p:blipFill>
        <p:spPr bwMode="auto">
          <a:xfrm>
            <a:off x="4357686" y="1714488"/>
            <a:ext cx="3981450" cy="376237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642918"/>
            <a:ext cx="7572428" cy="500066"/>
          </a:xfrm>
          <a:prstGeom prst="rect">
            <a:avLst/>
          </a:prstGeom>
        </p:spPr>
        <p:txBody>
          <a:bodyPr>
            <a:normAutofit/>
          </a:bodyPr>
          <a:lstStyle/>
          <a:p>
            <a:r>
              <a:rPr lang="es-ES_tradnl" sz="2400" b="1" dirty="0" smtClean="0">
                <a:latin typeface="Arial" pitchFamily="34" charset="0"/>
                <a:cs typeface="Arial" pitchFamily="34" charset="0"/>
              </a:rPr>
              <a:t>Los formatos y la compresión de la información</a:t>
            </a:r>
            <a:endParaRPr lang="es-ES" sz="2400" dirty="0">
              <a:latin typeface="Arial" pitchFamily="34" charset="0"/>
              <a:cs typeface="Arial" pitchFamily="34" charset="0"/>
            </a:endParaRPr>
          </a:p>
        </p:txBody>
      </p:sp>
      <p:sp>
        <p:nvSpPr>
          <p:cNvPr id="82946" name="Rectangle 2"/>
          <p:cNvSpPr>
            <a:spLocks noChangeArrowheads="1"/>
          </p:cNvSpPr>
          <p:nvPr/>
        </p:nvSpPr>
        <p:spPr bwMode="auto">
          <a:xfrm>
            <a:off x="357158" y="1214422"/>
            <a:ext cx="8429684"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_tradnl" dirty="0" smtClean="0">
                <a:latin typeface="Arial" pitchFamily="34" charset="0"/>
                <a:cs typeface="Arial" pitchFamily="34" charset="0"/>
              </a:rPr>
              <a:t>Las imágenes vectoriales se generan a partir de vectores que determinan líneas.</a:t>
            </a:r>
          </a:p>
          <a:p>
            <a:pPr algn="just">
              <a:spcBef>
                <a:spcPts val="600"/>
              </a:spcBef>
              <a:spcAft>
                <a:spcPts val="600"/>
              </a:spcAft>
            </a:pPr>
            <a:r>
              <a:rPr lang="es-ES_tradnl" dirty="0" smtClean="0">
                <a:latin typeface="Arial" pitchFamily="34" charset="0"/>
                <a:cs typeface="Arial" pitchFamily="34" charset="0"/>
              </a:rPr>
              <a:t> Utilizan para ello dos pares de valores o coordenadas que definen un segmento orientado (ó un punto de aplicación, ó un módulo y una dirección).</a:t>
            </a:r>
          </a:p>
          <a:p>
            <a:pPr algn="just">
              <a:spcBef>
                <a:spcPts val="600"/>
              </a:spcBef>
              <a:spcAft>
                <a:spcPts val="600"/>
              </a:spcAft>
            </a:pPr>
            <a:r>
              <a:rPr lang="es-ES_tradnl" dirty="0" smtClean="0">
                <a:latin typeface="Arial" pitchFamily="34" charset="0"/>
                <a:cs typeface="Arial" pitchFamily="34" charset="0"/>
              </a:rPr>
              <a:t>Partiendo de estos vectores elementales, que simplemente definen cada una de las líneas, se obtienen objetos más complejos los cuales definen dibujos u objetos aún más complejos por combinación y agrupación (formando capas). </a:t>
            </a:r>
          </a:p>
          <a:p>
            <a:pPr algn="just">
              <a:spcBef>
                <a:spcPts val="600"/>
              </a:spcBef>
              <a:spcAft>
                <a:spcPts val="600"/>
              </a:spcAft>
            </a:pPr>
            <a:r>
              <a:rPr lang="es-ES_tradnl" dirty="0" smtClean="0">
                <a:latin typeface="Arial" pitchFamily="34" charset="0"/>
                <a:cs typeface="Arial" pitchFamily="34" charset="0"/>
              </a:rPr>
              <a:t>Las superficies o capas se rellenan con colores, continuos o no. Este sistema permite generar imágenes de muy alta calidad, debido a que pueden ampliarse manteniendo su calidad. Ocupan muy poco espacio en memoria, pero no reproducen fielmente el mundo real, solo permiten realizar dibujos de diferente grado de complejidad y parecido a las imágenes reales.</a:t>
            </a:r>
            <a:endParaRPr lang="es-ES" dirty="0" smtClean="0">
              <a:latin typeface="Arial" pitchFamily="34" charset="0"/>
              <a:cs typeface="Arial" pitchFamily="34" charset="0"/>
            </a:endParaRPr>
          </a:p>
          <a:p>
            <a:pPr algn="just">
              <a:spcBef>
                <a:spcPts val="600"/>
              </a:spcBef>
              <a:spcAft>
                <a:spcPts val="600"/>
              </a:spcAft>
            </a:pPr>
            <a:r>
              <a:rPr lang="es-ES_tradnl" dirty="0" smtClean="0">
                <a:latin typeface="Arial" pitchFamily="34" charset="0"/>
                <a:cs typeface="Arial" pitchFamily="34" charset="0"/>
              </a:rPr>
              <a:t>La compresión de audio y vídeo digital se hacen necesarias por cuestiones de almacenamiento y velocidad de transferencia.</a:t>
            </a:r>
          </a:p>
          <a:p>
            <a:pPr algn="just">
              <a:spcBef>
                <a:spcPts val="600"/>
              </a:spcBef>
              <a:spcAft>
                <a:spcPts val="600"/>
              </a:spcAft>
            </a:pPr>
            <a:r>
              <a:rPr kumimoji="0" lang="es-ES" b="0" i="0" u="none" strike="noStrike" cap="none" normalizeH="0" baseline="0" dirty="0" smtClean="0">
                <a:ln>
                  <a:noFill/>
                </a:ln>
                <a:solidFill>
                  <a:schemeClr val="tx1"/>
                </a:solidFill>
                <a:effectLst/>
                <a:latin typeface="Arial" pitchFamily="34" charset="0"/>
                <a:cs typeface="Arial" pitchFamily="34" charset="0"/>
              </a:rPr>
              <a:t/>
            </a:r>
            <a:br>
              <a:rPr kumimoji="0" lang="es-ES" b="0" i="0" u="none" strike="noStrike" cap="none" normalizeH="0" baseline="0" dirty="0" smtClean="0">
                <a:ln>
                  <a:noFill/>
                </a:ln>
                <a:solidFill>
                  <a:schemeClr val="tx1"/>
                </a:solidFill>
                <a:effectLst/>
                <a:latin typeface="Arial" pitchFamily="34" charset="0"/>
                <a:cs typeface="Arial" pitchFamily="34" charset="0"/>
              </a:rPr>
            </a:b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0" y="571480"/>
            <a:ext cx="7572428" cy="500066"/>
          </a:xfrm>
          <a:prstGeom prst="rect">
            <a:avLst/>
          </a:prstGeom>
        </p:spPr>
        <p:txBody>
          <a:bodyPr>
            <a:normAutofit/>
          </a:bodyPr>
          <a:lstStyle/>
          <a:p>
            <a:r>
              <a:rPr lang="es-ES_tradnl" sz="2400" b="1" dirty="0" smtClean="0">
                <a:latin typeface="Arial" pitchFamily="34" charset="0"/>
                <a:cs typeface="Arial" pitchFamily="34" charset="0"/>
              </a:rPr>
              <a:t>Los formatos y la compresión de la información</a:t>
            </a:r>
            <a:endParaRPr lang="es-ES" sz="2400" dirty="0">
              <a:latin typeface="Arial" pitchFamily="34" charset="0"/>
              <a:cs typeface="Arial" pitchFamily="34" charset="0"/>
            </a:endParaRPr>
          </a:p>
        </p:txBody>
      </p:sp>
      <p:pic>
        <p:nvPicPr>
          <p:cNvPr id="95234" name="Picture 2" descr="http://www.adrformacion.com/udsimg/illustcs4/1/ejemplo_bits_vs_vectorial.gif"/>
          <p:cNvPicPr>
            <a:picLocks noChangeAspect="1" noChangeArrowheads="1"/>
          </p:cNvPicPr>
          <p:nvPr/>
        </p:nvPicPr>
        <p:blipFill>
          <a:blip r:embed="rId3" cstate="print"/>
          <a:srcRect/>
          <a:stretch>
            <a:fillRect/>
          </a:stretch>
        </p:blipFill>
        <p:spPr bwMode="auto">
          <a:xfrm>
            <a:off x="2143108" y="1071545"/>
            <a:ext cx="4140138" cy="5273389"/>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571480"/>
            <a:ext cx="7572428" cy="500066"/>
          </a:xfrm>
          <a:prstGeom prst="rect">
            <a:avLst/>
          </a:prstGeom>
        </p:spPr>
        <p:txBody>
          <a:bodyPr>
            <a:normAutofit/>
          </a:bodyPr>
          <a:lstStyle/>
          <a:p>
            <a:r>
              <a:rPr lang="es-ES_tradnl" sz="2400" b="1" dirty="0" smtClean="0">
                <a:latin typeface="Arial" pitchFamily="34" charset="0"/>
                <a:cs typeface="Arial" pitchFamily="34" charset="0"/>
              </a:rPr>
              <a:t>Compresión de la Información</a:t>
            </a:r>
            <a:endParaRPr lang="es-ES" sz="2400" dirty="0">
              <a:latin typeface="Arial" pitchFamily="34" charset="0"/>
              <a:cs typeface="Arial" pitchFamily="34" charset="0"/>
            </a:endParaRPr>
          </a:p>
        </p:txBody>
      </p:sp>
      <p:sp>
        <p:nvSpPr>
          <p:cNvPr id="97281" name="Rectangle 1"/>
          <p:cNvSpPr>
            <a:spLocks noChangeArrowheads="1"/>
          </p:cNvSpPr>
          <p:nvPr/>
        </p:nvSpPr>
        <p:spPr bwMode="auto">
          <a:xfrm>
            <a:off x="571472" y="1214422"/>
            <a:ext cx="8215370" cy="47397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ct val="100000"/>
              </a:lnSpc>
              <a:spcBef>
                <a:spcPts val="600"/>
              </a:spcBef>
              <a:spcAft>
                <a:spcPts val="600"/>
              </a:spcAft>
              <a:buClrTx/>
              <a:buSzTx/>
              <a:buFontTx/>
              <a:buNone/>
              <a:tabLst/>
            </a:pPr>
            <a:r>
              <a:rPr kumimoji="0" lang="es-ES_tradn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El tamaño de los archivos empleados en aplicaciones multimedia es un factor muy importante porque, a pesar de que los soportes de almacenamiento masivo mejoran sus prestaciones permanentemente, las aplicaciones utilizan cada vez más gráficos, videos, animaciones, sonido, etc.  </a:t>
            </a:r>
          </a:p>
          <a:p>
            <a:pPr marL="0" marR="0" lvl="0" algn="just" defTabSz="914400" rtl="0" eaLnBrk="1" fontAlgn="base" latinLnBrk="0" hangingPunct="1">
              <a:lnSpc>
                <a:spcPct val="100000"/>
              </a:lnSpc>
              <a:spcBef>
                <a:spcPts val="600"/>
              </a:spcBef>
              <a:spcAft>
                <a:spcPts val="600"/>
              </a:spcAft>
              <a:buClrTx/>
              <a:buSzTx/>
              <a:buFontTx/>
              <a:buNone/>
              <a:tabLst/>
            </a:pPr>
            <a:r>
              <a:rPr kumimoji="0" lang="es-ES_tradn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 debe procurar entonces, disminuir el tamaño de los archivos y aumentar la velocidad de recuperación , procesamiento, transferencia y almacenamiento.</a:t>
            </a:r>
            <a:endParaRPr kumimoji="0" lang="es-ES" b="0" i="0" u="none" strike="noStrike" cap="none" normalizeH="0" baseline="0" dirty="0" smtClean="0">
              <a:ln>
                <a:noFill/>
              </a:ln>
              <a:solidFill>
                <a:schemeClr val="tx1"/>
              </a:solidFill>
              <a:effectLst/>
              <a:latin typeface="Arial" pitchFamily="34" charset="0"/>
              <a:cs typeface="Arial" pitchFamily="34" charset="0"/>
            </a:endParaRPr>
          </a:p>
          <a:p>
            <a:pPr marL="0" marR="0" lvl="0" algn="just" defTabSz="914400" rtl="0" eaLnBrk="0" fontAlgn="base" latinLnBrk="0" hangingPunct="0">
              <a:lnSpc>
                <a:spcPct val="100000"/>
              </a:lnSpc>
              <a:spcBef>
                <a:spcPts val="600"/>
              </a:spcBef>
              <a:spcAft>
                <a:spcPts val="600"/>
              </a:spcAft>
              <a:buClrTx/>
              <a:buSzTx/>
              <a:buFontTx/>
              <a:buNone/>
              <a:tabLst/>
            </a:pPr>
            <a:r>
              <a:rPr kumimoji="0" lang="es-ES_tradnl"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 compresión es un sistema que, mediante algoritmos matemáticos, logra que la misma información ocupe menos espacio de memoria.</a:t>
            </a:r>
            <a:endParaRPr kumimoji="0" lang="es-ES" b="0" i="0" u="none" strike="noStrike" cap="none" normalizeH="0" baseline="0" dirty="0" smtClean="0">
              <a:ln>
                <a:noFill/>
              </a:ln>
              <a:solidFill>
                <a:schemeClr val="tx1"/>
              </a:solidFill>
              <a:effectLst/>
              <a:latin typeface="Arial" pitchFamily="34" charset="0"/>
              <a:cs typeface="Arial" pitchFamily="34" charset="0"/>
            </a:endParaRPr>
          </a:p>
          <a:p>
            <a:pPr marL="0" marR="0" lvl="0" algn="just" defTabSz="914400" rtl="0" eaLnBrk="0" fontAlgn="base" latinLnBrk="0" hangingPunct="0">
              <a:lnSpc>
                <a:spcPct val="100000"/>
              </a:lnSpc>
              <a:spcBef>
                <a:spcPts val="600"/>
              </a:spcBef>
              <a:spcAft>
                <a:spcPts val="600"/>
              </a:spcAft>
              <a:buClrTx/>
              <a:buSzTx/>
              <a:buFontTx/>
              <a:buNone/>
              <a:tabLst/>
            </a:pPr>
            <a:r>
              <a:rPr kumimoji="0" lang="es-ES_tradn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Cuando se quiera recuperar la información guardada en archivos comprimidos, se deberán realizar los procesos inversos, es decir descomprimir los datos, para que vuelva a tener el estado original.</a:t>
            </a:r>
          </a:p>
          <a:p>
            <a:pPr algn="just">
              <a:spcBef>
                <a:spcPts val="600"/>
              </a:spcBef>
              <a:spcAft>
                <a:spcPts val="600"/>
              </a:spcAft>
            </a:pPr>
            <a:r>
              <a:rPr lang="es-ES_tradnl" dirty="0" smtClean="0">
                <a:latin typeface="Arial" pitchFamily="34" charset="0"/>
                <a:cs typeface="Arial" pitchFamily="34" charset="0"/>
              </a:rPr>
              <a:t>Los algoritmos de compresión pueden utilizarse sobre uno o varios archivos a la vez, generando un único archivo de salida.</a:t>
            </a:r>
            <a:endParaRPr lang="es-ES" dirty="0" smtClean="0">
              <a:latin typeface="Arial" pitchFamily="34" charset="0"/>
              <a:cs typeface="Arial" pitchFamily="34" charset="0"/>
            </a:endParaRPr>
          </a:p>
          <a:p>
            <a:pPr algn="just">
              <a:spcBef>
                <a:spcPts val="600"/>
              </a:spcBef>
              <a:spcAft>
                <a:spcPts val="600"/>
              </a:spcAft>
            </a:pPr>
            <a:r>
              <a:rPr lang="es-ES_tradnl" dirty="0" smtClean="0">
                <a:latin typeface="Arial" pitchFamily="34" charset="0"/>
                <a:cs typeface="Arial" pitchFamily="34" charset="0"/>
              </a:rPr>
              <a:t>Los archivos de imagen suelen guardarse ya comprimidos.</a:t>
            </a:r>
            <a:endParaRPr lang="es-E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571480"/>
            <a:ext cx="7572428" cy="500066"/>
          </a:xfrm>
          <a:prstGeom prst="rect">
            <a:avLst/>
          </a:prstGeom>
        </p:spPr>
        <p:txBody>
          <a:bodyPr>
            <a:normAutofit/>
          </a:bodyPr>
          <a:lstStyle/>
          <a:p>
            <a:r>
              <a:rPr lang="es-ES_tradnl" sz="2400" b="1" dirty="0" smtClean="0">
                <a:latin typeface="Arial" pitchFamily="34" charset="0"/>
                <a:cs typeface="Arial" pitchFamily="34" charset="0"/>
              </a:rPr>
              <a:t>Compresión de la Información</a:t>
            </a:r>
            <a:endParaRPr lang="es-ES" sz="2400" dirty="0">
              <a:latin typeface="Arial" pitchFamily="34" charset="0"/>
              <a:cs typeface="Arial" pitchFamily="34" charset="0"/>
            </a:endParaRPr>
          </a:p>
        </p:txBody>
      </p:sp>
      <p:sp>
        <p:nvSpPr>
          <p:cNvPr id="97281" name="Rectangle 1"/>
          <p:cNvSpPr>
            <a:spLocks noChangeArrowheads="1"/>
          </p:cNvSpPr>
          <p:nvPr/>
        </p:nvSpPr>
        <p:spPr bwMode="auto">
          <a:xfrm>
            <a:off x="285720" y="1000108"/>
            <a:ext cx="8501122" cy="4585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_tradnl" dirty="0" smtClean="0">
                <a:latin typeface="Arial" pitchFamily="34" charset="0"/>
                <a:cs typeface="Arial" pitchFamily="34" charset="0"/>
              </a:rPr>
              <a:t>En audio, cada minuto de música ocupa alrededor de 10Mbyte en calidad CD audio, la </a:t>
            </a:r>
            <a:r>
              <a:rPr lang="es-ES_tradnl" b="1" dirty="0" smtClean="0">
                <a:latin typeface="Arial" pitchFamily="34" charset="0"/>
                <a:cs typeface="Arial" pitchFamily="34" charset="0"/>
              </a:rPr>
              <a:t>reducción </a:t>
            </a:r>
            <a:r>
              <a:rPr lang="es-ES_tradnl" dirty="0" smtClean="0">
                <a:latin typeface="Arial" pitchFamily="34" charset="0"/>
                <a:cs typeface="Arial" pitchFamily="34" charset="0"/>
              </a:rPr>
              <a:t>del número de muestras por segundo y/o la cantidad de bits por cada muestra, o incluso quitar la estereofonía, disminuye el tamaño pero también la calidad del resultado. Cuando hablamos de </a:t>
            </a:r>
            <a:r>
              <a:rPr lang="es-ES_tradnl" b="1" dirty="0" smtClean="0">
                <a:latin typeface="Arial" pitchFamily="34" charset="0"/>
                <a:cs typeface="Arial" pitchFamily="34" charset="0"/>
              </a:rPr>
              <a:t>compresión de audio, </a:t>
            </a:r>
            <a:r>
              <a:rPr lang="es-ES_tradnl" dirty="0" smtClean="0">
                <a:latin typeface="Arial" pitchFamily="34" charset="0"/>
                <a:cs typeface="Arial" pitchFamily="34" charset="0"/>
              </a:rPr>
              <a:t>nos referimos a los métodos que no alteran significativamente la calidad de los sonidos originales.</a:t>
            </a:r>
            <a:endParaRPr lang="es-ES" dirty="0" smtClean="0">
              <a:latin typeface="Arial" pitchFamily="34" charset="0"/>
              <a:cs typeface="Arial" pitchFamily="34" charset="0"/>
            </a:endParaRPr>
          </a:p>
          <a:p>
            <a:pPr algn="just">
              <a:spcBef>
                <a:spcPts val="600"/>
              </a:spcBef>
              <a:spcAft>
                <a:spcPts val="600"/>
              </a:spcAft>
            </a:pPr>
            <a:r>
              <a:rPr lang="es-ES_tradnl" dirty="0" smtClean="0">
                <a:latin typeface="Arial" pitchFamily="34" charset="0"/>
                <a:cs typeface="Arial" pitchFamily="34" charset="0"/>
              </a:rPr>
              <a:t>En video el problema de la compresión se hace mucho más crítico. </a:t>
            </a:r>
          </a:p>
          <a:p>
            <a:pPr algn="just">
              <a:spcBef>
                <a:spcPts val="600"/>
              </a:spcBef>
              <a:spcAft>
                <a:spcPts val="600"/>
              </a:spcAft>
            </a:pPr>
            <a:r>
              <a:rPr lang="es-ES_tradnl" dirty="0" smtClean="0">
                <a:latin typeface="Arial" pitchFamily="34" charset="0"/>
                <a:cs typeface="Arial" pitchFamily="34" charset="0"/>
              </a:rPr>
              <a:t>Sin compresión, en un CD ROM se podrían grabar solo unos veinte segundos en alta calidad, a pantalla completa. </a:t>
            </a:r>
          </a:p>
          <a:p>
            <a:pPr algn="just">
              <a:spcBef>
                <a:spcPts val="600"/>
              </a:spcBef>
              <a:spcAft>
                <a:spcPts val="600"/>
              </a:spcAft>
            </a:pPr>
            <a:r>
              <a:rPr lang="es-ES_tradnl" dirty="0" smtClean="0">
                <a:latin typeface="Arial" pitchFamily="34" charset="0"/>
                <a:cs typeface="Arial" pitchFamily="34" charset="0"/>
              </a:rPr>
              <a:t>Por otra parte los archivos comprimidos de video deben descomprimirse en lapsos muy breves, por lo cual los algoritmos empleados deben ser altamente eficientes en cuanto a los tiempos de procesamiento. </a:t>
            </a:r>
          </a:p>
          <a:p>
            <a:pPr algn="just">
              <a:spcBef>
                <a:spcPts val="600"/>
              </a:spcBef>
              <a:spcAft>
                <a:spcPts val="600"/>
              </a:spcAft>
            </a:pPr>
            <a:r>
              <a:rPr lang="es-ES_tradnl" dirty="0" smtClean="0">
                <a:latin typeface="Arial" pitchFamily="34" charset="0"/>
                <a:cs typeface="Arial" pitchFamily="34" charset="0"/>
              </a:rPr>
              <a:t>La mayor parte de los procesos se descargan sobre las tarjetas de video, aceleradoras, etc.</a:t>
            </a:r>
            <a:endParaRPr kumimoji="0" lang="es-ES_tradnl"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571480"/>
            <a:ext cx="7572428" cy="500066"/>
          </a:xfrm>
          <a:prstGeom prst="rect">
            <a:avLst/>
          </a:prstGeom>
        </p:spPr>
        <p:txBody>
          <a:bodyPr>
            <a:normAutofit/>
          </a:bodyPr>
          <a:lstStyle/>
          <a:p>
            <a:r>
              <a:rPr lang="es-ES_tradnl" sz="2400" b="1" dirty="0" smtClean="0">
                <a:latin typeface="Arial" pitchFamily="34" charset="0"/>
                <a:cs typeface="Arial" pitchFamily="34" charset="0"/>
              </a:rPr>
              <a:t>Formatos de Audio</a:t>
            </a:r>
            <a:endParaRPr lang="es-ES" sz="2400" dirty="0">
              <a:latin typeface="Arial" pitchFamily="34" charset="0"/>
              <a:cs typeface="Arial" pitchFamily="34" charset="0"/>
            </a:endParaRPr>
          </a:p>
        </p:txBody>
      </p:sp>
      <p:sp>
        <p:nvSpPr>
          <p:cNvPr id="97281" name="Rectangle 1"/>
          <p:cNvSpPr>
            <a:spLocks noChangeArrowheads="1"/>
          </p:cNvSpPr>
          <p:nvPr/>
        </p:nvSpPr>
        <p:spPr bwMode="auto">
          <a:xfrm>
            <a:off x="285720" y="1000108"/>
            <a:ext cx="8501122" cy="52937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 b="1" dirty="0" smtClean="0">
                <a:latin typeface="Arial" pitchFamily="34" charset="0"/>
                <a:cs typeface="Arial" pitchFamily="34" charset="0"/>
              </a:rPr>
              <a:t>WAV (</a:t>
            </a:r>
            <a:r>
              <a:rPr lang="es-ES" dirty="0" smtClean="0">
                <a:latin typeface="Arial" pitchFamily="34" charset="0"/>
                <a:cs typeface="Arial" pitchFamily="34" charset="0"/>
              </a:rPr>
              <a:t>Extensión: </a:t>
            </a:r>
            <a:r>
              <a:rPr lang="es-ES" dirty="0" err="1" smtClean="0">
                <a:latin typeface="Arial" pitchFamily="34" charset="0"/>
                <a:cs typeface="Arial" pitchFamily="34" charset="0"/>
              </a:rPr>
              <a:t>wav</a:t>
            </a:r>
            <a:r>
              <a:rPr lang="es-ES" dirty="0" smtClean="0">
                <a:latin typeface="Arial" pitchFamily="34" charset="0"/>
                <a:cs typeface="Arial" pitchFamily="34" charset="0"/>
              </a:rPr>
              <a:t>)</a:t>
            </a:r>
          </a:p>
          <a:p>
            <a:pPr algn="just">
              <a:spcBef>
                <a:spcPts val="600"/>
              </a:spcBef>
              <a:spcAft>
                <a:spcPts val="600"/>
              </a:spcAft>
            </a:pPr>
            <a:r>
              <a:rPr lang="es-ES" dirty="0" smtClean="0">
                <a:latin typeface="Arial" pitchFamily="34" charset="0"/>
                <a:cs typeface="Arial" pitchFamily="34" charset="0"/>
              </a:rPr>
              <a:t>Fue desarrollado por Microsoft e IBM y apareció por primera vez para el ambiente </a:t>
            </a:r>
            <a:r>
              <a:rPr lang="es-ES" dirty="0" err="1" smtClean="0">
                <a:latin typeface="Arial" pitchFamily="34" charset="0"/>
                <a:cs typeface="Arial" pitchFamily="34" charset="0"/>
              </a:rPr>
              <a:t>windows</a:t>
            </a:r>
            <a:r>
              <a:rPr lang="es-ES" dirty="0" smtClean="0">
                <a:latin typeface="Arial" pitchFamily="34" charset="0"/>
                <a:cs typeface="Arial" pitchFamily="34" charset="0"/>
              </a:rPr>
              <a:t> en el año 1995. Los archivos de audio guardados en el formato de sonido Microsoft tienen esta extensión. Con el tiempo se convirtió en un estándar de grabación para música de </a:t>
            </a:r>
            <a:r>
              <a:rPr lang="es-ES" dirty="0" err="1" smtClean="0">
                <a:latin typeface="Arial" pitchFamily="34" charset="0"/>
                <a:cs typeface="Arial" pitchFamily="34" charset="0"/>
              </a:rPr>
              <a:t>Cd´s</a:t>
            </a:r>
            <a:r>
              <a:rPr lang="es-ES" dirty="0" smtClean="0">
                <a:latin typeface="Arial" pitchFamily="34" charset="0"/>
                <a:cs typeface="Arial" pitchFamily="34" charset="0"/>
              </a:rPr>
              <a:t>. Su soporte de reproducción es uno de los más importantes pues funciona en cualquier aplicación Windows y en equipos domésticos comunes con reproductor de </a:t>
            </a:r>
            <a:r>
              <a:rPr lang="es-ES" dirty="0" err="1" smtClean="0">
                <a:latin typeface="Arial" pitchFamily="34" charset="0"/>
                <a:cs typeface="Arial" pitchFamily="34" charset="0"/>
              </a:rPr>
              <a:t>Cd´s</a:t>
            </a:r>
            <a:r>
              <a:rPr lang="es-ES" dirty="0" smtClean="0">
                <a:latin typeface="Arial" pitchFamily="34" charset="0"/>
                <a:cs typeface="Arial" pitchFamily="34" charset="0"/>
              </a:rPr>
              <a:t>.</a:t>
            </a:r>
          </a:p>
          <a:p>
            <a:pPr algn="just">
              <a:spcBef>
                <a:spcPts val="600"/>
              </a:spcBef>
              <a:spcAft>
                <a:spcPts val="600"/>
              </a:spcAft>
            </a:pPr>
            <a:r>
              <a:rPr lang="es-ES" b="1" u="sng" dirty="0" smtClean="0">
                <a:latin typeface="Arial" pitchFamily="34" charset="0"/>
                <a:cs typeface="Arial" pitchFamily="34" charset="0"/>
              </a:rPr>
              <a:t>AU (Audio </a:t>
            </a:r>
            <a:r>
              <a:rPr lang="es-ES" b="1" u="sng" dirty="0" err="1" smtClean="0">
                <a:latin typeface="Arial" pitchFamily="34" charset="0"/>
                <a:cs typeface="Arial" pitchFamily="34" charset="0"/>
              </a:rPr>
              <a:t>for</a:t>
            </a:r>
            <a:r>
              <a:rPr lang="es-ES" b="1" u="sng" dirty="0" smtClean="0">
                <a:latin typeface="Arial" pitchFamily="34" charset="0"/>
                <a:cs typeface="Arial" pitchFamily="34" charset="0"/>
              </a:rPr>
              <a:t> Unix</a:t>
            </a:r>
            <a:r>
              <a:rPr lang="es-ES" b="1" dirty="0" smtClean="0">
                <a:latin typeface="Arial" pitchFamily="34" charset="0"/>
                <a:cs typeface="Arial" pitchFamily="34" charset="0"/>
              </a:rPr>
              <a:t>) (</a:t>
            </a:r>
            <a:r>
              <a:rPr lang="es-ES" dirty="0" smtClean="0">
                <a:latin typeface="Arial" pitchFamily="34" charset="0"/>
                <a:cs typeface="Arial" pitchFamily="34" charset="0"/>
              </a:rPr>
              <a:t>Extensión: </a:t>
            </a:r>
            <a:r>
              <a:rPr lang="es-ES" dirty="0" err="1" smtClean="0">
                <a:latin typeface="Arial" pitchFamily="34" charset="0"/>
                <a:cs typeface="Arial" pitchFamily="34" charset="0"/>
              </a:rPr>
              <a:t>au</a:t>
            </a:r>
            <a:r>
              <a:rPr lang="es-ES" dirty="0" smtClean="0">
                <a:latin typeface="Arial" pitchFamily="34" charset="0"/>
                <a:cs typeface="Arial" pitchFamily="34" charset="0"/>
              </a:rPr>
              <a:t>)</a:t>
            </a:r>
          </a:p>
          <a:p>
            <a:pPr algn="just">
              <a:spcBef>
                <a:spcPts val="600"/>
              </a:spcBef>
              <a:spcAft>
                <a:spcPts val="600"/>
              </a:spcAft>
            </a:pPr>
            <a:r>
              <a:rPr lang="es-ES" dirty="0" smtClean="0">
                <a:latin typeface="Arial" pitchFamily="34" charset="0"/>
                <a:cs typeface="Arial" pitchFamily="34" charset="0"/>
              </a:rPr>
              <a:t>Se utiliza en archivos de sonido con sistema Unix de </a:t>
            </a:r>
            <a:r>
              <a:rPr lang="es-ES" dirty="0" err="1" smtClean="0">
                <a:latin typeface="Arial" pitchFamily="34" charset="0"/>
                <a:cs typeface="Arial" pitchFamily="34" charset="0"/>
              </a:rPr>
              <a:t>Sun</a:t>
            </a:r>
            <a:r>
              <a:rPr lang="es-ES" dirty="0" smtClean="0">
                <a:latin typeface="Arial" pitchFamily="34" charset="0"/>
                <a:cs typeface="Arial" pitchFamily="34" charset="0"/>
              </a:rPr>
              <a:t>™ Microsystems and </a:t>
            </a:r>
            <a:r>
              <a:rPr lang="es-ES" dirty="0" err="1" smtClean="0">
                <a:latin typeface="Arial" pitchFamily="34" charset="0"/>
                <a:cs typeface="Arial" pitchFamily="34" charset="0"/>
              </a:rPr>
              <a:t>NeXT</a:t>
            </a:r>
            <a:r>
              <a:rPr lang="es-ES" dirty="0" smtClean="0">
                <a:latin typeface="Arial" pitchFamily="34" charset="0"/>
                <a:cs typeface="Arial" pitchFamily="34" charset="0"/>
              </a:rPr>
              <a:t>™ , la extensión AU viene de Audio, y también funciona como estándar acústico para  el lenguaje de programación JAVA.</a:t>
            </a:r>
          </a:p>
          <a:p>
            <a:pPr algn="just">
              <a:spcBef>
                <a:spcPts val="600"/>
              </a:spcBef>
              <a:spcAft>
                <a:spcPts val="600"/>
              </a:spcAft>
            </a:pPr>
            <a:r>
              <a:rPr lang="es-ES" b="1" u="sng" dirty="0" smtClean="0">
                <a:latin typeface="Arial" pitchFamily="34" charset="0"/>
                <a:cs typeface="Arial" pitchFamily="34" charset="0"/>
              </a:rPr>
              <a:t>WMA (Windows Media Audio) (</a:t>
            </a:r>
            <a:r>
              <a:rPr lang="es-ES" dirty="0" smtClean="0">
                <a:latin typeface="Arial" pitchFamily="34" charset="0"/>
                <a:cs typeface="Arial" pitchFamily="34" charset="0"/>
              </a:rPr>
              <a:t>Extensión: </a:t>
            </a:r>
            <a:r>
              <a:rPr lang="es-ES" dirty="0" err="1" smtClean="0">
                <a:latin typeface="Arial" pitchFamily="34" charset="0"/>
                <a:cs typeface="Arial" pitchFamily="34" charset="0"/>
              </a:rPr>
              <a:t>Wma</a:t>
            </a:r>
            <a:r>
              <a:rPr lang="es-ES" dirty="0" smtClean="0">
                <a:latin typeface="Arial" pitchFamily="34" charset="0"/>
                <a:cs typeface="Arial" pitchFamily="34" charset="0"/>
              </a:rPr>
              <a:t>)</a:t>
            </a:r>
          </a:p>
          <a:p>
            <a:pPr algn="just">
              <a:spcBef>
                <a:spcPts val="600"/>
              </a:spcBef>
              <a:spcAft>
                <a:spcPts val="600"/>
              </a:spcAft>
            </a:pPr>
            <a:r>
              <a:rPr lang="es-ES" dirty="0" smtClean="0">
                <a:latin typeface="Arial" pitchFamily="34" charset="0"/>
                <a:cs typeface="Arial" pitchFamily="34" charset="0"/>
              </a:rPr>
              <a:t>Es la abreviación de Windows Media Audio. Es la Versión de Windows para comprimir Audio, muy parecido a MP3. No solo reduce el tamaño de archivo grandes, sino que también se adapta a diferentes velocidades de conexión en caso de que se necesite reproducir en Internet en Tiempo Real.</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500042"/>
            <a:ext cx="7572428" cy="500066"/>
          </a:xfrm>
          <a:prstGeom prst="rect">
            <a:avLst/>
          </a:prstGeom>
        </p:spPr>
        <p:txBody>
          <a:bodyPr>
            <a:normAutofit/>
          </a:bodyPr>
          <a:lstStyle/>
          <a:p>
            <a:r>
              <a:rPr lang="es-ES_tradnl" sz="2400" b="1" dirty="0" smtClean="0">
                <a:latin typeface="Arial" pitchFamily="34" charset="0"/>
                <a:cs typeface="Arial" pitchFamily="34" charset="0"/>
              </a:rPr>
              <a:t>Formatos de Audio</a:t>
            </a:r>
            <a:endParaRPr lang="es-ES" sz="2400" dirty="0">
              <a:latin typeface="Arial" pitchFamily="34" charset="0"/>
              <a:cs typeface="Arial" pitchFamily="34" charset="0"/>
            </a:endParaRPr>
          </a:p>
        </p:txBody>
      </p:sp>
      <p:sp>
        <p:nvSpPr>
          <p:cNvPr id="97281" name="Rectangle 1"/>
          <p:cNvSpPr>
            <a:spLocks noChangeArrowheads="1"/>
          </p:cNvSpPr>
          <p:nvPr/>
        </p:nvSpPr>
        <p:spPr bwMode="auto">
          <a:xfrm>
            <a:off x="285720" y="928670"/>
            <a:ext cx="8501122" cy="55707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 b="1" u="sng" dirty="0" smtClean="0">
                <a:latin typeface="Arial" pitchFamily="34" charset="0"/>
                <a:cs typeface="Arial" pitchFamily="34" charset="0"/>
              </a:rPr>
              <a:t>MIDI (</a:t>
            </a:r>
            <a:r>
              <a:rPr lang="es-ES" dirty="0" smtClean="0">
                <a:latin typeface="Arial" pitchFamily="34" charset="0"/>
                <a:cs typeface="Arial" pitchFamily="34" charset="0"/>
              </a:rPr>
              <a:t>Extensión: </a:t>
            </a:r>
            <a:r>
              <a:rPr lang="es-ES" dirty="0" err="1" smtClean="0">
                <a:latin typeface="Arial" pitchFamily="34" charset="0"/>
                <a:cs typeface="Arial" pitchFamily="34" charset="0"/>
              </a:rPr>
              <a:t>midi</a:t>
            </a:r>
            <a:r>
              <a:rPr lang="es-ES" dirty="0" smtClean="0">
                <a:latin typeface="Arial" pitchFamily="34" charset="0"/>
                <a:cs typeface="Arial" pitchFamily="34" charset="0"/>
              </a:rPr>
              <a:t>)</a:t>
            </a:r>
          </a:p>
          <a:p>
            <a:pPr algn="just">
              <a:spcBef>
                <a:spcPts val="600"/>
              </a:spcBef>
              <a:spcAft>
                <a:spcPts val="600"/>
              </a:spcAft>
            </a:pPr>
            <a:r>
              <a:rPr lang="es-ES" dirty="0" smtClean="0">
                <a:latin typeface="Arial" pitchFamily="34" charset="0"/>
                <a:cs typeface="Arial" pitchFamily="34" charset="0"/>
              </a:rPr>
              <a:t>Por sus siglas en ingles, quiere decir instrumento musical de interfaz digital, y es considerado el estándar para industria de la música electrónica. Es muy útil para trabajar con dispositivos como sintetizadores musicales ó  tarjetas de Sonido. Por el tamaño resultante que ofrece su compresión, este formato es muy usado para reproductores que necesitan combinar archivos de audio y video, como los karaoke.</a:t>
            </a:r>
          </a:p>
          <a:p>
            <a:pPr algn="just">
              <a:spcBef>
                <a:spcPts val="600"/>
              </a:spcBef>
              <a:spcAft>
                <a:spcPts val="600"/>
              </a:spcAft>
            </a:pPr>
            <a:r>
              <a:rPr lang="es-ES" b="1" u="sng" dirty="0" smtClean="0">
                <a:latin typeface="Arial" pitchFamily="34" charset="0"/>
                <a:cs typeface="Arial" pitchFamily="34" charset="0"/>
              </a:rPr>
              <a:t>MPEG </a:t>
            </a:r>
            <a:r>
              <a:rPr lang="es-ES" b="1" u="sng" dirty="0" err="1" smtClean="0">
                <a:latin typeface="Arial" pitchFamily="34" charset="0"/>
                <a:cs typeface="Arial" pitchFamily="34" charset="0"/>
              </a:rPr>
              <a:t>Moving</a:t>
            </a:r>
            <a:r>
              <a:rPr lang="es-ES" b="1" u="sng" dirty="0" smtClean="0">
                <a:latin typeface="Arial" pitchFamily="34" charset="0"/>
                <a:cs typeface="Arial" pitchFamily="34" charset="0"/>
              </a:rPr>
              <a:t> </a:t>
            </a:r>
            <a:r>
              <a:rPr lang="es-ES" b="1" u="sng" dirty="0" err="1" smtClean="0">
                <a:latin typeface="Arial" pitchFamily="34" charset="0"/>
                <a:cs typeface="Arial" pitchFamily="34" charset="0"/>
              </a:rPr>
              <a:t>Pictures</a:t>
            </a:r>
            <a:r>
              <a:rPr lang="es-ES" b="1" u="sng" dirty="0" smtClean="0">
                <a:latin typeface="Arial" pitchFamily="34" charset="0"/>
                <a:cs typeface="Arial" pitchFamily="34" charset="0"/>
              </a:rPr>
              <a:t> </a:t>
            </a:r>
            <a:r>
              <a:rPr lang="es-ES" b="1" u="sng" dirty="0" err="1" smtClean="0">
                <a:latin typeface="Arial" pitchFamily="34" charset="0"/>
                <a:cs typeface="Arial" pitchFamily="34" charset="0"/>
              </a:rPr>
              <a:t>Experts</a:t>
            </a:r>
            <a:r>
              <a:rPr lang="es-ES" b="1" u="sng" dirty="0" smtClean="0">
                <a:latin typeface="Arial" pitchFamily="34" charset="0"/>
                <a:cs typeface="Arial" pitchFamily="34" charset="0"/>
              </a:rPr>
              <a:t> </a:t>
            </a:r>
            <a:r>
              <a:rPr lang="es-ES" b="1" u="sng" dirty="0" err="1" smtClean="0">
                <a:latin typeface="Arial" pitchFamily="34" charset="0"/>
                <a:cs typeface="Arial" pitchFamily="34" charset="0"/>
              </a:rPr>
              <a:t>Group</a:t>
            </a:r>
            <a:r>
              <a:rPr lang="es-ES" b="1" u="sng" dirty="0" smtClean="0">
                <a:latin typeface="Arial" pitchFamily="34" charset="0"/>
                <a:cs typeface="Arial" pitchFamily="34" charset="0"/>
              </a:rPr>
              <a:t> (</a:t>
            </a:r>
            <a:r>
              <a:rPr lang="es-ES" b="1" dirty="0" smtClean="0">
                <a:latin typeface="Arial" pitchFamily="34" charset="0"/>
                <a:cs typeface="Arial" pitchFamily="34" charset="0"/>
              </a:rPr>
              <a:t>Grupo de Expertos en </a:t>
            </a:r>
            <a:r>
              <a:rPr lang="es-ES" b="1" dirty="0" err="1" smtClean="0">
                <a:latin typeface="Arial" pitchFamily="34" charset="0"/>
                <a:cs typeface="Arial" pitchFamily="34" charset="0"/>
              </a:rPr>
              <a:t>imagenes</a:t>
            </a:r>
            <a:r>
              <a:rPr lang="es-ES" b="1" dirty="0" smtClean="0">
                <a:latin typeface="Arial" pitchFamily="34" charset="0"/>
                <a:cs typeface="Arial" pitchFamily="34" charset="0"/>
              </a:rPr>
              <a:t> en Movimiento). (</a:t>
            </a:r>
            <a:r>
              <a:rPr lang="es-ES" dirty="0" smtClean="0">
                <a:latin typeface="Arial" pitchFamily="34" charset="0"/>
                <a:cs typeface="Arial" pitchFamily="34" charset="0"/>
              </a:rPr>
              <a:t>Extensión: </a:t>
            </a:r>
            <a:r>
              <a:rPr lang="es-ES" dirty="0" err="1" smtClean="0">
                <a:latin typeface="Arial" pitchFamily="34" charset="0"/>
                <a:cs typeface="Arial" pitchFamily="34" charset="0"/>
              </a:rPr>
              <a:t>mpeg</a:t>
            </a:r>
            <a:r>
              <a:rPr lang="es-ES" dirty="0" smtClean="0">
                <a:latin typeface="Arial" pitchFamily="34" charset="0"/>
                <a:cs typeface="Arial" pitchFamily="34" charset="0"/>
              </a:rPr>
              <a:t>, </a:t>
            </a:r>
            <a:r>
              <a:rPr lang="es-ES" dirty="0" err="1" smtClean="0">
                <a:latin typeface="Arial" pitchFamily="34" charset="0"/>
                <a:cs typeface="Arial" pitchFamily="34" charset="0"/>
              </a:rPr>
              <a:t>mpg</a:t>
            </a:r>
            <a:r>
              <a:rPr lang="es-ES" dirty="0" smtClean="0">
                <a:latin typeface="Arial" pitchFamily="34" charset="0"/>
                <a:cs typeface="Arial" pitchFamily="34" charset="0"/>
              </a:rPr>
              <a:t>, m1v, mp1, mp3, .mp2, .</a:t>
            </a:r>
            <a:r>
              <a:rPr lang="es-ES" dirty="0" err="1" smtClean="0">
                <a:latin typeface="Arial" pitchFamily="34" charset="0"/>
                <a:cs typeface="Arial" pitchFamily="34" charset="0"/>
              </a:rPr>
              <a:t>mpa</a:t>
            </a:r>
            <a:r>
              <a:rPr lang="es-ES" dirty="0" smtClean="0">
                <a:latin typeface="Arial" pitchFamily="34" charset="0"/>
                <a:cs typeface="Arial" pitchFamily="34" charset="0"/>
              </a:rPr>
              <a:t>, .</a:t>
            </a:r>
            <a:r>
              <a:rPr lang="es-ES" dirty="0" err="1" smtClean="0">
                <a:latin typeface="Arial" pitchFamily="34" charset="0"/>
                <a:cs typeface="Arial" pitchFamily="34" charset="0"/>
              </a:rPr>
              <a:t>mpe</a:t>
            </a:r>
            <a:r>
              <a:rPr lang="es-ES" dirty="0" smtClean="0">
                <a:latin typeface="Arial" pitchFamily="34" charset="0"/>
                <a:cs typeface="Arial" pitchFamily="34" charset="0"/>
              </a:rPr>
              <a:t>)</a:t>
            </a:r>
          </a:p>
          <a:p>
            <a:pPr algn="just">
              <a:spcBef>
                <a:spcPts val="600"/>
              </a:spcBef>
              <a:spcAft>
                <a:spcPts val="600"/>
              </a:spcAft>
            </a:pPr>
            <a:r>
              <a:rPr lang="es-ES" dirty="0" smtClean="0">
                <a:latin typeface="Arial" pitchFamily="34" charset="0"/>
                <a:cs typeface="Arial" pitchFamily="34" charset="0"/>
              </a:rPr>
              <a:t>Es el formato más importante de todos. Creado por un grupo de desarrolladores, cuyo fin era crear un sistema de compresión con la intención de reducir los archivos de video y audio.</a:t>
            </a:r>
          </a:p>
          <a:p>
            <a:pPr algn="just">
              <a:spcBef>
                <a:spcPts val="600"/>
              </a:spcBef>
              <a:spcAft>
                <a:spcPts val="600"/>
              </a:spcAft>
            </a:pPr>
            <a:r>
              <a:rPr lang="es-ES" dirty="0" smtClean="0">
                <a:latin typeface="Arial" pitchFamily="34" charset="0"/>
                <a:cs typeface="Arial" pitchFamily="34" charset="0"/>
              </a:rPr>
              <a:t>Por ejemplo, las películas en DVD, las transmisiones de tv digital y las de tv satelital utilizan el sistema de compresión MPEG, para llevar las señales audio y video en pequeños espacios. </a:t>
            </a:r>
          </a:p>
          <a:p>
            <a:pPr algn="just">
              <a:spcBef>
                <a:spcPts val="600"/>
              </a:spcBef>
              <a:spcAft>
                <a:spcPts val="600"/>
              </a:spcAft>
            </a:pPr>
            <a:r>
              <a:rPr lang="es-ES" dirty="0" smtClean="0">
                <a:latin typeface="Arial" pitchFamily="34" charset="0"/>
                <a:cs typeface="Arial" pitchFamily="34" charset="0"/>
              </a:rPr>
              <a:t>Incluye un subsistema de compresión de sonido llamado MPEG </a:t>
            </a:r>
            <a:r>
              <a:rPr lang="es-ES" dirty="0" err="1" smtClean="0">
                <a:latin typeface="Arial" pitchFamily="34" charset="0"/>
                <a:cs typeface="Arial" pitchFamily="34" charset="0"/>
              </a:rPr>
              <a:t>Layer</a:t>
            </a:r>
            <a:r>
              <a:rPr lang="es-ES" dirty="0" smtClean="0">
                <a:latin typeface="Arial" pitchFamily="34" charset="0"/>
                <a:cs typeface="Arial" pitchFamily="34" charset="0"/>
              </a:rPr>
              <a:t> 3, conocido por el mundo entero como MP3.</a:t>
            </a: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Ciclo Lectivo2013</a:t>
            </a:r>
            <a:endParaRPr lang="es-ES" dirty="0"/>
          </a:p>
        </p:txBody>
      </p:sp>
      <p:sp>
        <p:nvSpPr>
          <p:cNvPr id="10" name="Subtitle 1"/>
          <p:cNvSpPr>
            <a:spLocks noGrp="1"/>
          </p:cNvSpPr>
          <p:nvPr>
            <p:ph type="subTitle" idx="4294967295"/>
          </p:nvPr>
        </p:nvSpPr>
        <p:spPr>
          <a:xfrm>
            <a:off x="0" y="1071563"/>
            <a:ext cx="8001000" cy="500062"/>
          </a:xfrm>
        </p:spPr>
        <p:txBody>
          <a:bodyPr>
            <a:normAutofit/>
          </a:bodyPr>
          <a:lstStyle/>
          <a:p>
            <a:pPr algn="just">
              <a:spcBef>
                <a:spcPts val="600"/>
              </a:spcBef>
              <a:spcAft>
                <a:spcPts val="600"/>
              </a:spcAft>
            </a:pPr>
            <a:r>
              <a:rPr lang="es-ES" sz="2000" b="1" dirty="0" smtClean="0">
                <a:latin typeface="Arial" pitchFamily="34" charset="0"/>
                <a:cs typeface="Arial" pitchFamily="34" charset="0"/>
              </a:rPr>
              <a:t>R</a:t>
            </a:r>
            <a:r>
              <a:rPr sz="2000" b="1" smtClean="0">
                <a:latin typeface="Arial" pitchFamily="34" charset="0"/>
                <a:cs typeface="Arial" pitchFamily="34" charset="0"/>
              </a:rPr>
              <a:t>etroproyeccion digital</a:t>
            </a: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0" y="500042"/>
            <a:ext cx="571504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Dispositivos asociados a la imagen</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pic>
        <p:nvPicPr>
          <p:cNvPr id="51202" name="Picture 2" descr="http://1.bp.blogspot.com/_xsWs-reo5uE/SdHm14dGxDI/AAAAAAAAAek/oR4-VYw_jXA/s400/Proyector+Lg+DS+325B+en+Internet+Enreda+Salamanca.jpg"/>
          <p:cNvPicPr>
            <a:picLocks noChangeAspect="1" noChangeArrowheads="1"/>
          </p:cNvPicPr>
          <p:nvPr/>
        </p:nvPicPr>
        <p:blipFill>
          <a:blip r:embed="rId3" cstate="print"/>
          <a:srcRect b="11594"/>
          <a:stretch>
            <a:fillRect/>
          </a:stretch>
        </p:blipFill>
        <p:spPr bwMode="auto">
          <a:xfrm>
            <a:off x="2928926" y="4000504"/>
            <a:ext cx="3357586" cy="2357454"/>
          </a:xfrm>
          <a:prstGeom prst="rect">
            <a:avLst/>
          </a:prstGeom>
          <a:noFill/>
        </p:spPr>
      </p:pic>
      <p:pic>
        <p:nvPicPr>
          <p:cNvPr id="51204" name="Picture 4" descr="http://anaredondo.files.wordpress.com/2008/11/pescando1.jpg"/>
          <p:cNvPicPr>
            <a:picLocks noChangeAspect="1" noChangeArrowheads="1"/>
          </p:cNvPicPr>
          <p:nvPr/>
        </p:nvPicPr>
        <p:blipFill>
          <a:blip r:embed="rId4" cstate="print"/>
          <a:srcRect/>
          <a:stretch>
            <a:fillRect/>
          </a:stretch>
        </p:blipFill>
        <p:spPr bwMode="auto">
          <a:xfrm>
            <a:off x="3428992" y="1357298"/>
            <a:ext cx="3357586" cy="2518190"/>
          </a:xfrm>
          <a:prstGeom prst="rect">
            <a:avLst/>
          </a:prstGeom>
          <a:noFill/>
        </p:spPr>
      </p:pic>
      <p:pic>
        <p:nvPicPr>
          <p:cNvPr id="51206" name="Picture 6" descr="http://ticsyastronomia.files.wordpress.com/2008/07/pizarra20digital1.jpg"/>
          <p:cNvPicPr>
            <a:picLocks noChangeAspect="1" noChangeArrowheads="1"/>
          </p:cNvPicPr>
          <p:nvPr/>
        </p:nvPicPr>
        <p:blipFill>
          <a:blip r:embed="rId5" cstate="print"/>
          <a:srcRect/>
          <a:stretch>
            <a:fillRect/>
          </a:stretch>
        </p:blipFill>
        <p:spPr bwMode="auto">
          <a:xfrm>
            <a:off x="6429388" y="3643314"/>
            <a:ext cx="2520057" cy="2409176"/>
          </a:xfrm>
          <a:prstGeom prst="rect">
            <a:avLst/>
          </a:prstGeom>
          <a:noFill/>
        </p:spPr>
      </p:pic>
      <p:pic>
        <p:nvPicPr>
          <p:cNvPr id="51208" name="Picture 8" descr="http://2.bp.blogspot.com/_O1Gq5Iis6VY/TAbcTdv8x_I/AAAAAAAAADk/3n8_NgWejgk/s1600/MediawebserverRetroproyector3%5B1%5D.jpg"/>
          <p:cNvPicPr>
            <a:picLocks noChangeAspect="1" noChangeArrowheads="1"/>
          </p:cNvPicPr>
          <p:nvPr/>
        </p:nvPicPr>
        <p:blipFill>
          <a:blip r:embed="rId6" cstate="print"/>
          <a:srcRect/>
          <a:stretch>
            <a:fillRect/>
          </a:stretch>
        </p:blipFill>
        <p:spPr bwMode="auto">
          <a:xfrm>
            <a:off x="357158" y="1571612"/>
            <a:ext cx="2714644" cy="3067394"/>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500042"/>
            <a:ext cx="7572428" cy="500066"/>
          </a:xfrm>
          <a:prstGeom prst="rect">
            <a:avLst/>
          </a:prstGeom>
        </p:spPr>
        <p:txBody>
          <a:bodyPr>
            <a:normAutofit/>
          </a:bodyPr>
          <a:lstStyle/>
          <a:p>
            <a:r>
              <a:rPr lang="es-ES_tradnl" sz="2400" b="1" dirty="0" smtClean="0">
                <a:latin typeface="Arial" pitchFamily="34" charset="0"/>
                <a:cs typeface="Arial" pitchFamily="34" charset="0"/>
              </a:rPr>
              <a:t>Formatos de Audio</a:t>
            </a:r>
            <a:endParaRPr lang="es-ES" sz="2400" dirty="0">
              <a:latin typeface="Arial" pitchFamily="34" charset="0"/>
              <a:cs typeface="Arial" pitchFamily="34" charset="0"/>
            </a:endParaRPr>
          </a:p>
        </p:txBody>
      </p:sp>
      <p:sp>
        <p:nvSpPr>
          <p:cNvPr id="97281" name="Rectangle 1"/>
          <p:cNvSpPr>
            <a:spLocks noChangeArrowheads="1"/>
          </p:cNvSpPr>
          <p:nvPr/>
        </p:nvSpPr>
        <p:spPr bwMode="auto">
          <a:xfrm>
            <a:off x="285720" y="928670"/>
            <a:ext cx="8501122"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 b="1" u="sng" dirty="0" smtClean="0">
                <a:latin typeface="Arial" pitchFamily="34" charset="0"/>
                <a:cs typeface="Arial" pitchFamily="34" charset="0"/>
              </a:rPr>
              <a:t>MPEG </a:t>
            </a:r>
            <a:r>
              <a:rPr lang="es-ES" b="1" u="sng" dirty="0" err="1" smtClean="0">
                <a:latin typeface="Arial" pitchFamily="34" charset="0"/>
                <a:cs typeface="Arial" pitchFamily="34" charset="0"/>
              </a:rPr>
              <a:t>layer</a:t>
            </a:r>
            <a:r>
              <a:rPr lang="es-ES" b="1" u="sng" dirty="0" smtClean="0">
                <a:latin typeface="Arial" pitchFamily="34" charset="0"/>
                <a:cs typeface="Arial" pitchFamily="34" charset="0"/>
              </a:rPr>
              <a:t> 3 (</a:t>
            </a:r>
            <a:r>
              <a:rPr lang="es-ES" dirty="0" err="1" smtClean="0">
                <a:latin typeface="Arial" pitchFamily="34" charset="0"/>
                <a:cs typeface="Arial" pitchFamily="34" charset="0"/>
              </a:rPr>
              <a:t>Extension</a:t>
            </a:r>
            <a:r>
              <a:rPr lang="es-ES" dirty="0" smtClean="0">
                <a:latin typeface="Arial" pitchFamily="34" charset="0"/>
                <a:cs typeface="Arial" pitchFamily="34" charset="0"/>
              </a:rPr>
              <a:t> MP3)</a:t>
            </a:r>
          </a:p>
          <a:p>
            <a:pPr algn="just">
              <a:spcBef>
                <a:spcPts val="600"/>
              </a:spcBef>
              <a:spcAft>
                <a:spcPts val="600"/>
              </a:spcAft>
            </a:pPr>
            <a:r>
              <a:rPr lang="es-ES" dirty="0" smtClean="0">
                <a:latin typeface="Arial" pitchFamily="34" charset="0"/>
                <a:cs typeface="Arial" pitchFamily="34" charset="0"/>
              </a:rPr>
              <a:t>El mp3 (</a:t>
            </a:r>
            <a:r>
              <a:rPr lang="es-ES" dirty="0" err="1" smtClean="0">
                <a:latin typeface="Arial" pitchFamily="34" charset="0"/>
                <a:cs typeface="Arial" pitchFamily="34" charset="0"/>
              </a:rPr>
              <a:t>Mpeg</a:t>
            </a:r>
            <a:r>
              <a:rPr lang="es-ES" dirty="0" smtClean="0">
                <a:latin typeface="Arial" pitchFamily="34" charset="0"/>
                <a:cs typeface="Arial" pitchFamily="34" charset="0"/>
              </a:rPr>
              <a:t> </a:t>
            </a:r>
            <a:r>
              <a:rPr lang="es-ES" dirty="0" err="1" smtClean="0">
                <a:latin typeface="Arial" pitchFamily="34" charset="0"/>
                <a:cs typeface="Arial" pitchFamily="34" charset="0"/>
              </a:rPr>
              <a:t>layer</a:t>
            </a:r>
            <a:r>
              <a:rPr lang="es-ES" dirty="0" smtClean="0">
                <a:latin typeface="Arial" pitchFamily="34" charset="0"/>
                <a:cs typeface="Arial" pitchFamily="34" charset="0"/>
              </a:rPr>
              <a:t> 3) es un códec de audio muy extendido. Los archivos creados con este códec tienen la extensión .mp3, por lo que también se le llama formato mp3.</a:t>
            </a:r>
          </a:p>
          <a:p>
            <a:pPr algn="just">
              <a:spcBef>
                <a:spcPts val="600"/>
              </a:spcBef>
              <a:spcAft>
                <a:spcPts val="600"/>
              </a:spcAft>
            </a:pPr>
            <a:r>
              <a:rPr lang="es-ES" dirty="0" smtClean="0">
                <a:latin typeface="Arial" pitchFamily="34" charset="0"/>
                <a:cs typeface="Arial" pitchFamily="34" charset="0"/>
              </a:rPr>
              <a:t>Su peculiaridad es su tamaño de compresión: 11 a 1, lo que quiere decir, que si un CD de música normal contiene unas 13 canciones, en un CD con mp3, tendríamos 143. </a:t>
            </a:r>
          </a:p>
          <a:p>
            <a:pPr algn="just">
              <a:spcBef>
                <a:spcPts val="600"/>
              </a:spcBef>
              <a:spcAft>
                <a:spcPts val="600"/>
              </a:spcAft>
            </a:pPr>
            <a:r>
              <a:rPr lang="es-ES" dirty="0" smtClean="0">
                <a:latin typeface="Arial" pitchFamily="34" charset="0"/>
                <a:cs typeface="Arial" pitchFamily="34" charset="0"/>
              </a:rPr>
              <a:t>Aparte del ahorro del espacio hay que añadir que no se pierde apenas calidad de sonido en </a:t>
            </a:r>
            <a:r>
              <a:rPr lang="es-ES" dirty="0" err="1" smtClean="0">
                <a:latin typeface="Arial" pitchFamily="34" charset="0"/>
                <a:cs typeface="Arial" pitchFamily="34" charset="0"/>
              </a:rPr>
              <a:t>bitrates</a:t>
            </a:r>
            <a:r>
              <a:rPr lang="es-ES" dirty="0" smtClean="0">
                <a:latin typeface="Arial" pitchFamily="34" charset="0"/>
                <a:cs typeface="Arial" pitchFamily="34" charset="0"/>
              </a:rPr>
              <a:t> normales o incluso, en un archivo mp3 del máximo </a:t>
            </a:r>
            <a:r>
              <a:rPr lang="es-ES" dirty="0" err="1" smtClean="0">
                <a:latin typeface="Arial" pitchFamily="34" charset="0"/>
                <a:cs typeface="Arial" pitchFamily="34" charset="0"/>
              </a:rPr>
              <a:t>bitrate</a:t>
            </a:r>
            <a:r>
              <a:rPr lang="es-ES" dirty="0" smtClean="0">
                <a:latin typeface="Arial" pitchFamily="34" charset="0"/>
                <a:cs typeface="Arial" pitchFamily="34" charset="0"/>
              </a:rPr>
              <a:t> sacado de un disco de vinilo, puede tener mayor calidad de sonido que un archivo de CD.</a:t>
            </a:r>
          </a:p>
          <a:p>
            <a:pPr algn="just">
              <a:spcBef>
                <a:spcPts val="600"/>
              </a:spcBef>
              <a:spcAft>
                <a:spcPts val="600"/>
              </a:spcAft>
            </a:pPr>
            <a:r>
              <a:rPr lang="es-ES_tradnl" dirty="0" smtClean="0">
                <a:latin typeface="Arial" pitchFamily="34" charset="0"/>
                <a:cs typeface="Arial" pitchFamily="34" charset="0"/>
              </a:rPr>
              <a:t>Uno de los reproductores de MP3 más extendido en el mercado es el </a:t>
            </a:r>
            <a:r>
              <a:rPr lang="es-ES_tradnl" dirty="0" err="1" smtClean="0">
                <a:latin typeface="Arial" pitchFamily="34" charset="0"/>
                <a:cs typeface="Arial" pitchFamily="34" charset="0"/>
              </a:rPr>
              <a:t>Winamp</a:t>
            </a:r>
            <a:r>
              <a:rPr lang="es-ES_tradnl" dirty="0" smtClean="0">
                <a:latin typeface="Arial" pitchFamily="34" charset="0"/>
                <a:cs typeface="Arial" pitchFamily="34" charset="0"/>
              </a:rPr>
              <a:t>.</a:t>
            </a:r>
            <a:endParaRPr lang="es-ES" dirty="0" smtClean="0">
              <a:latin typeface="Arial" pitchFamily="34" charset="0"/>
              <a:cs typeface="Arial" pitchFamily="34" charset="0"/>
            </a:endParaRPr>
          </a:p>
          <a:p>
            <a:pPr algn="just">
              <a:spcBef>
                <a:spcPts val="600"/>
              </a:spcBef>
              <a:spcAft>
                <a:spcPts val="600"/>
              </a:spcAft>
            </a:pP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500042"/>
            <a:ext cx="7572428" cy="500066"/>
          </a:xfrm>
          <a:prstGeom prst="rect">
            <a:avLst/>
          </a:prstGeom>
        </p:spPr>
        <p:txBody>
          <a:bodyPr>
            <a:normAutofit/>
          </a:bodyPr>
          <a:lstStyle/>
          <a:p>
            <a:r>
              <a:rPr lang="es-ES_tradnl" sz="2400" b="1" dirty="0" smtClean="0">
                <a:latin typeface="Arial" pitchFamily="34" charset="0"/>
                <a:cs typeface="Arial" pitchFamily="34" charset="0"/>
              </a:rPr>
              <a:t>Formatos de Imagen</a:t>
            </a:r>
            <a:endParaRPr lang="es-ES" sz="2400" dirty="0">
              <a:latin typeface="Arial" pitchFamily="34" charset="0"/>
              <a:cs typeface="Arial" pitchFamily="34" charset="0"/>
            </a:endParaRPr>
          </a:p>
        </p:txBody>
      </p:sp>
      <p:sp>
        <p:nvSpPr>
          <p:cNvPr id="10" name="9 Rectángulo"/>
          <p:cNvSpPr/>
          <p:nvPr/>
        </p:nvSpPr>
        <p:spPr>
          <a:xfrm>
            <a:off x="500034" y="928670"/>
            <a:ext cx="8072494" cy="5016758"/>
          </a:xfrm>
          <a:prstGeom prst="rect">
            <a:avLst/>
          </a:prstGeom>
        </p:spPr>
        <p:txBody>
          <a:bodyPr wrap="square">
            <a:spAutoFit/>
          </a:bodyPr>
          <a:lstStyle/>
          <a:p>
            <a:pPr>
              <a:spcBef>
                <a:spcPts val="600"/>
              </a:spcBef>
              <a:spcAft>
                <a:spcPts val="600"/>
              </a:spcAft>
            </a:pPr>
            <a:r>
              <a:rPr lang="es-ES" b="1" dirty="0" smtClean="0">
                <a:latin typeface="Arial" pitchFamily="34" charset="0"/>
                <a:cs typeface="Arial" pitchFamily="34" charset="0"/>
              </a:rPr>
              <a:t>JPG</a:t>
            </a:r>
          </a:p>
          <a:p>
            <a:pPr algn="just">
              <a:spcBef>
                <a:spcPts val="600"/>
              </a:spcBef>
              <a:spcAft>
                <a:spcPts val="600"/>
              </a:spcAft>
            </a:pPr>
            <a:r>
              <a:rPr lang="es-ES" dirty="0" smtClean="0">
                <a:latin typeface="Arial" pitchFamily="34" charset="0"/>
                <a:cs typeface="Arial" pitchFamily="34" charset="0"/>
              </a:rPr>
              <a:t>También conocido como JPEG (</a:t>
            </a:r>
            <a:r>
              <a:rPr lang="es-ES" dirty="0" err="1" smtClean="0">
                <a:latin typeface="Arial" pitchFamily="34" charset="0"/>
                <a:cs typeface="Arial" pitchFamily="34" charset="0"/>
              </a:rPr>
              <a:t>Joint</a:t>
            </a:r>
            <a:r>
              <a:rPr lang="es-ES" dirty="0" smtClean="0">
                <a:latin typeface="Arial" pitchFamily="34" charset="0"/>
                <a:cs typeface="Arial" pitchFamily="34" charset="0"/>
              </a:rPr>
              <a:t> </a:t>
            </a:r>
            <a:r>
              <a:rPr lang="es-ES" dirty="0" err="1" smtClean="0">
                <a:latin typeface="Arial" pitchFamily="34" charset="0"/>
                <a:cs typeface="Arial" pitchFamily="34" charset="0"/>
              </a:rPr>
              <a:t>Photographic</a:t>
            </a:r>
            <a:r>
              <a:rPr lang="es-ES" dirty="0" smtClean="0">
                <a:latin typeface="Arial" pitchFamily="34" charset="0"/>
                <a:cs typeface="Arial" pitchFamily="34" charset="0"/>
              </a:rPr>
              <a:t> </a:t>
            </a:r>
            <a:r>
              <a:rPr lang="es-ES" dirty="0" err="1" smtClean="0">
                <a:latin typeface="Arial" pitchFamily="34" charset="0"/>
                <a:cs typeface="Arial" pitchFamily="34" charset="0"/>
              </a:rPr>
              <a:t>Experts</a:t>
            </a:r>
            <a:r>
              <a:rPr lang="es-ES" dirty="0" smtClean="0">
                <a:latin typeface="Arial" pitchFamily="34" charset="0"/>
                <a:cs typeface="Arial" pitchFamily="34" charset="0"/>
              </a:rPr>
              <a:t> </a:t>
            </a:r>
            <a:r>
              <a:rPr lang="es-ES" dirty="0" err="1" smtClean="0">
                <a:latin typeface="Arial" pitchFamily="34" charset="0"/>
                <a:cs typeface="Arial" pitchFamily="34" charset="0"/>
              </a:rPr>
              <a:t>Group</a:t>
            </a:r>
            <a:r>
              <a:rPr lang="es-ES" dirty="0" smtClean="0">
                <a:latin typeface="Arial" pitchFamily="34" charset="0"/>
                <a:cs typeface="Arial" pitchFamily="34" charset="0"/>
              </a:rPr>
              <a:t>) es un formato que se utiliza comúnmente para almacenar fotografías y otras imágenes de tono continuo, y también se utiliza en documentos HTML para Internet. </a:t>
            </a:r>
          </a:p>
          <a:p>
            <a:pPr algn="just">
              <a:spcBef>
                <a:spcPts val="600"/>
              </a:spcBef>
              <a:spcAft>
                <a:spcPts val="600"/>
              </a:spcAft>
            </a:pPr>
            <a:r>
              <a:rPr lang="es-ES" dirty="0" smtClean="0">
                <a:latin typeface="Arial" pitchFamily="34" charset="0"/>
                <a:cs typeface="Arial" pitchFamily="34" charset="0"/>
              </a:rPr>
              <a:t>A diferencia del formato GIF, JPEG guarda toda la información referente al color en RGB. JPEG también utiliza un sistema de compresión, que de forma eficiente reduce el tamaño de los archivos mediante la identificación y el descarte de los datos redundantes que no esenciales para mostrar la imagen.</a:t>
            </a:r>
          </a:p>
          <a:p>
            <a:pPr algn="just">
              <a:spcBef>
                <a:spcPts val="600"/>
              </a:spcBef>
              <a:spcAft>
                <a:spcPts val="600"/>
              </a:spcAft>
            </a:pPr>
            <a:r>
              <a:rPr lang="es-ES" dirty="0" smtClean="0">
                <a:latin typeface="Arial" pitchFamily="34" charset="0"/>
                <a:cs typeface="Arial" pitchFamily="34" charset="0"/>
              </a:rPr>
              <a:t> Se considera que el formato </a:t>
            </a:r>
            <a:r>
              <a:rPr lang="es-ES" dirty="0" err="1" smtClean="0">
                <a:latin typeface="Arial" pitchFamily="34" charset="0"/>
                <a:cs typeface="Arial" pitchFamily="34" charset="0"/>
              </a:rPr>
              <a:t>jpg</a:t>
            </a:r>
            <a:r>
              <a:rPr lang="es-ES" dirty="0" smtClean="0">
                <a:latin typeface="Arial" pitchFamily="34" charset="0"/>
                <a:cs typeface="Arial" pitchFamily="34" charset="0"/>
              </a:rPr>
              <a:t> es el mejor cuando se trata de fotografía digital. </a:t>
            </a:r>
          </a:p>
          <a:p>
            <a:pPr algn="just">
              <a:spcBef>
                <a:spcPts val="600"/>
              </a:spcBef>
              <a:spcAft>
                <a:spcPts val="600"/>
              </a:spcAft>
            </a:pPr>
            <a:r>
              <a:rPr lang="es-ES" dirty="0" smtClean="0">
                <a:latin typeface="Arial" pitchFamily="34" charset="0"/>
                <a:cs typeface="Arial" pitchFamily="34" charset="0"/>
              </a:rPr>
              <a:t>Comprime imágenes muy eficientemente, minimizando la pérdida de calidad. Ningún otro formato se le acerca a lograr el mismo nivel de compresión.</a:t>
            </a:r>
          </a:p>
          <a:p>
            <a:pPr algn="just">
              <a:spcBef>
                <a:spcPts val="600"/>
              </a:spcBef>
              <a:spcAft>
                <a:spcPts val="600"/>
              </a:spcAft>
            </a:pPr>
            <a:r>
              <a:rPr lang="es-ES" dirty="0" smtClean="0">
                <a:latin typeface="Arial" pitchFamily="34" charset="0"/>
                <a:cs typeface="Arial" pitchFamily="34" charset="0"/>
              </a:rPr>
              <a:t> No obstante, no soporta transparencia, ni múltiples cuadros, y no permite animación</a:t>
            </a: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500042"/>
            <a:ext cx="7572428" cy="500066"/>
          </a:xfrm>
          <a:prstGeom prst="rect">
            <a:avLst/>
          </a:prstGeom>
        </p:spPr>
        <p:txBody>
          <a:bodyPr>
            <a:normAutofit/>
          </a:bodyPr>
          <a:lstStyle/>
          <a:p>
            <a:r>
              <a:rPr lang="es-ES_tradnl" sz="2400" b="1" dirty="0" smtClean="0">
                <a:latin typeface="Arial" pitchFamily="34" charset="0"/>
                <a:cs typeface="Arial" pitchFamily="34" charset="0"/>
              </a:rPr>
              <a:t>Formatos de Imagen</a:t>
            </a:r>
            <a:endParaRPr lang="es-ES" sz="2400" dirty="0">
              <a:latin typeface="Arial" pitchFamily="34" charset="0"/>
              <a:cs typeface="Arial" pitchFamily="34" charset="0"/>
            </a:endParaRPr>
          </a:p>
        </p:txBody>
      </p:sp>
      <p:sp>
        <p:nvSpPr>
          <p:cNvPr id="10" name="9 Rectángulo"/>
          <p:cNvSpPr/>
          <p:nvPr/>
        </p:nvSpPr>
        <p:spPr>
          <a:xfrm>
            <a:off x="500034" y="928670"/>
            <a:ext cx="8072494" cy="5539978"/>
          </a:xfrm>
          <a:prstGeom prst="rect">
            <a:avLst/>
          </a:prstGeom>
        </p:spPr>
        <p:txBody>
          <a:bodyPr wrap="square">
            <a:spAutoFit/>
          </a:bodyPr>
          <a:lstStyle/>
          <a:p>
            <a:pPr algn="just">
              <a:spcBef>
                <a:spcPts val="600"/>
              </a:spcBef>
              <a:spcAft>
                <a:spcPts val="600"/>
              </a:spcAft>
            </a:pPr>
            <a:r>
              <a:rPr lang="es-ES" b="1" dirty="0" smtClean="0">
                <a:latin typeface="Arial" pitchFamily="34" charset="0"/>
                <a:cs typeface="Arial" pitchFamily="34" charset="0"/>
              </a:rPr>
              <a:t>GIF</a:t>
            </a:r>
          </a:p>
          <a:p>
            <a:pPr algn="just">
              <a:spcBef>
                <a:spcPts val="600"/>
              </a:spcBef>
              <a:spcAft>
                <a:spcPts val="600"/>
              </a:spcAft>
            </a:pPr>
            <a:r>
              <a:rPr lang="es-ES" dirty="0" smtClean="0">
                <a:latin typeface="Arial" pitchFamily="34" charset="0"/>
                <a:cs typeface="Arial" pitchFamily="34" charset="0"/>
              </a:rPr>
              <a:t>El formato GIF (</a:t>
            </a:r>
            <a:r>
              <a:rPr lang="es-ES" dirty="0" err="1" smtClean="0">
                <a:latin typeface="Arial" pitchFamily="34" charset="0"/>
                <a:cs typeface="Arial" pitchFamily="34" charset="0"/>
              </a:rPr>
              <a:t>Graphics</a:t>
            </a:r>
            <a:r>
              <a:rPr lang="es-ES" dirty="0" smtClean="0">
                <a:latin typeface="Arial" pitchFamily="34" charset="0"/>
                <a:cs typeface="Arial" pitchFamily="34" charset="0"/>
              </a:rPr>
              <a:t> </a:t>
            </a:r>
            <a:r>
              <a:rPr lang="es-ES" dirty="0" err="1" smtClean="0">
                <a:latin typeface="Arial" pitchFamily="34" charset="0"/>
                <a:cs typeface="Arial" pitchFamily="34" charset="0"/>
              </a:rPr>
              <a:t>Interchange</a:t>
            </a:r>
            <a:r>
              <a:rPr lang="es-ES" dirty="0" smtClean="0">
                <a:latin typeface="Arial" pitchFamily="34" charset="0"/>
                <a:cs typeface="Arial" pitchFamily="34" charset="0"/>
              </a:rPr>
              <a:t> </a:t>
            </a:r>
            <a:r>
              <a:rPr lang="es-ES" dirty="0" err="1" smtClean="0">
                <a:latin typeface="Arial" pitchFamily="34" charset="0"/>
                <a:cs typeface="Arial" pitchFamily="34" charset="0"/>
              </a:rPr>
              <a:t>Format</a:t>
            </a:r>
            <a:r>
              <a:rPr lang="es-ES" dirty="0" smtClean="0">
                <a:latin typeface="Arial" pitchFamily="34" charset="0"/>
                <a:cs typeface="Arial" pitchFamily="34" charset="0"/>
              </a:rPr>
              <a:t>) es el formato más utilizado para mostrar gráficos de colores indexados e imágenes en documentos HTML (</a:t>
            </a:r>
            <a:r>
              <a:rPr lang="es-ES" dirty="0" err="1" smtClean="0">
                <a:latin typeface="Arial" pitchFamily="34" charset="0"/>
                <a:cs typeface="Arial" pitchFamily="34" charset="0"/>
              </a:rPr>
              <a:t>hypertext</a:t>
            </a:r>
            <a:r>
              <a:rPr lang="es-ES" dirty="0" smtClean="0">
                <a:latin typeface="Arial" pitchFamily="34" charset="0"/>
                <a:cs typeface="Arial" pitchFamily="34" charset="0"/>
              </a:rPr>
              <a:t> </a:t>
            </a:r>
            <a:r>
              <a:rPr lang="es-ES" dirty="0" err="1" smtClean="0">
                <a:latin typeface="Arial" pitchFamily="34" charset="0"/>
                <a:cs typeface="Arial" pitchFamily="34" charset="0"/>
              </a:rPr>
              <a:t>markup</a:t>
            </a:r>
            <a:r>
              <a:rPr lang="es-ES" dirty="0" smtClean="0">
                <a:latin typeface="Arial" pitchFamily="34" charset="0"/>
                <a:cs typeface="Arial" pitchFamily="34" charset="0"/>
              </a:rPr>
              <a:t> </a:t>
            </a:r>
            <a:r>
              <a:rPr lang="es-ES" dirty="0" err="1" smtClean="0">
                <a:latin typeface="Arial" pitchFamily="34" charset="0"/>
                <a:cs typeface="Arial" pitchFamily="34" charset="0"/>
              </a:rPr>
              <a:t>language</a:t>
            </a:r>
            <a:r>
              <a:rPr lang="es-ES" dirty="0" smtClean="0">
                <a:latin typeface="Arial" pitchFamily="34" charset="0"/>
                <a:cs typeface="Arial" pitchFamily="34" charset="0"/>
              </a:rPr>
              <a:t>) sobre </a:t>
            </a:r>
            <a:r>
              <a:rPr lang="es-ES" dirty="0" err="1" smtClean="0">
                <a:latin typeface="Arial" pitchFamily="34" charset="0"/>
                <a:cs typeface="Arial" pitchFamily="34" charset="0"/>
              </a:rPr>
              <a:t>World</a:t>
            </a:r>
            <a:r>
              <a:rPr lang="es-ES" dirty="0" smtClean="0">
                <a:latin typeface="Arial" pitchFamily="34" charset="0"/>
                <a:cs typeface="Arial" pitchFamily="34" charset="0"/>
              </a:rPr>
              <a:t> </a:t>
            </a:r>
            <a:r>
              <a:rPr lang="es-ES" dirty="0" err="1" smtClean="0">
                <a:latin typeface="Arial" pitchFamily="34" charset="0"/>
                <a:cs typeface="Arial" pitchFamily="34" charset="0"/>
              </a:rPr>
              <a:t>Wide</a:t>
            </a:r>
            <a:r>
              <a:rPr lang="es-ES" dirty="0" smtClean="0">
                <a:latin typeface="Arial" pitchFamily="34" charset="0"/>
                <a:cs typeface="Arial" pitchFamily="34" charset="0"/>
              </a:rPr>
              <a:t> Web y otros servicios online. </a:t>
            </a:r>
          </a:p>
          <a:p>
            <a:pPr algn="just">
              <a:spcBef>
                <a:spcPts val="600"/>
              </a:spcBef>
              <a:spcAft>
                <a:spcPts val="600"/>
              </a:spcAft>
            </a:pPr>
            <a:r>
              <a:rPr lang="es-ES" dirty="0" err="1" smtClean="0">
                <a:latin typeface="Arial" pitchFamily="34" charset="0"/>
                <a:cs typeface="Arial" pitchFamily="34" charset="0"/>
              </a:rPr>
              <a:t>Gif</a:t>
            </a:r>
            <a:r>
              <a:rPr lang="es-ES" dirty="0" smtClean="0">
                <a:latin typeface="Arial" pitchFamily="34" charset="0"/>
                <a:cs typeface="Arial" pitchFamily="34" charset="0"/>
              </a:rPr>
              <a:t> es un formato de imágenes comprimidas diseñado para minimizar el tiempo de transferencia de archivos sobre las líneas telefónicas. El formato GIF es el mejor para imágenes gráficas junto a que los formatos PNG.</a:t>
            </a:r>
          </a:p>
          <a:p>
            <a:pPr algn="just">
              <a:spcBef>
                <a:spcPts val="600"/>
              </a:spcBef>
              <a:spcAft>
                <a:spcPts val="600"/>
              </a:spcAft>
            </a:pPr>
            <a:r>
              <a:rPr lang="es-ES" dirty="0" smtClean="0">
                <a:latin typeface="Arial" pitchFamily="34" charset="0"/>
                <a:cs typeface="Arial" pitchFamily="34" charset="0"/>
              </a:rPr>
              <a:t/>
            </a:r>
            <a:br>
              <a:rPr lang="es-ES" dirty="0" smtClean="0">
                <a:latin typeface="Arial" pitchFamily="34" charset="0"/>
                <a:cs typeface="Arial" pitchFamily="34" charset="0"/>
              </a:rPr>
            </a:br>
            <a:r>
              <a:rPr lang="es-ES" dirty="0" smtClean="0">
                <a:latin typeface="Arial" pitchFamily="34" charset="0"/>
                <a:cs typeface="Arial" pitchFamily="34" charset="0"/>
              </a:rPr>
              <a:t>El GIF es hoy en día uno de los dos formatos de archivo más comunes para imágenes en Internet, dado que es admitido por la mayoría de navegadores Web. Esto se debe, seguramente, a que el objetivo con el que lo han desarrollado ha sido para el intercambio y a que los archivos resultantes para una imagen realizada para una página de Internet son de unos pocos </a:t>
            </a:r>
            <a:r>
              <a:rPr lang="es-ES" dirty="0" err="1" smtClean="0">
                <a:latin typeface="Arial" pitchFamily="34" charset="0"/>
                <a:cs typeface="Arial" pitchFamily="34" charset="0"/>
              </a:rPr>
              <a:t>Kbytes</a:t>
            </a:r>
            <a:r>
              <a:rPr lang="es-ES" dirty="0" smtClean="0">
                <a:latin typeface="Arial" pitchFamily="34" charset="0"/>
                <a:cs typeface="Arial" pitchFamily="34" charset="0"/>
              </a:rPr>
              <a:t> lo que permite descargarlos en unos pocos segundos. Debido a que este formato sólo puede mostrar un máximo de 256 colores, es más adecuado para dibujos de líneas en blanco y negro, imágenes prediseñadas en color e imágenes con grandes bloques de colores sólidos. </a:t>
            </a: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500042"/>
            <a:ext cx="7572428" cy="500066"/>
          </a:xfrm>
          <a:prstGeom prst="rect">
            <a:avLst/>
          </a:prstGeom>
        </p:spPr>
        <p:txBody>
          <a:bodyPr>
            <a:normAutofit/>
          </a:bodyPr>
          <a:lstStyle/>
          <a:p>
            <a:r>
              <a:rPr lang="es-ES_tradnl" sz="2400" b="1" dirty="0" smtClean="0">
                <a:latin typeface="Arial" pitchFamily="34" charset="0"/>
                <a:cs typeface="Arial" pitchFamily="34" charset="0"/>
              </a:rPr>
              <a:t>Formatos de Imagen</a:t>
            </a:r>
            <a:endParaRPr lang="es-ES" sz="2400" dirty="0">
              <a:latin typeface="Arial" pitchFamily="34" charset="0"/>
              <a:cs typeface="Arial" pitchFamily="34" charset="0"/>
            </a:endParaRPr>
          </a:p>
        </p:txBody>
      </p:sp>
      <p:sp>
        <p:nvSpPr>
          <p:cNvPr id="10" name="9 Rectángulo"/>
          <p:cNvSpPr/>
          <p:nvPr/>
        </p:nvSpPr>
        <p:spPr>
          <a:xfrm>
            <a:off x="500034" y="1142984"/>
            <a:ext cx="8072494" cy="5016758"/>
          </a:xfrm>
          <a:prstGeom prst="rect">
            <a:avLst/>
          </a:prstGeom>
        </p:spPr>
        <p:txBody>
          <a:bodyPr wrap="square">
            <a:spAutoFit/>
          </a:bodyPr>
          <a:lstStyle/>
          <a:p>
            <a:pPr algn="just">
              <a:spcBef>
                <a:spcPts val="600"/>
              </a:spcBef>
              <a:spcAft>
                <a:spcPts val="600"/>
              </a:spcAft>
            </a:pPr>
            <a:r>
              <a:rPr lang="es-ES" b="1" dirty="0" smtClean="0">
                <a:latin typeface="Arial" pitchFamily="34" charset="0"/>
                <a:cs typeface="Arial" pitchFamily="34" charset="0"/>
              </a:rPr>
              <a:t>BMP</a:t>
            </a:r>
            <a:r>
              <a:rPr lang="es-ES" dirty="0" smtClean="0">
                <a:latin typeface="Arial" pitchFamily="34" charset="0"/>
                <a:cs typeface="Arial" pitchFamily="34" charset="0"/>
              </a:rPr>
              <a:t>(Mapa de bits)</a:t>
            </a:r>
          </a:p>
          <a:p>
            <a:pPr algn="just">
              <a:spcBef>
                <a:spcPts val="600"/>
              </a:spcBef>
              <a:spcAft>
                <a:spcPts val="600"/>
              </a:spcAft>
            </a:pPr>
            <a:r>
              <a:rPr lang="es-ES" dirty="0" smtClean="0">
                <a:latin typeface="Arial" pitchFamily="34" charset="0"/>
                <a:cs typeface="Arial" pitchFamily="34" charset="0"/>
              </a:rPr>
              <a:t>Es el formato más usado en aplicaciones Windows y DOS. En la codificación de la imagen no hay compresión y por lo general resultan archivos grandes. Su ventaja es que lo lee cualquier programa que maneje imagen.</a:t>
            </a:r>
          </a:p>
          <a:p>
            <a:pPr algn="just">
              <a:spcBef>
                <a:spcPts val="600"/>
              </a:spcBef>
              <a:spcAft>
                <a:spcPts val="600"/>
              </a:spcAft>
            </a:pPr>
            <a:r>
              <a:rPr lang="es-ES" b="1" dirty="0" smtClean="0">
                <a:latin typeface="Arial" pitchFamily="34" charset="0"/>
                <a:cs typeface="Arial" pitchFamily="34" charset="0"/>
              </a:rPr>
              <a:t>PNG</a:t>
            </a:r>
            <a:r>
              <a:rPr lang="es-ES" dirty="0" smtClean="0">
                <a:latin typeface="Arial" pitchFamily="34" charset="0"/>
                <a:cs typeface="Arial" pitchFamily="34" charset="0"/>
              </a:rPr>
              <a:t>(Portable Network </a:t>
            </a:r>
            <a:r>
              <a:rPr lang="es-ES" dirty="0" err="1" smtClean="0">
                <a:latin typeface="Arial" pitchFamily="34" charset="0"/>
                <a:cs typeface="Arial" pitchFamily="34" charset="0"/>
              </a:rPr>
              <a:t>graphics</a:t>
            </a:r>
            <a:r>
              <a:rPr lang="es-ES" dirty="0" smtClean="0">
                <a:latin typeface="Arial" pitchFamily="34" charset="0"/>
                <a:cs typeface="Arial" pitchFamily="34" charset="0"/>
              </a:rPr>
              <a:t>)</a:t>
            </a:r>
          </a:p>
          <a:p>
            <a:pPr algn="just">
              <a:spcBef>
                <a:spcPts val="600"/>
              </a:spcBef>
              <a:spcAft>
                <a:spcPts val="600"/>
              </a:spcAft>
            </a:pPr>
            <a:r>
              <a:rPr lang="es-ES" dirty="0" smtClean="0">
                <a:latin typeface="Arial" pitchFamily="34" charset="0"/>
                <a:cs typeface="Arial" pitchFamily="34" charset="0"/>
              </a:rPr>
              <a:t>Desarrollado como una alternativa sin patente al formato GIF, este formato de gráficos de red portátiles se utiliza para una compresión sin pérdidas y para la visualización de imágenes en Internet. </a:t>
            </a:r>
          </a:p>
          <a:p>
            <a:pPr algn="just">
              <a:spcBef>
                <a:spcPts val="600"/>
              </a:spcBef>
              <a:spcAft>
                <a:spcPts val="600"/>
              </a:spcAft>
            </a:pPr>
            <a:r>
              <a:rPr lang="es-ES" dirty="0" smtClean="0">
                <a:latin typeface="Arial" pitchFamily="34" charset="0"/>
                <a:cs typeface="Arial" pitchFamily="34" charset="0"/>
              </a:rPr>
              <a:t>A diferencia del formato GIF, PNG admite imágenes de 24 bits y produce transparencia de fondo sin bordes irregulares; sin embargo, algunos navegadores Web no admiten imágenes PNG. </a:t>
            </a:r>
          </a:p>
          <a:p>
            <a:pPr algn="just">
              <a:spcBef>
                <a:spcPts val="600"/>
              </a:spcBef>
              <a:spcAft>
                <a:spcPts val="600"/>
              </a:spcAft>
            </a:pPr>
            <a:r>
              <a:rPr lang="es-ES" dirty="0" smtClean="0">
                <a:latin typeface="Arial" pitchFamily="34" charset="0"/>
                <a:cs typeface="Arial" pitchFamily="34" charset="0"/>
              </a:rPr>
              <a:t>El formato PNG admite imágenes RGB, de color indexado, en escala de grises y de mapa de bits sin canales alfa. PNG conserva la transparencia en imágenes en escala de grises y RGB, lo que resulta extremadamente útil para utilizarse en Flash, donde PNG es totalmente compatible.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500042"/>
            <a:ext cx="7572428" cy="500066"/>
          </a:xfrm>
          <a:prstGeom prst="rect">
            <a:avLst/>
          </a:prstGeom>
        </p:spPr>
        <p:txBody>
          <a:bodyPr>
            <a:normAutofit/>
          </a:bodyPr>
          <a:lstStyle/>
          <a:p>
            <a:r>
              <a:rPr lang="es-ES_tradnl" sz="2400" b="1" dirty="0" smtClean="0">
                <a:latin typeface="Arial" pitchFamily="34" charset="0"/>
                <a:cs typeface="Arial" pitchFamily="34" charset="0"/>
              </a:rPr>
              <a:t>Formatos de Imagen</a:t>
            </a:r>
            <a:endParaRPr lang="es-ES" sz="2400" dirty="0">
              <a:latin typeface="Arial" pitchFamily="34" charset="0"/>
              <a:cs typeface="Arial" pitchFamily="34" charset="0"/>
            </a:endParaRPr>
          </a:p>
        </p:txBody>
      </p:sp>
      <p:sp>
        <p:nvSpPr>
          <p:cNvPr id="10" name="9 Rectángulo"/>
          <p:cNvSpPr/>
          <p:nvPr/>
        </p:nvSpPr>
        <p:spPr>
          <a:xfrm>
            <a:off x="500034" y="928670"/>
            <a:ext cx="8072494" cy="4031873"/>
          </a:xfrm>
          <a:prstGeom prst="rect">
            <a:avLst/>
          </a:prstGeom>
        </p:spPr>
        <p:txBody>
          <a:bodyPr wrap="square">
            <a:spAutoFit/>
          </a:bodyPr>
          <a:lstStyle/>
          <a:p>
            <a:pPr algn="just">
              <a:spcBef>
                <a:spcPts val="600"/>
              </a:spcBef>
              <a:spcAft>
                <a:spcPts val="600"/>
              </a:spcAft>
            </a:pPr>
            <a:r>
              <a:rPr lang="es-ES" b="1" dirty="0" smtClean="0">
                <a:latin typeface="Arial" pitchFamily="34" charset="0"/>
                <a:cs typeface="Arial" pitchFamily="34" charset="0"/>
              </a:rPr>
              <a:t>TIFF</a:t>
            </a:r>
            <a:r>
              <a:rPr lang="es-ES" dirty="0" smtClean="0">
                <a:latin typeface="Arial" pitchFamily="34" charset="0"/>
                <a:cs typeface="Arial" pitchFamily="34" charset="0"/>
              </a:rPr>
              <a:t>(</a:t>
            </a:r>
            <a:r>
              <a:rPr lang="es-ES" dirty="0" err="1" smtClean="0">
                <a:latin typeface="Arial" pitchFamily="34" charset="0"/>
                <a:cs typeface="Arial" pitchFamily="34" charset="0"/>
              </a:rPr>
              <a:t>Tagged-Image</a:t>
            </a:r>
            <a:r>
              <a:rPr lang="es-ES" dirty="0" smtClean="0">
                <a:latin typeface="Arial" pitchFamily="34" charset="0"/>
                <a:cs typeface="Arial" pitchFamily="34" charset="0"/>
              </a:rPr>
              <a:t> </a:t>
            </a:r>
            <a:r>
              <a:rPr lang="es-ES" dirty="0" err="1" smtClean="0">
                <a:latin typeface="Arial" pitchFamily="34" charset="0"/>
                <a:cs typeface="Arial" pitchFamily="34" charset="0"/>
              </a:rPr>
              <a:t>File</a:t>
            </a:r>
            <a:r>
              <a:rPr lang="es-ES" dirty="0" smtClean="0">
                <a:latin typeface="Arial" pitchFamily="34" charset="0"/>
                <a:cs typeface="Arial" pitchFamily="34" charset="0"/>
              </a:rPr>
              <a:t> </a:t>
            </a:r>
            <a:r>
              <a:rPr lang="es-ES" dirty="0" err="1" smtClean="0">
                <a:latin typeface="Arial" pitchFamily="34" charset="0"/>
                <a:cs typeface="Arial" pitchFamily="34" charset="0"/>
              </a:rPr>
              <a:t>Format</a:t>
            </a:r>
            <a:r>
              <a:rPr lang="es-ES" dirty="0" smtClean="0">
                <a:latin typeface="Arial" pitchFamily="34" charset="0"/>
                <a:cs typeface="Arial" pitchFamily="34" charset="0"/>
              </a:rPr>
              <a:t>)</a:t>
            </a:r>
          </a:p>
          <a:p>
            <a:pPr algn="just">
              <a:spcBef>
                <a:spcPts val="600"/>
              </a:spcBef>
              <a:spcAft>
                <a:spcPts val="600"/>
              </a:spcAft>
            </a:pPr>
            <a:r>
              <a:rPr lang="es-ES" dirty="0" smtClean="0">
                <a:latin typeface="Arial" pitchFamily="34" charset="0"/>
                <a:cs typeface="Arial" pitchFamily="34" charset="0"/>
              </a:rPr>
              <a:t>Es un formato flexible de imágenes de mapa de bits que prácticamente admiten todas los programas de pintura, edición de imágenes y diseño de páginas. </a:t>
            </a:r>
          </a:p>
          <a:p>
            <a:pPr algn="just">
              <a:spcBef>
                <a:spcPts val="600"/>
              </a:spcBef>
              <a:spcAft>
                <a:spcPts val="600"/>
              </a:spcAft>
            </a:pPr>
            <a:r>
              <a:rPr lang="es-ES" dirty="0" smtClean="0">
                <a:latin typeface="Arial" pitchFamily="34" charset="0"/>
                <a:cs typeface="Arial" pitchFamily="34" charset="0"/>
              </a:rPr>
              <a:t>Admite imágenes CMYK, RGB, </a:t>
            </a:r>
            <a:r>
              <a:rPr lang="es-ES" dirty="0" err="1" smtClean="0">
                <a:latin typeface="Arial" pitchFamily="34" charset="0"/>
                <a:cs typeface="Arial" pitchFamily="34" charset="0"/>
              </a:rPr>
              <a:t>Lab</a:t>
            </a:r>
            <a:r>
              <a:rPr lang="es-ES" dirty="0" smtClean="0">
                <a:latin typeface="Arial" pitchFamily="34" charset="0"/>
                <a:cs typeface="Arial" pitchFamily="34" charset="0"/>
              </a:rPr>
              <a:t>, de color indexado y en escala de grises con canales alfa, e imágenes en modo de mapa de bits sin canales alfa. </a:t>
            </a:r>
          </a:p>
          <a:p>
            <a:pPr algn="just">
              <a:spcBef>
                <a:spcPts val="600"/>
              </a:spcBef>
              <a:spcAft>
                <a:spcPts val="600"/>
              </a:spcAft>
            </a:pPr>
            <a:r>
              <a:rPr lang="es-ES" dirty="0" err="1" smtClean="0">
                <a:latin typeface="Arial" pitchFamily="34" charset="0"/>
                <a:cs typeface="Arial" pitchFamily="34" charset="0"/>
              </a:rPr>
              <a:t>Photoshop</a:t>
            </a:r>
            <a:r>
              <a:rPr lang="es-ES" dirty="0" smtClean="0">
                <a:latin typeface="Arial" pitchFamily="34" charset="0"/>
                <a:cs typeface="Arial" pitchFamily="34" charset="0"/>
              </a:rPr>
              <a:t> puede guardar capas en un archivo TIFF; sin embargo, si abre el archivo en otra aplicación, sólo será visible la imagen acoplada. </a:t>
            </a:r>
            <a:r>
              <a:rPr lang="es-ES" dirty="0" err="1" smtClean="0">
                <a:latin typeface="Arial" pitchFamily="34" charset="0"/>
                <a:cs typeface="Arial" pitchFamily="34" charset="0"/>
              </a:rPr>
              <a:t>Photoshop</a:t>
            </a:r>
            <a:r>
              <a:rPr lang="es-ES" dirty="0" smtClean="0">
                <a:latin typeface="Arial" pitchFamily="34" charset="0"/>
                <a:cs typeface="Arial" pitchFamily="34" charset="0"/>
              </a:rPr>
              <a:t> puede guardar también anotaciones, transparencias y datos de pirámide </a:t>
            </a:r>
            <a:r>
              <a:rPr lang="es-ES" dirty="0" err="1" smtClean="0">
                <a:latin typeface="Arial" pitchFamily="34" charset="0"/>
                <a:cs typeface="Arial" pitchFamily="34" charset="0"/>
              </a:rPr>
              <a:t>multirresolución</a:t>
            </a:r>
            <a:r>
              <a:rPr lang="es-ES" dirty="0" smtClean="0">
                <a:latin typeface="Arial" pitchFamily="34" charset="0"/>
                <a:cs typeface="Arial" pitchFamily="34" charset="0"/>
              </a:rPr>
              <a:t> en formato TIFF. </a:t>
            </a:r>
          </a:p>
          <a:p>
            <a:pPr algn="just">
              <a:spcBef>
                <a:spcPts val="600"/>
              </a:spcBef>
              <a:spcAft>
                <a:spcPts val="600"/>
              </a:spcAft>
            </a:pPr>
            <a:r>
              <a:rPr lang="es-ES" dirty="0" smtClean="0">
                <a:latin typeface="Arial" pitchFamily="34" charset="0"/>
                <a:cs typeface="Arial" pitchFamily="34" charset="0"/>
              </a:rPr>
              <a:t>No es un formato para Internet debido al gran tamaño de los archivos con este formato.</a:t>
            </a: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500042"/>
            <a:ext cx="7572428" cy="500066"/>
          </a:xfrm>
          <a:prstGeom prst="rect">
            <a:avLst/>
          </a:prstGeom>
        </p:spPr>
        <p:txBody>
          <a:bodyPr>
            <a:normAutofit/>
          </a:bodyPr>
          <a:lstStyle/>
          <a:p>
            <a:r>
              <a:rPr lang="es-ES_tradnl" sz="2400" b="1" dirty="0" smtClean="0">
                <a:latin typeface="Arial" pitchFamily="34" charset="0"/>
                <a:cs typeface="Arial" pitchFamily="34" charset="0"/>
              </a:rPr>
              <a:t>Formatos de Video</a:t>
            </a:r>
            <a:endParaRPr lang="es-ES" sz="2400" dirty="0">
              <a:latin typeface="Arial" pitchFamily="34" charset="0"/>
              <a:cs typeface="Arial" pitchFamily="34" charset="0"/>
            </a:endParaRPr>
          </a:p>
        </p:txBody>
      </p:sp>
      <p:sp>
        <p:nvSpPr>
          <p:cNvPr id="10" name="9 Rectángulo"/>
          <p:cNvSpPr/>
          <p:nvPr/>
        </p:nvSpPr>
        <p:spPr>
          <a:xfrm>
            <a:off x="500034" y="928670"/>
            <a:ext cx="8072494" cy="4708981"/>
          </a:xfrm>
          <a:prstGeom prst="rect">
            <a:avLst/>
          </a:prstGeom>
        </p:spPr>
        <p:txBody>
          <a:bodyPr wrap="square">
            <a:spAutoFit/>
          </a:bodyPr>
          <a:lstStyle/>
          <a:p>
            <a:pPr algn="just">
              <a:spcBef>
                <a:spcPts val="600"/>
              </a:spcBef>
              <a:spcAft>
                <a:spcPts val="600"/>
              </a:spcAft>
            </a:pPr>
            <a:r>
              <a:rPr lang="es-ES_tradnl" dirty="0" smtClean="0">
                <a:latin typeface="Arial" pitchFamily="34" charset="0"/>
                <a:cs typeface="Arial" pitchFamily="34" charset="0"/>
              </a:rPr>
              <a:t>Conseguir que todo el parque de ordenadores, indistintamente de la velocidad que tengan, consigan reproducir vídeo con calidad, no es una tarea fácil. Sin compresión, la edición de vídeo no es apta para plataformas domésticas, aunque sí lo es para estaciones profesionales.</a:t>
            </a:r>
            <a:endParaRPr lang="es-ES" dirty="0" smtClean="0">
              <a:latin typeface="Arial" pitchFamily="34" charset="0"/>
              <a:cs typeface="Arial" pitchFamily="34" charset="0"/>
            </a:endParaRPr>
          </a:p>
          <a:p>
            <a:pPr algn="just">
              <a:spcBef>
                <a:spcPts val="600"/>
              </a:spcBef>
              <a:spcAft>
                <a:spcPts val="600"/>
              </a:spcAft>
            </a:pPr>
            <a:r>
              <a:rPr lang="es-ES_tradnl" dirty="0" smtClean="0">
                <a:latin typeface="Arial" pitchFamily="34" charset="0"/>
                <a:cs typeface="Arial" pitchFamily="34" charset="0"/>
              </a:rPr>
              <a:t>En este caso, la compresión es el proceso mediante el cual una colección de técnicas y algoritmos reemplazan la información relativa a la posición y contenido de los pixeles por una compactada descripción matemática. La descompresión es el proceso mediante el cual las descripciones matemáticas vuelven a su estado original.</a:t>
            </a:r>
          </a:p>
          <a:p>
            <a:pPr algn="just">
              <a:spcBef>
                <a:spcPts val="600"/>
              </a:spcBef>
              <a:spcAft>
                <a:spcPts val="600"/>
              </a:spcAft>
            </a:pPr>
            <a:r>
              <a:rPr lang="es-ES" b="1" dirty="0" err="1" smtClean="0">
                <a:latin typeface="Arial" pitchFamily="34" charset="0"/>
                <a:cs typeface="Arial" pitchFamily="34" charset="0"/>
              </a:rPr>
              <a:t>DivX</a:t>
            </a:r>
            <a:endParaRPr lang="es-ES" b="1" dirty="0" smtClean="0">
              <a:latin typeface="Arial" pitchFamily="34" charset="0"/>
              <a:cs typeface="Arial" pitchFamily="34" charset="0"/>
            </a:endParaRPr>
          </a:p>
          <a:p>
            <a:pPr algn="just">
              <a:spcBef>
                <a:spcPts val="600"/>
              </a:spcBef>
              <a:spcAft>
                <a:spcPts val="600"/>
              </a:spcAft>
            </a:pPr>
            <a:r>
              <a:rPr lang="es-ES" dirty="0" smtClean="0">
                <a:latin typeface="Arial" pitchFamily="34" charset="0"/>
                <a:cs typeface="Arial" pitchFamily="34" charset="0"/>
              </a:rPr>
              <a:t>El </a:t>
            </a:r>
            <a:r>
              <a:rPr lang="es-ES" dirty="0" err="1" smtClean="0">
                <a:latin typeface="Arial" pitchFamily="34" charset="0"/>
                <a:cs typeface="Arial" pitchFamily="34" charset="0"/>
              </a:rPr>
              <a:t>DivX</a:t>
            </a:r>
            <a:r>
              <a:rPr lang="es-ES" dirty="0" smtClean="0">
                <a:latin typeface="Arial" pitchFamily="34" charset="0"/>
                <a:cs typeface="Arial" pitchFamily="34" charset="0"/>
              </a:rPr>
              <a:t> es un formato que permite disminuir el espacio en disco de un vídeo sin pérdida significativa de calidad. De esta forma, un DVD (que tiene un promedio de 4,6 GB de tamaño) puede ser compactado en </a:t>
            </a:r>
            <a:r>
              <a:rPr lang="es-ES" dirty="0" err="1" smtClean="0">
                <a:latin typeface="Arial" pitchFamily="34" charset="0"/>
                <a:cs typeface="Arial" pitchFamily="34" charset="0"/>
              </a:rPr>
              <a:t>DivX</a:t>
            </a:r>
            <a:r>
              <a:rPr lang="es-ES" dirty="0" smtClean="0">
                <a:latin typeface="Arial" pitchFamily="34" charset="0"/>
                <a:cs typeface="Arial" pitchFamily="34" charset="0"/>
              </a:rPr>
              <a:t> para entrar en un CD de 650/700 MB. Este formato también permite mantener la calidad del audio.</a:t>
            </a: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500042"/>
            <a:ext cx="7572428" cy="500066"/>
          </a:xfrm>
          <a:prstGeom prst="rect">
            <a:avLst/>
          </a:prstGeom>
        </p:spPr>
        <p:txBody>
          <a:bodyPr>
            <a:normAutofit/>
          </a:bodyPr>
          <a:lstStyle/>
          <a:p>
            <a:r>
              <a:rPr lang="es-ES_tradnl" sz="2400" b="1" dirty="0" smtClean="0">
                <a:latin typeface="Arial" pitchFamily="34" charset="0"/>
                <a:cs typeface="Arial" pitchFamily="34" charset="0"/>
              </a:rPr>
              <a:t>Formatos de Video</a:t>
            </a:r>
            <a:endParaRPr lang="es-ES" sz="2400" dirty="0">
              <a:latin typeface="Arial" pitchFamily="34" charset="0"/>
              <a:cs typeface="Arial" pitchFamily="34" charset="0"/>
            </a:endParaRPr>
          </a:p>
        </p:txBody>
      </p:sp>
      <p:sp>
        <p:nvSpPr>
          <p:cNvPr id="10" name="9 Rectángulo"/>
          <p:cNvSpPr/>
          <p:nvPr/>
        </p:nvSpPr>
        <p:spPr>
          <a:xfrm>
            <a:off x="500034" y="928670"/>
            <a:ext cx="8072494" cy="5293757"/>
          </a:xfrm>
          <a:prstGeom prst="rect">
            <a:avLst/>
          </a:prstGeom>
        </p:spPr>
        <p:txBody>
          <a:bodyPr wrap="square">
            <a:spAutoFit/>
          </a:bodyPr>
          <a:lstStyle/>
          <a:p>
            <a:pPr algn="just">
              <a:spcBef>
                <a:spcPts val="600"/>
              </a:spcBef>
              <a:spcAft>
                <a:spcPts val="600"/>
              </a:spcAft>
            </a:pPr>
            <a:r>
              <a:rPr lang="es-ES" b="1" dirty="0" smtClean="0">
                <a:latin typeface="Arial" pitchFamily="34" charset="0"/>
                <a:cs typeface="Arial" pitchFamily="34" charset="0"/>
              </a:rPr>
              <a:t>ASF (</a:t>
            </a:r>
            <a:r>
              <a:rPr lang="es-ES" b="1" dirty="0" err="1" smtClean="0">
                <a:latin typeface="Arial" pitchFamily="34" charset="0"/>
                <a:cs typeface="Arial" pitchFamily="34" charset="0"/>
              </a:rPr>
              <a:t>Advanced</a:t>
            </a:r>
            <a:r>
              <a:rPr lang="es-ES" b="1" dirty="0" smtClean="0">
                <a:latin typeface="Arial" pitchFamily="34" charset="0"/>
                <a:cs typeface="Arial" pitchFamily="34" charset="0"/>
              </a:rPr>
              <a:t> </a:t>
            </a:r>
            <a:r>
              <a:rPr lang="es-ES" b="1" dirty="0" err="1" smtClean="0">
                <a:latin typeface="Arial" pitchFamily="34" charset="0"/>
                <a:cs typeface="Arial" pitchFamily="34" charset="0"/>
              </a:rPr>
              <a:t>System</a:t>
            </a:r>
            <a:r>
              <a:rPr lang="es-ES" b="1" dirty="0" smtClean="0">
                <a:latin typeface="Arial" pitchFamily="34" charset="0"/>
                <a:cs typeface="Arial" pitchFamily="34" charset="0"/>
              </a:rPr>
              <a:t> </a:t>
            </a:r>
            <a:r>
              <a:rPr lang="es-ES" b="1" dirty="0" err="1" smtClean="0">
                <a:latin typeface="Arial" pitchFamily="34" charset="0"/>
                <a:cs typeface="Arial" pitchFamily="34" charset="0"/>
              </a:rPr>
              <a:t>Format</a:t>
            </a:r>
            <a:r>
              <a:rPr lang="es-ES" b="1" dirty="0" smtClean="0">
                <a:latin typeface="Arial" pitchFamily="34" charset="0"/>
                <a:cs typeface="Arial" pitchFamily="34" charset="0"/>
              </a:rPr>
              <a:t>)</a:t>
            </a:r>
          </a:p>
          <a:p>
            <a:pPr algn="just">
              <a:spcBef>
                <a:spcPts val="600"/>
              </a:spcBef>
              <a:spcAft>
                <a:spcPts val="600"/>
              </a:spcAft>
            </a:pPr>
            <a:r>
              <a:rPr lang="es-ES" dirty="0" smtClean="0">
                <a:latin typeface="Arial" pitchFamily="34" charset="0"/>
                <a:cs typeface="Arial" pitchFamily="34" charset="0"/>
              </a:rPr>
              <a:t>Dicha tecnología la utiliza el reproductor Windows Media de Microsoft. Se desarrollo para potenciar la distribución de vídeo a través de internet, lo que se conoce en ingles como “STREAMING“.</a:t>
            </a:r>
          </a:p>
          <a:p>
            <a:pPr algn="just">
              <a:spcBef>
                <a:spcPts val="600"/>
              </a:spcBef>
              <a:spcAft>
                <a:spcPts val="600"/>
              </a:spcAft>
            </a:pPr>
            <a:r>
              <a:rPr lang="es-ES" dirty="0" smtClean="0">
                <a:latin typeface="Arial" pitchFamily="34" charset="0"/>
                <a:cs typeface="Arial" pitchFamily="34" charset="0"/>
              </a:rPr>
              <a:t>La tecnología que utiliza no tiene una resolución fija, es compatible con vídeos de alta y baja calidad, es compatible con diferentes anchos de banda. Su habilidad es comenzar a ver la reproducción sin haberse descargado el video por completo.</a:t>
            </a:r>
            <a:br>
              <a:rPr lang="es-ES" dirty="0" smtClean="0">
                <a:latin typeface="Arial" pitchFamily="34" charset="0"/>
                <a:cs typeface="Arial" pitchFamily="34" charset="0"/>
              </a:rPr>
            </a:br>
            <a:r>
              <a:rPr lang="es-ES" dirty="0" smtClean="0">
                <a:latin typeface="Arial" pitchFamily="34" charset="0"/>
                <a:cs typeface="Arial" pitchFamily="34" charset="0"/>
              </a:rPr>
              <a:t>Existe el formato WMV que es similar al ASF.</a:t>
            </a:r>
          </a:p>
          <a:p>
            <a:pPr algn="just">
              <a:spcBef>
                <a:spcPts val="600"/>
              </a:spcBef>
              <a:spcAft>
                <a:spcPts val="600"/>
              </a:spcAft>
            </a:pPr>
            <a:r>
              <a:rPr lang="es-ES" b="1" dirty="0" smtClean="0">
                <a:latin typeface="Arial" pitchFamily="34" charset="0"/>
                <a:cs typeface="Arial" pitchFamily="34" charset="0"/>
              </a:rPr>
              <a:t> AVI (Audio Video </a:t>
            </a:r>
            <a:r>
              <a:rPr lang="es-ES" b="1" dirty="0" err="1" smtClean="0">
                <a:latin typeface="Arial" pitchFamily="34" charset="0"/>
                <a:cs typeface="Arial" pitchFamily="34" charset="0"/>
              </a:rPr>
              <a:t>Interleave</a:t>
            </a:r>
            <a:r>
              <a:rPr lang="es-ES" b="1" dirty="0" smtClean="0">
                <a:latin typeface="Arial" pitchFamily="34" charset="0"/>
                <a:cs typeface="Arial" pitchFamily="34" charset="0"/>
              </a:rPr>
              <a:t>)</a:t>
            </a:r>
          </a:p>
          <a:p>
            <a:pPr algn="just">
              <a:spcBef>
                <a:spcPts val="600"/>
              </a:spcBef>
              <a:spcAft>
                <a:spcPts val="600"/>
              </a:spcAft>
            </a:pPr>
            <a:r>
              <a:rPr lang="es-ES" dirty="0" smtClean="0">
                <a:latin typeface="Arial" pitchFamily="34" charset="0"/>
                <a:cs typeface="Arial" pitchFamily="34" charset="0"/>
              </a:rPr>
              <a:t>Su traducción es audio y video entrelazado, lo desarrollo la empresa Microsoft. El tipo de archivo AVI puede llevar cualquier códec o resolución. Es decir, el audio y el video contenidos en el AVI pueden estar en cualquier formato, por ejemplo AC3/</a:t>
            </a:r>
            <a:r>
              <a:rPr lang="es-ES" dirty="0" err="1" smtClean="0">
                <a:latin typeface="Arial" pitchFamily="34" charset="0"/>
                <a:cs typeface="Arial" pitchFamily="34" charset="0"/>
              </a:rPr>
              <a:t>DivX</a:t>
            </a:r>
            <a:r>
              <a:rPr lang="es-ES" dirty="0" smtClean="0">
                <a:latin typeface="Arial" pitchFamily="34" charset="0"/>
                <a:cs typeface="Arial" pitchFamily="34" charset="0"/>
              </a:rPr>
              <a:t> y MP3/</a:t>
            </a:r>
            <a:r>
              <a:rPr lang="es-ES" dirty="0" err="1" smtClean="0">
                <a:latin typeface="Arial" pitchFamily="34" charset="0"/>
                <a:cs typeface="Arial" pitchFamily="34" charset="0"/>
              </a:rPr>
              <a:t>Xvid</a:t>
            </a:r>
            <a:r>
              <a:rPr lang="es-ES" dirty="0" smtClean="0">
                <a:latin typeface="Arial" pitchFamily="34" charset="0"/>
                <a:cs typeface="Arial" pitchFamily="34" charset="0"/>
              </a:rPr>
              <a:t>. Por eso se le considera un formato contenedor.</a:t>
            </a:r>
          </a:p>
          <a:p>
            <a:pPr algn="just">
              <a:spcBef>
                <a:spcPts val="600"/>
              </a:spcBef>
              <a:spcAft>
                <a:spcPts val="600"/>
              </a:spcAft>
            </a:pPr>
            <a:r>
              <a:rPr lang="es-ES" dirty="0" smtClean="0">
                <a:latin typeface="Arial" pitchFamily="34" charset="0"/>
                <a:cs typeface="Arial" pitchFamily="34" charset="0"/>
              </a:rPr>
              <a:t>en tecnología Windows.</a:t>
            </a: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500042"/>
            <a:ext cx="7572428" cy="500066"/>
          </a:xfrm>
          <a:prstGeom prst="rect">
            <a:avLst/>
          </a:prstGeom>
        </p:spPr>
        <p:txBody>
          <a:bodyPr>
            <a:normAutofit/>
          </a:bodyPr>
          <a:lstStyle/>
          <a:p>
            <a:r>
              <a:rPr lang="es-ES_tradnl" sz="2400" b="1" dirty="0" smtClean="0">
                <a:latin typeface="Arial" pitchFamily="34" charset="0"/>
                <a:cs typeface="Arial" pitchFamily="34" charset="0"/>
              </a:rPr>
              <a:t>Formatos de Video</a:t>
            </a:r>
            <a:endParaRPr lang="es-ES" sz="2400" dirty="0">
              <a:latin typeface="Arial" pitchFamily="34" charset="0"/>
              <a:cs typeface="Arial" pitchFamily="34" charset="0"/>
            </a:endParaRPr>
          </a:p>
        </p:txBody>
      </p:sp>
      <p:sp>
        <p:nvSpPr>
          <p:cNvPr id="10" name="9 Rectángulo"/>
          <p:cNvSpPr/>
          <p:nvPr/>
        </p:nvSpPr>
        <p:spPr>
          <a:xfrm>
            <a:off x="500034" y="928670"/>
            <a:ext cx="8072494" cy="4893647"/>
          </a:xfrm>
          <a:prstGeom prst="rect">
            <a:avLst/>
          </a:prstGeom>
        </p:spPr>
        <p:txBody>
          <a:bodyPr wrap="square">
            <a:spAutoFit/>
          </a:bodyPr>
          <a:lstStyle/>
          <a:p>
            <a:pPr algn="just">
              <a:spcBef>
                <a:spcPts val="600"/>
              </a:spcBef>
              <a:spcAft>
                <a:spcPts val="600"/>
              </a:spcAft>
            </a:pPr>
            <a:r>
              <a:rPr lang="es-ES" b="1" dirty="0" smtClean="0">
                <a:latin typeface="Arial" pitchFamily="34" charset="0"/>
                <a:cs typeface="Arial" pitchFamily="34" charset="0"/>
              </a:rPr>
              <a:t>FLV (Flash video)</a:t>
            </a:r>
          </a:p>
          <a:p>
            <a:pPr algn="just">
              <a:spcBef>
                <a:spcPts val="600"/>
              </a:spcBef>
              <a:spcAft>
                <a:spcPts val="600"/>
              </a:spcAft>
            </a:pPr>
            <a:r>
              <a:rPr lang="es-ES" dirty="0" smtClean="0">
                <a:latin typeface="Arial" pitchFamily="34" charset="0"/>
                <a:cs typeface="Arial" pitchFamily="34" charset="0"/>
              </a:rPr>
              <a:t>Es un formato contenedor propietario usado para transmitir video por Internet usando Adobe Flash Player (anteriormente conocido como Macromedia Flash Player), desde la versión 6 a la 10. </a:t>
            </a:r>
          </a:p>
          <a:p>
            <a:pPr algn="just">
              <a:spcBef>
                <a:spcPts val="600"/>
              </a:spcBef>
              <a:spcAft>
                <a:spcPts val="600"/>
              </a:spcAft>
            </a:pPr>
            <a:r>
              <a:rPr lang="es-ES" dirty="0" smtClean="0">
                <a:latin typeface="Arial" pitchFamily="34" charset="0"/>
                <a:cs typeface="Arial" pitchFamily="34" charset="0"/>
              </a:rPr>
              <a:t>Los contenidos FLV pueden ser incrustados dentro de archivos SWF. Entre los sitios más notables que utilizan el formato FLV se encuentran </a:t>
            </a:r>
            <a:r>
              <a:rPr lang="es-ES" dirty="0" err="1" smtClean="0">
                <a:latin typeface="Arial" pitchFamily="34" charset="0"/>
                <a:cs typeface="Arial" pitchFamily="34" charset="0"/>
              </a:rPr>
              <a:t>YouTube</a:t>
            </a:r>
            <a:r>
              <a:rPr lang="es-ES" dirty="0" smtClean="0">
                <a:latin typeface="Arial" pitchFamily="34" charset="0"/>
                <a:cs typeface="Arial" pitchFamily="34" charset="0"/>
              </a:rPr>
              <a:t>, Google Video, Reuters.com, Yahoo! Video y </a:t>
            </a:r>
            <a:r>
              <a:rPr lang="es-ES" dirty="0" err="1" smtClean="0">
                <a:latin typeface="Arial" pitchFamily="34" charset="0"/>
                <a:cs typeface="Arial" pitchFamily="34" charset="0"/>
              </a:rPr>
              <a:t>MySpace</a:t>
            </a:r>
            <a:r>
              <a:rPr lang="es-ES" dirty="0" smtClean="0">
                <a:latin typeface="Arial" pitchFamily="34" charset="0"/>
                <a:cs typeface="Arial" pitchFamily="34" charset="0"/>
              </a:rPr>
              <a:t>.</a:t>
            </a:r>
          </a:p>
          <a:p>
            <a:pPr algn="just">
              <a:spcBef>
                <a:spcPts val="600"/>
              </a:spcBef>
              <a:spcAft>
                <a:spcPts val="600"/>
              </a:spcAft>
            </a:pPr>
            <a:r>
              <a:rPr lang="es-ES" b="1" dirty="0" smtClean="0">
                <a:latin typeface="Arial" pitchFamily="34" charset="0"/>
                <a:cs typeface="Arial" pitchFamily="34" charset="0"/>
              </a:rPr>
              <a:t>MOV</a:t>
            </a:r>
          </a:p>
          <a:p>
            <a:pPr algn="just">
              <a:spcBef>
                <a:spcPts val="600"/>
              </a:spcBef>
              <a:spcAft>
                <a:spcPts val="600"/>
              </a:spcAft>
            </a:pPr>
            <a:r>
              <a:rPr lang="es-ES" dirty="0" smtClean="0">
                <a:latin typeface="Arial" pitchFamily="34" charset="0"/>
                <a:cs typeface="Arial" pitchFamily="34" charset="0"/>
              </a:rPr>
              <a:t>Es la extensión de los archivos desarrollados para el reproductor </a:t>
            </a:r>
            <a:r>
              <a:rPr lang="es-ES" dirty="0" err="1" smtClean="0">
                <a:latin typeface="Arial" pitchFamily="34" charset="0"/>
                <a:cs typeface="Arial" pitchFamily="34" charset="0"/>
              </a:rPr>
              <a:t>Quicktime</a:t>
            </a:r>
            <a:r>
              <a:rPr lang="es-ES" dirty="0" smtClean="0">
                <a:latin typeface="Arial" pitchFamily="34" charset="0"/>
                <a:cs typeface="Arial" pitchFamily="34" charset="0"/>
              </a:rPr>
              <a:t> de Apple (Macintosh), también corre en tecnología Windows.</a:t>
            </a:r>
          </a:p>
          <a:p>
            <a:pPr algn="just">
              <a:spcBef>
                <a:spcPts val="600"/>
              </a:spcBef>
              <a:spcAft>
                <a:spcPts val="600"/>
              </a:spcAft>
            </a:pPr>
            <a:r>
              <a:rPr lang="de-DE" b="1" dirty="0" smtClean="0">
                <a:latin typeface="Arial" pitchFamily="34" charset="0"/>
                <a:cs typeface="Arial" pitchFamily="34" charset="0"/>
              </a:rPr>
              <a:t>WMV (Video</a:t>
            </a:r>
            <a:r>
              <a:rPr lang="en-US" b="1" dirty="0" smtClean="0">
                <a:latin typeface="Arial" pitchFamily="34" charset="0"/>
                <a:cs typeface="Arial" pitchFamily="34" charset="0"/>
              </a:rPr>
              <a:t> for </a:t>
            </a:r>
            <a:r>
              <a:rPr lang="de-DE" b="1" dirty="0" smtClean="0">
                <a:latin typeface="Arial" pitchFamily="34" charset="0"/>
                <a:cs typeface="Arial" pitchFamily="34" charset="0"/>
              </a:rPr>
              <a:t>Windows)</a:t>
            </a:r>
          </a:p>
          <a:p>
            <a:pPr algn="just">
              <a:spcBef>
                <a:spcPts val="600"/>
              </a:spcBef>
              <a:spcAft>
                <a:spcPts val="600"/>
              </a:spcAft>
            </a:pPr>
            <a:r>
              <a:rPr lang="es-ES_tradnl" dirty="0" smtClean="0">
                <a:latin typeface="Arial" pitchFamily="34" charset="0"/>
                <a:cs typeface="Arial" pitchFamily="34" charset="0"/>
              </a:rPr>
              <a:t>Es un estándar para la reproducción de vídeo sobre PC. Los CODEC de Video </a:t>
            </a:r>
            <a:r>
              <a:rPr lang="es-ES_tradnl" dirty="0" err="1" smtClean="0">
                <a:latin typeface="Arial" pitchFamily="34" charset="0"/>
                <a:cs typeface="Arial" pitchFamily="34" charset="0"/>
              </a:rPr>
              <a:t>for</a:t>
            </a:r>
            <a:r>
              <a:rPr lang="es-ES_tradnl" dirty="0" smtClean="0">
                <a:latin typeface="Arial" pitchFamily="34" charset="0"/>
                <a:cs typeface="Arial" pitchFamily="34" charset="0"/>
              </a:rPr>
              <a:t> Windows siguen utilizándose en la actualidad sobre las plataformas PC, aunque QuickTime ha ocupado la mayor parte del mercado.</a:t>
            </a: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642918"/>
            <a:ext cx="7572428" cy="500066"/>
          </a:xfrm>
          <a:prstGeom prst="rect">
            <a:avLst/>
          </a:prstGeom>
        </p:spPr>
        <p:txBody>
          <a:bodyPr>
            <a:normAutofit/>
          </a:bodyPr>
          <a:lstStyle/>
          <a:p>
            <a:r>
              <a:rPr lang="es-ES_tradnl" sz="2400" b="1" dirty="0" smtClean="0">
                <a:latin typeface="Arial" pitchFamily="34" charset="0"/>
                <a:cs typeface="Arial" pitchFamily="34" charset="0"/>
              </a:rPr>
              <a:t>Formatos de Video</a:t>
            </a:r>
            <a:endParaRPr lang="es-ES" sz="2400" dirty="0">
              <a:latin typeface="Arial" pitchFamily="34" charset="0"/>
              <a:cs typeface="Arial" pitchFamily="34" charset="0"/>
            </a:endParaRPr>
          </a:p>
        </p:txBody>
      </p:sp>
      <p:sp>
        <p:nvSpPr>
          <p:cNvPr id="10" name="9 Rectángulo"/>
          <p:cNvSpPr/>
          <p:nvPr/>
        </p:nvSpPr>
        <p:spPr>
          <a:xfrm>
            <a:off x="428596" y="1500174"/>
            <a:ext cx="8072494" cy="4185761"/>
          </a:xfrm>
          <a:prstGeom prst="rect">
            <a:avLst/>
          </a:prstGeom>
        </p:spPr>
        <p:txBody>
          <a:bodyPr wrap="square">
            <a:spAutoFit/>
          </a:bodyPr>
          <a:lstStyle/>
          <a:p>
            <a:pPr algn="just">
              <a:spcBef>
                <a:spcPts val="600"/>
              </a:spcBef>
              <a:spcAft>
                <a:spcPts val="600"/>
              </a:spcAft>
            </a:pPr>
            <a:r>
              <a:rPr lang="es-ES" b="1" dirty="0" smtClean="0">
                <a:latin typeface="Arial" pitchFamily="34" charset="0"/>
                <a:cs typeface="Arial" pitchFamily="34" charset="0"/>
              </a:rPr>
              <a:t>MPEG (</a:t>
            </a:r>
            <a:r>
              <a:rPr lang="es-ES" b="1" dirty="0" err="1" smtClean="0">
                <a:latin typeface="Arial" pitchFamily="34" charset="0"/>
                <a:cs typeface="Arial" pitchFamily="34" charset="0"/>
              </a:rPr>
              <a:t>Moving</a:t>
            </a:r>
            <a:r>
              <a:rPr lang="es-ES" b="1" dirty="0" smtClean="0">
                <a:latin typeface="Arial" pitchFamily="34" charset="0"/>
                <a:cs typeface="Arial" pitchFamily="34" charset="0"/>
              </a:rPr>
              <a:t> </a:t>
            </a:r>
            <a:r>
              <a:rPr lang="es-ES" b="1" dirty="0" err="1" smtClean="0">
                <a:latin typeface="Arial" pitchFamily="34" charset="0"/>
                <a:cs typeface="Arial" pitchFamily="34" charset="0"/>
              </a:rPr>
              <a:t>Pictures</a:t>
            </a:r>
            <a:r>
              <a:rPr lang="es-ES" b="1" dirty="0" smtClean="0">
                <a:latin typeface="Arial" pitchFamily="34" charset="0"/>
                <a:cs typeface="Arial" pitchFamily="34" charset="0"/>
              </a:rPr>
              <a:t> </a:t>
            </a:r>
            <a:r>
              <a:rPr lang="es-ES" b="1" dirty="0" err="1" smtClean="0">
                <a:latin typeface="Arial" pitchFamily="34" charset="0"/>
                <a:cs typeface="Arial" pitchFamily="34" charset="0"/>
              </a:rPr>
              <a:t>Experts</a:t>
            </a:r>
            <a:r>
              <a:rPr lang="es-ES" b="1" dirty="0" smtClean="0">
                <a:latin typeface="Arial" pitchFamily="34" charset="0"/>
                <a:cs typeface="Arial" pitchFamily="34" charset="0"/>
              </a:rPr>
              <a:t> </a:t>
            </a:r>
            <a:r>
              <a:rPr lang="es-ES" b="1" dirty="0" err="1" smtClean="0">
                <a:latin typeface="Arial" pitchFamily="34" charset="0"/>
                <a:cs typeface="Arial" pitchFamily="34" charset="0"/>
              </a:rPr>
              <a:t>Group</a:t>
            </a:r>
            <a:r>
              <a:rPr lang="es-ES" b="1" dirty="0" smtClean="0">
                <a:latin typeface="Arial" pitchFamily="34" charset="0"/>
                <a:cs typeface="Arial" pitchFamily="34" charset="0"/>
              </a:rPr>
              <a:t>)</a:t>
            </a:r>
          </a:p>
          <a:p>
            <a:pPr algn="just">
              <a:spcBef>
                <a:spcPts val="600"/>
              </a:spcBef>
              <a:spcAft>
                <a:spcPts val="600"/>
              </a:spcAft>
            </a:pPr>
            <a:r>
              <a:rPr lang="es-ES" dirty="0" smtClean="0">
                <a:latin typeface="Arial" pitchFamily="34" charset="0"/>
                <a:cs typeface="Arial" pitchFamily="34" charset="0"/>
              </a:rPr>
              <a:t>Su traducción es Grupo de Expertos en Imagen en Movimiento. </a:t>
            </a:r>
          </a:p>
          <a:p>
            <a:pPr algn="just">
              <a:spcBef>
                <a:spcPts val="600"/>
              </a:spcBef>
              <a:spcAft>
                <a:spcPts val="600"/>
              </a:spcAft>
            </a:pPr>
            <a:r>
              <a:rPr lang="es-ES" dirty="0" smtClean="0">
                <a:latin typeface="Arial" pitchFamily="34" charset="0"/>
                <a:cs typeface="Arial" pitchFamily="34" charset="0"/>
              </a:rPr>
              <a:t>El MPEG es un sistema para representar una señal de audio/video para su almacenamiento o transmisión. </a:t>
            </a:r>
          </a:p>
          <a:p>
            <a:pPr algn="just">
              <a:spcBef>
                <a:spcPts val="600"/>
              </a:spcBef>
              <a:spcAft>
                <a:spcPts val="600"/>
              </a:spcAft>
            </a:pPr>
            <a:r>
              <a:rPr lang="es-ES" dirty="0" smtClean="0">
                <a:latin typeface="Arial" pitchFamily="34" charset="0"/>
                <a:cs typeface="Arial" pitchFamily="34" charset="0"/>
              </a:rPr>
              <a:t>El formato MPEG no está diseñado para ser editado, aunque tengamos herramientas para ello. La pérdida de calidad-datos en una secuencia MPEG está estudiada atendiendo a la visión humana, por lo que las principales pérdidas se producen normalmente en los colores que el ojo aprecia con menos detalle. </a:t>
            </a:r>
          </a:p>
          <a:p>
            <a:pPr algn="just">
              <a:spcBef>
                <a:spcPts val="600"/>
              </a:spcBef>
              <a:spcAft>
                <a:spcPts val="600"/>
              </a:spcAft>
            </a:pPr>
            <a:r>
              <a:rPr lang="es-ES" dirty="0" smtClean="0">
                <a:latin typeface="Arial" pitchFamily="34" charset="0"/>
                <a:cs typeface="Arial" pitchFamily="34" charset="0"/>
              </a:rPr>
              <a:t>Una cadena MPEG se compone de tres capas: audio, video y una capa a nivel de sistema. </a:t>
            </a:r>
          </a:p>
          <a:p>
            <a:pPr algn="just">
              <a:spcBef>
                <a:spcPts val="600"/>
              </a:spcBef>
              <a:spcAft>
                <a:spcPts val="600"/>
              </a:spcAft>
            </a:pPr>
            <a:r>
              <a:rPr lang="es-ES" dirty="0" smtClean="0">
                <a:latin typeface="Arial" pitchFamily="34" charset="0"/>
                <a:cs typeface="Arial" pitchFamily="34" charset="0"/>
              </a:rPr>
              <a:t>Esta última incluye información sobre sincronización, tiempo, calidad, etc.</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428604"/>
            <a:ext cx="7572428" cy="500066"/>
          </a:xfrm>
          <a:prstGeom prst="rect">
            <a:avLst/>
          </a:prstGeom>
        </p:spPr>
        <p:txBody>
          <a:bodyPr>
            <a:normAutofit/>
          </a:bodyPr>
          <a:lstStyle/>
          <a:p>
            <a:r>
              <a:rPr lang="es-ES_tradnl" sz="2400" b="1" dirty="0" smtClean="0">
                <a:latin typeface="Arial" pitchFamily="34" charset="0"/>
                <a:cs typeface="Arial" pitchFamily="34" charset="0"/>
              </a:rPr>
              <a:t>Formatos de Video</a:t>
            </a:r>
            <a:endParaRPr lang="es-ES" sz="2400" dirty="0">
              <a:latin typeface="Arial" pitchFamily="34" charset="0"/>
              <a:cs typeface="Arial" pitchFamily="34" charset="0"/>
            </a:endParaRPr>
          </a:p>
        </p:txBody>
      </p:sp>
      <p:sp>
        <p:nvSpPr>
          <p:cNvPr id="10" name="9 Rectángulo"/>
          <p:cNvSpPr/>
          <p:nvPr/>
        </p:nvSpPr>
        <p:spPr>
          <a:xfrm>
            <a:off x="500034" y="785794"/>
            <a:ext cx="8215370" cy="6555641"/>
          </a:xfrm>
          <a:prstGeom prst="rect">
            <a:avLst/>
          </a:prstGeom>
        </p:spPr>
        <p:txBody>
          <a:bodyPr wrap="square">
            <a:spAutoFit/>
          </a:bodyPr>
          <a:lstStyle/>
          <a:p>
            <a:pPr algn="just">
              <a:spcBef>
                <a:spcPts val="600"/>
              </a:spcBef>
              <a:spcAft>
                <a:spcPts val="600"/>
              </a:spcAft>
            </a:pPr>
            <a:r>
              <a:rPr lang="es-ES" b="1" dirty="0" smtClean="0">
                <a:latin typeface="Arial" pitchFamily="34" charset="0"/>
                <a:cs typeface="Arial" pitchFamily="34" charset="0"/>
              </a:rPr>
              <a:t>MPEG (</a:t>
            </a:r>
            <a:r>
              <a:rPr lang="es-ES" b="1" dirty="0" err="1" smtClean="0">
                <a:latin typeface="Arial" pitchFamily="34" charset="0"/>
                <a:cs typeface="Arial" pitchFamily="34" charset="0"/>
              </a:rPr>
              <a:t>Moving</a:t>
            </a:r>
            <a:r>
              <a:rPr lang="es-ES" b="1" dirty="0" smtClean="0">
                <a:latin typeface="Arial" pitchFamily="34" charset="0"/>
                <a:cs typeface="Arial" pitchFamily="34" charset="0"/>
              </a:rPr>
              <a:t> </a:t>
            </a:r>
            <a:r>
              <a:rPr lang="es-ES" b="1" dirty="0" err="1" smtClean="0">
                <a:latin typeface="Arial" pitchFamily="34" charset="0"/>
                <a:cs typeface="Arial" pitchFamily="34" charset="0"/>
              </a:rPr>
              <a:t>Pictures</a:t>
            </a:r>
            <a:r>
              <a:rPr lang="es-ES" b="1" dirty="0" smtClean="0">
                <a:latin typeface="Arial" pitchFamily="34" charset="0"/>
                <a:cs typeface="Arial" pitchFamily="34" charset="0"/>
              </a:rPr>
              <a:t> </a:t>
            </a:r>
            <a:r>
              <a:rPr lang="es-ES" b="1" dirty="0" err="1" smtClean="0">
                <a:latin typeface="Arial" pitchFamily="34" charset="0"/>
                <a:cs typeface="Arial" pitchFamily="34" charset="0"/>
              </a:rPr>
              <a:t>Experts</a:t>
            </a:r>
            <a:r>
              <a:rPr lang="es-ES" b="1" dirty="0" smtClean="0">
                <a:latin typeface="Arial" pitchFamily="34" charset="0"/>
                <a:cs typeface="Arial" pitchFamily="34" charset="0"/>
              </a:rPr>
              <a:t> </a:t>
            </a:r>
            <a:r>
              <a:rPr lang="es-ES" b="1" dirty="0" err="1" smtClean="0">
                <a:latin typeface="Arial" pitchFamily="34" charset="0"/>
                <a:cs typeface="Arial" pitchFamily="34" charset="0"/>
              </a:rPr>
              <a:t>Group</a:t>
            </a:r>
            <a:r>
              <a:rPr lang="es-ES" b="1" dirty="0" smtClean="0">
                <a:latin typeface="Arial" pitchFamily="34" charset="0"/>
                <a:cs typeface="Arial" pitchFamily="34" charset="0"/>
              </a:rPr>
              <a:t>)</a:t>
            </a:r>
          </a:p>
          <a:p>
            <a:pPr algn="just">
              <a:spcBef>
                <a:spcPts val="600"/>
              </a:spcBef>
              <a:spcAft>
                <a:spcPts val="600"/>
              </a:spcAft>
            </a:pPr>
            <a:r>
              <a:rPr lang="es-ES" dirty="0" smtClean="0">
                <a:latin typeface="Arial" pitchFamily="34" charset="0"/>
                <a:cs typeface="Arial" pitchFamily="34" charset="0"/>
              </a:rPr>
              <a:t>Existen diferentes formatos de MPEG y son :</a:t>
            </a:r>
          </a:p>
          <a:p>
            <a:pPr algn="just">
              <a:spcBef>
                <a:spcPts val="600"/>
              </a:spcBef>
              <a:spcAft>
                <a:spcPts val="600"/>
              </a:spcAft>
            </a:pPr>
            <a:r>
              <a:rPr lang="es-ES" b="1" dirty="0" smtClean="0">
                <a:latin typeface="Arial" pitchFamily="34" charset="0"/>
                <a:cs typeface="Arial" pitchFamily="34" charset="0"/>
              </a:rPr>
              <a:t>MPEG-1: </a:t>
            </a:r>
            <a:r>
              <a:rPr lang="es-ES" dirty="0" smtClean="0">
                <a:latin typeface="Arial" pitchFamily="34" charset="0"/>
                <a:cs typeface="Arial" pitchFamily="34" charset="0"/>
              </a:rPr>
              <a:t>Establecido en 1991, se diseñó para introducir video en un CD-ROM. Por aquel entonces eran lentos, por lo que la velocidad de transferencia quedaba limitada a 1.5 </a:t>
            </a:r>
            <a:r>
              <a:rPr lang="es-ES" dirty="0" err="1" smtClean="0">
                <a:latin typeface="Arial" pitchFamily="34" charset="0"/>
                <a:cs typeface="Arial" pitchFamily="34" charset="0"/>
              </a:rPr>
              <a:t>Mbits</a:t>
            </a:r>
            <a:r>
              <a:rPr lang="es-ES" dirty="0" smtClean="0">
                <a:latin typeface="Arial" pitchFamily="34" charset="0"/>
                <a:cs typeface="Arial" pitchFamily="34" charset="0"/>
              </a:rPr>
              <a:t> y la resolución a 352×240. La calidad es similar al VHS. Se usa para videoconferencias, el CD, etc. Si es usado a mayor velocidad, es capaz de dar más calidad.</a:t>
            </a:r>
          </a:p>
          <a:p>
            <a:pPr algn="just">
              <a:spcBef>
                <a:spcPts val="600"/>
              </a:spcBef>
              <a:spcAft>
                <a:spcPts val="600"/>
              </a:spcAft>
            </a:pPr>
            <a:r>
              <a:rPr lang="es-ES" b="1" dirty="0" smtClean="0">
                <a:latin typeface="Arial" pitchFamily="34" charset="0"/>
                <a:cs typeface="Arial" pitchFamily="34" charset="0"/>
              </a:rPr>
              <a:t>MPEG-2:</a:t>
            </a:r>
            <a:r>
              <a:rPr lang="es-ES" dirty="0" smtClean="0">
                <a:latin typeface="Arial" pitchFamily="34" charset="0"/>
                <a:cs typeface="Arial" pitchFamily="34" charset="0"/>
              </a:rPr>
              <a:t> Establecido en 1994 para ofrecer mayor calidad con mayor ancho de banda (típicamente de 3 a 10 </a:t>
            </a:r>
            <a:r>
              <a:rPr lang="es-ES" dirty="0" err="1" smtClean="0">
                <a:latin typeface="Arial" pitchFamily="34" charset="0"/>
                <a:cs typeface="Arial" pitchFamily="34" charset="0"/>
              </a:rPr>
              <a:t>Mbits</a:t>
            </a:r>
            <a:r>
              <a:rPr lang="es-ES" dirty="0" smtClean="0">
                <a:latin typeface="Arial" pitchFamily="34" charset="0"/>
                <a:cs typeface="Arial" pitchFamily="34" charset="0"/>
              </a:rPr>
              <a:t>). En esa banda, proporciona 720×486 </a:t>
            </a:r>
            <a:r>
              <a:rPr lang="es-ES" dirty="0" err="1" smtClean="0">
                <a:latin typeface="Arial" pitchFamily="34" charset="0"/>
                <a:cs typeface="Arial" pitchFamily="34" charset="0"/>
              </a:rPr>
              <a:t>pixels</a:t>
            </a:r>
            <a:r>
              <a:rPr lang="es-ES" dirty="0" smtClean="0">
                <a:latin typeface="Arial" pitchFamily="34" charset="0"/>
                <a:cs typeface="Arial" pitchFamily="34" charset="0"/>
              </a:rPr>
              <a:t> de resolución, es decir, calidad TV. Ofrece compatibilidad con MPEG-1.</a:t>
            </a:r>
          </a:p>
          <a:p>
            <a:pPr algn="just">
              <a:spcBef>
                <a:spcPts val="600"/>
              </a:spcBef>
              <a:spcAft>
                <a:spcPts val="600"/>
              </a:spcAft>
            </a:pPr>
            <a:r>
              <a:rPr lang="es-ES" b="1" dirty="0" smtClean="0">
                <a:latin typeface="Arial" pitchFamily="34" charset="0"/>
                <a:cs typeface="Arial" pitchFamily="34" charset="0"/>
              </a:rPr>
              <a:t>MPEG-3:</a:t>
            </a:r>
            <a:r>
              <a:rPr lang="es-ES" dirty="0" smtClean="0">
                <a:latin typeface="Arial" pitchFamily="34" charset="0"/>
                <a:cs typeface="Arial" pitchFamily="34" charset="0"/>
              </a:rPr>
              <a:t> Fue una propuesta de estándar para la TV de alta resolución, pero como se ha demostrado que MPEG-2 con mayor ancho de banda cumple con este cometido, se ha abandonado.</a:t>
            </a:r>
          </a:p>
          <a:p>
            <a:pPr algn="just">
              <a:spcBef>
                <a:spcPts val="600"/>
              </a:spcBef>
              <a:spcAft>
                <a:spcPts val="600"/>
              </a:spcAft>
            </a:pPr>
            <a:r>
              <a:rPr lang="es-ES" b="1" dirty="0" smtClean="0">
                <a:latin typeface="Arial" pitchFamily="34" charset="0"/>
                <a:cs typeface="Arial" pitchFamily="34" charset="0"/>
              </a:rPr>
              <a:t>MPEG-4:</a:t>
            </a:r>
            <a:r>
              <a:rPr lang="es-ES" dirty="0" smtClean="0">
                <a:latin typeface="Arial" pitchFamily="34" charset="0"/>
                <a:cs typeface="Arial" pitchFamily="34" charset="0"/>
              </a:rPr>
              <a:t> Introducido a finales del 1998, toma muchas de las características de MPEG-1 y MPEG-2, así como de otros estándares relacionados, extendido para Visualización 3D, archivos compuestos en orientación a objetos (incluyendo objetos audio, vídeo y VRML), soporte para la gestión de derechos Digitales externos.</a:t>
            </a:r>
          </a:p>
          <a:p>
            <a:pPr algn="just">
              <a:spcBef>
                <a:spcPts val="600"/>
              </a:spcBef>
              <a:spcAft>
                <a:spcPts val="600"/>
              </a:spcAft>
            </a:pPr>
            <a:r>
              <a:rPr lang="es-ES" dirty="0" smtClean="0">
                <a:latin typeface="Arial" pitchFamily="34" charset="0"/>
                <a:cs typeface="Arial" pitchFamily="34" charset="0"/>
              </a:rPr>
              <a:t/>
            </a:r>
            <a:br>
              <a:rPr lang="es-ES" dirty="0" smtClean="0">
                <a:latin typeface="Arial" pitchFamily="34" charset="0"/>
                <a:cs typeface="Arial" pitchFamily="34" charset="0"/>
              </a:rPr>
            </a:b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Ciclo Lectivo2013</a:t>
            </a:r>
            <a:endParaRPr lang="es-ES" dirty="0"/>
          </a:p>
        </p:txBody>
      </p:sp>
      <p:sp>
        <p:nvSpPr>
          <p:cNvPr id="10" name="Subtitle 1"/>
          <p:cNvSpPr>
            <a:spLocks noGrp="1"/>
          </p:cNvSpPr>
          <p:nvPr>
            <p:ph type="subTitle" idx="4294967295"/>
          </p:nvPr>
        </p:nvSpPr>
        <p:spPr>
          <a:xfrm>
            <a:off x="0" y="1071563"/>
            <a:ext cx="8001000" cy="500062"/>
          </a:xfrm>
        </p:spPr>
        <p:txBody>
          <a:bodyPr>
            <a:normAutofit/>
          </a:bodyPr>
          <a:lstStyle/>
          <a:p>
            <a:pPr algn="just">
              <a:spcBef>
                <a:spcPts val="600"/>
              </a:spcBef>
              <a:spcAft>
                <a:spcPts val="600"/>
              </a:spcAft>
            </a:pPr>
            <a:r>
              <a:rPr sz="2000" b="1" smtClean="0">
                <a:latin typeface="Arial" pitchFamily="34" charset="0"/>
                <a:cs typeface="Arial" pitchFamily="34" charset="0"/>
              </a:rPr>
              <a:t>Placa de Video o Tarjeta Grafica</a:t>
            </a: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0" y="500042"/>
            <a:ext cx="571504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Dispositivos asociados a la imagen</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11" name="10 Rectángulo"/>
          <p:cNvSpPr/>
          <p:nvPr/>
        </p:nvSpPr>
        <p:spPr>
          <a:xfrm>
            <a:off x="428596" y="1428736"/>
            <a:ext cx="8358246" cy="2462213"/>
          </a:xfrm>
          <a:prstGeom prst="rect">
            <a:avLst/>
          </a:prstGeom>
        </p:spPr>
        <p:txBody>
          <a:bodyPr wrap="square">
            <a:spAutoFit/>
          </a:bodyPr>
          <a:lstStyle/>
          <a:p>
            <a:pPr algn="just">
              <a:spcBef>
                <a:spcPts val="600"/>
              </a:spcBef>
              <a:spcAft>
                <a:spcPts val="600"/>
              </a:spcAft>
            </a:pPr>
            <a:r>
              <a:rPr lang="es-ES" dirty="0" smtClean="0">
                <a:latin typeface="Arial" pitchFamily="34" charset="0"/>
                <a:cs typeface="Arial" pitchFamily="34" charset="0"/>
              </a:rPr>
              <a:t>Una </a:t>
            </a:r>
            <a:r>
              <a:rPr lang="es-ES" b="1" dirty="0" smtClean="0">
                <a:latin typeface="Arial" pitchFamily="34" charset="0"/>
                <a:cs typeface="Arial" pitchFamily="34" charset="0"/>
              </a:rPr>
              <a:t>tarjeta gráfica</a:t>
            </a:r>
            <a:r>
              <a:rPr lang="es-ES" dirty="0" smtClean="0">
                <a:latin typeface="Arial" pitchFamily="34" charset="0"/>
                <a:cs typeface="Arial" pitchFamily="34" charset="0"/>
              </a:rPr>
              <a:t>, </a:t>
            </a:r>
            <a:r>
              <a:rPr lang="es-ES" b="1" dirty="0" smtClean="0">
                <a:latin typeface="Arial" pitchFamily="34" charset="0"/>
                <a:cs typeface="Arial" pitchFamily="34" charset="0"/>
              </a:rPr>
              <a:t>tarjeta de vídeo</a:t>
            </a:r>
            <a:r>
              <a:rPr lang="es-ES" dirty="0" smtClean="0">
                <a:latin typeface="Arial" pitchFamily="34" charset="0"/>
                <a:cs typeface="Arial" pitchFamily="34" charset="0"/>
              </a:rPr>
              <a:t>, </a:t>
            </a:r>
            <a:r>
              <a:rPr lang="es-ES" b="1" dirty="0" smtClean="0">
                <a:latin typeface="Arial" pitchFamily="34" charset="0"/>
                <a:cs typeface="Arial" pitchFamily="34" charset="0"/>
              </a:rPr>
              <a:t>placa de vídeo</a:t>
            </a:r>
            <a:r>
              <a:rPr lang="es-ES" dirty="0" smtClean="0">
                <a:latin typeface="Arial" pitchFamily="34" charset="0"/>
                <a:cs typeface="Arial" pitchFamily="34" charset="0"/>
              </a:rPr>
              <a:t>, </a:t>
            </a:r>
            <a:r>
              <a:rPr lang="es-ES" b="1" dirty="0" smtClean="0">
                <a:latin typeface="Arial" pitchFamily="34" charset="0"/>
                <a:cs typeface="Arial" pitchFamily="34" charset="0"/>
              </a:rPr>
              <a:t>tarjeta aceleradora de gráficos</a:t>
            </a:r>
            <a:r>
              <a:rPr lang="es-ES" dirty="0" smtClean="0">
                <a:latin typeface="Arial" pitchFamily="34" charset="0"/>
                <a:cs typeface="Arial" pitchFamily="34" charset="0"/>
              </a:rPr>
              <a:t> o </a:t>
            </a:r>
            <a:r>
              <a:rPr lang="es-ES" b="1" dirty="0" smtClean="0">
                <a:latin typeface="Arial" pitchFamily="34" charset="0"/>
                <a:cs typeface="Arial" pitchFamily="34" charset="0"/>
              </a:rPr>
              <a:t>adaptador de pantalla</a:t>
            </a:r>
            <a:r>
              <a:rPr lang="es-ES" dirty="0" smtClean="0">
                <a:latin typeface="Arial" pitchFamily="34" charset="0"/>
                <a:cs typeface="Arial" pitchFamily="34" charset="0"/>
              </a:rPr>
              <a:t>, es una tarjeta de expansión para una computadora u ordenador, encargada de procesar los datos provenientes de la CPU y transformarlos en información comprensible y representable en un dispositivo de salida, como un  monitor o televisor</a:t>
            </a:r>
          </a:p>
          <a:p>
            <a:pPr algn="just">
              <a:spcBef>
                <a:spcPts val="600"/>
              </a:spcBef>
              <a:spcAft>
                <a:spcPts val="600"/>
              </a:spcAft>
            </a:pPr>
            <a:r>
              <a:rPr lang="es-ES" dirty="0" smtClean="0">
                <a:latin typeface="Arial" pitchFamily="34" charset="0"/>
                <a:cs typeface="Arial" pitchFamily="34" charset="0"/>
              </a:rPr>
              <a:t>Algunas tarjetas gráficas han ofrecido funcionalidades añadidas como captura de vídeo, sintonización de TV, decodificación MPEG 2, MPEG 4 o incluso conectores  </a:t>
            </a:r>
            <a:r>
              <a:rPr lang="es-ES" dirty="0" err="1" smtClean="0">
                <a:latin typeface="Arial" pitchFamily="34" charset="0"/>
                <a:cs typeface="Arial" pitchFamily="34" charset="0"/>
              </a:rPr>
              <a:t>Firewire</a:t>
            </a:r>
            <a:r>
              <a:rPr lang="es-ES" dirty="0" smtClean="0">
                <a:latin typeface="Arial" pitchFamily="34" charset="0"/>
                <a:cs typeface="Arial" pitchFamily="34" charset="0"/>
              </a:rPr>
              <a:t>, de ratón,  lápiz óptico o joystick</a:t>
            </a:r>
            <a:endParaRPr lang="es-ES" dirty="0">
              <a:latin typeface="Arial" pitchFamily="34" charset="0"/>
              <a:cs typeface="Arial" pitchFamily="34" charset="0"/>
            </a:endParaRPr>
          </a:p>
        </p:txBody>
      </p:sp>
      <p:pic>
        <p:nvPicPr>
          <p:cNvPr id="55298" name="Picture 2" descr="Archivo:HD4670.JPG"/>
          <p:cNvPicPr>
            <a:picLocks noChangeAspect="1" noChangeArrowheads="1"/>
          </p:cNvPicPr>
          <p:nvPr/>
        </p:nvPicPr>
        <p:blipFill>
          <a:blip r:embed="rId3" cstate="print"/>
          <a:srcRect t="12121"/>
          <a:stretch>
            <a:fillRect/>
          </a:stretch>
        </p:blipFill>
        <p:spPr bwMode="auto">
          <a:xfrm>
            <a:off x="2714612" y="3857628"/>
            <a:ext cx="3857652" cy="2542543"/>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500042"/>
            <a:ext cx="7572428" cy="500066"/>
          </a:xfrm>
          <a:prstGeom prst="rect">
            <a:avLst/>
          </a:prstGeom>
        </p:spPr>
        <p:txBody>
          <a:bodyPr>
            <a:normAutofit/>
          </a:bodyPr>
          <a:lstStyle/>
          <a:p>
            <a:r>
              <a:rPr lang="es-ES_tradnl" sz="2400" b="1" dirty="0" smtClean="0">
                <a:latin typeface="Arial" pitchFamily="34" charset="0"/>
                <a:cs typeface="Arial" pitchFamily="34" charset="0"/>
              </a:rPr>
              <a:t>Formatos de Video</a:t>
            </a:r>
            <a:endParaRPr lang="es-ES" sz="2400" dirty="0">
              <a:latin typeface="Arial" pitchFamily="34" charset="0"/>
              <a:cs typeface="Arial" pitchFamily="34" charset="0"/>
            </a:endParaRPr>
          </a:p>
        </p:txBody>
      </p:sp>
      <p:pic>
        <p:nvPicPr>
          <p:cNvPr id="101378" name="Picture 2" descr="http://1.bp.blogspot.com/_cFCM7vN9kIE/TF44W6t9weI/AAAAAAAABRE/BAn11UhD9O0/s1600/formatos-video.png"/>
          <p:cNvPicPr>
            <a:picLocks noChangeAspect="1" noChangeArrowheads="1"/>
          </p:cNvPicPr>
          <p:nvPr/>
        </p:nvPicPr>
        <p:blipFill>
          <a:blip r:embed="rId3" cstate="print"/>
          <a:srcRect/>
          <a:stretch>
            <a:fillRect/>
          </a:stretch>
        </p:blipFill>
        <p:spPr bwMode="auto">
          <a:xfrm>
            <a:off x="3143240" y="428604"/>
            <a:ext cx="4286250" cy="6057901"/>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500042"/>
            <a:ext cx="8143932" cy="500066"/>
          </a:xfrm>
          <a:prstGeom prst="rect">
            <a:avLst/>
          </a:prstGeom>
        </p:spPr>
        <p:txBody>
          <a:bodyPr>
            <a:normAutofit/>
          </a:bodyPr>
          <a:lstStyle/>
          <a:p>
            <a:r>
              <a:rPr lang="es-ES_tradnl" sz="2400" b="1" dirty="0" smtClean="0">
                <a:latin typeface="Arial" pitchFamily="34" charset="0"/>
                <a:cs typeface="Arial" pitchFamily="34" charset="0"/>
              </a:rPr>
              <a:t>Sistemas de compresión para trabajos en red</a:t>
            </a:r>
            <a:endParaRPr lang="es-ES" sz="2400" dirty="0">
              <a:latin typeface="Arial" pitchFamily="34" charset="0"/>
              <a:cs typeface="Arial" pitchFamily="34" charset="0"/>
            </a:endParaRPr>
          </a:p>
        </p:txBody>
      </p:sp>
      <p:sp>
        <p:nvSpPr>
          <p:cNvPr id="128001" name="Rectangle 1"/>
          <p:cNvSpPr>
            <a:spLocks noChangeArrowheads="1"/>
          </p:cNvSpPr>
          <p:nvPr/>
        </p:nvSpPr>
        <p:spPr bwMode="auto">
          <a:xfrm>
            <a:off x="285720" y="1071546"/>
            <a:ext cx="8429684"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ct val="100000"/>
              </a:lnSpc>
              <a:spcBef>
                <a:spcPts val="600"/>
              </a:spcBef>
              <a:spcAft>
                <a:spcPts val="600"/>
              </a:spcAft>
              <a:buClrTx/>
              <a:buSzTx/>
              <a:buFontTx/>
              <a:buNone/>
              <a:tabLst/>
            </a:pPr>
            <a:r>
              <a:rPr kumimoji="0" lang="es-ES_tradn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Debido a las características de las redes (particularmente Internet), en cuanto a los errores y velocidades diversas de transmisión, se desarrollaron mecanismos de compresión y transferencia en tiempo real de información, especiales para multimedia en redes.</a:t>
            </a:r>
            <a:endParaRPr kumimoji="0" lang="es-ES" b="0" i="0" u="none" strike="noStrike" cap="none" normalizeH="0" baseline="0" dirty="0" smtClean="0">
              <a:ln>
                <a:noFill/>
              </a:ln>
              <a:solidFill>
                <a:schemeClr val="tx1"/>
              </a:solidFill>
              <a:effectLst/>
              <a:latin typeface="Arial" pitchFamily="34" charset="0"/>
              <a:cs typeface="Arial" pitchFamily="34" charset="0"/>
            </a:endParaRPr>
          </a:p>
          <a:p>
            <a:pPr marL="0" marR="0" lvl="0" algn="just" defTabSz="914400" rtl="0" eaLnBrk="0" fontAlgn="base" latinLnBrk="0" hangingPunct="0">
              <a:lnSpc>
                <a:spcPct val="100000"/>
              </a:lnSpc>
              <a:spcBef>
                <a:spcPts val="600"/>
              </a:spcBef>
              <a:spcAft>
                <a:spcPts val="600"/>
              </a:spcAft>
              <a:buClrTx/>
              <a:buSzTx/>
              <a:buFontTx/>
              <a:buNone/>
              <a:tabLst/>
            </a:pPr>
            <a:r>
              <a:rPr kumimoji="0" lang="es-ES_tradn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Uno de ellos es</a:t>
            </a: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s-E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RealAudio</a:t>
            </a:r>
            <a:r>
              <a:rPr kumimoji="0" lang="es-ES_tradn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a:t>
            </a: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s-E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RealVideo</a:t>
            </a:r>
            <a:r>
              <a:rPr kumimoji="0" lang="es-ES_tradn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dependiendo de la fuente de información que se vaya a emitir. Su versión G2, permite convertir al ordenador conectado a la Red en un auténtico sintonizador de canales de radio y televisión a través de Internet.</a:t>
            </a:r>
            <a:endParaRPr kumimoji="0" lang="es-ES" b="0" i="0" u="none" strike="noStrike" cap="none" normalizeH="0" baseline="0" dirty="0" smtClean="0">
              <a:ln>
                <a:noFill/>
              </a:ln>
              <a:solidFill>
                <a:schemeClr val="tx1"/>
              </a:solidFill>
              <a:effectLst/>
              <a:latin typeface="Arial" pitchFamily="34" charset="0"/>
              <a:cs typeface="Arial" pitchFamily="34" charset="0"/>
            </a:endParaRPr>
          </a:p>
          <a:p>
            <a:pPr marL="0" marR="0" lvl="0" algn="just" defTabSz="914400" rtl="0" eaLnBrk="0" fontAlgn="base" latinLnBrk="0" hangingPunct="0">
              <a:lnSpc>
                <a:spcPct val="100000"/>
              </a:lnSpc>
              <a:spcBef>
                <a:spcPts val="600"/>
              </a:spcBef>
              <a:spcAft>
                <a:spcPts val="600"/>
              </a:spcAft>
              <a:buClrTx/>
              <a:buSzTx/>
              <a:buFontTx/>
              <a:buNone/>
              <a:tabLst/>
            </a:pPr>
            <a:r>
              <a:rPr kumimoji="0" lang="es-ES_tradn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El sistema de </a:t>
            </a:r>
            <a:r>
              <a:rPr kumimoji="0" lang="es-ES_tradnl"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RealNetworks</a:t>
            </a:r>
            <a:r>
              <a:rPr kumimoji="0" lang="es-ES_tradn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se basa en la tecnología de transmisión de flujos, que consiste en dividir en paquetes muy pequeños un archivo para enviarlo inmediatamente a su destino y que pueda ejecutarse mientras otros paquetes van llegando. Gracias a esa tecnología, es capaz de reproducir audio, vídeo, imágenes estáticas, texto y animaciones en tiempo real con cualquier tipo de conexión.</a:t>
            </a:r>
            <a:endParaRPr kumimoji="0" lang="es-ES_tradnl"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0" name="Picture 2" descr="Resultado de imagen para multimedia imagen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525"/>
          <a:stretch/>
        </p:blipFill>
        <p:spPr bwMode="auto">
          <a:xfrm rot="19875062">
            <a:off x="621096" y="1008006"/>
            <a:ext cx="4104456" cy="28881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multimedia imagen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4095406"/>
            <a:ext cx="4608512" cy="242510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3.bp.blogspot.com/_f10cYM_X2YQ/S-bXmcJVg3I/AAAAAAAAABs/M8K8EG4b5T8/s1600/multimedia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7136" y="579655"/>
            <a:ext cx="3600400" cy="32163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Ciclo Lectivo2013</a:t>
            </a:r>
            <a:endParaRPr lang="es-ES" dirty="0"/>
          </a:p>
        </p:txBody>
      </p:sp>
      <p:sp>
        <p:nvSpPr>
          <p:cNvPr id="10" name="Subtitle 1"/>
          <p:cNvSpPr>
            <a:spLocks noGrp="1"/>
          </p:cNvSpPr>
          <p:nvPr>
            <p:ph type="subTitle" idx="4294967295"/>
          </p:nvPr>
        </p:nvSpPr>
        <p:spPr>
          <a:xfrm>
            <a:off x="0" y="785813"/>
            <a:ext cx="8001000" cy="500062"/>
          </a:xfrm>
        </p:spPr>
        <p:txBody>
          <a:bodyPr>
            <a:normAutofit/>
          </a:bodyPr>
          <a:lstStyle/>
          <a:p>
            <a:pPr algn="just">
              <a:spcBef>
                <a:spcPts val="600"/>
              </a:spcBef>
              <a:spcAft>
                <a:spcPts val="600"/>
              </a:spcAft>
            </a:pPr>
            <a:r>
              <a:rPr sz="2000" b="1" smtClean="0">
                <a:latin typeface="Arial" pitchFamily="34" charset="0"/>
                <a:cs typeface="Arial" pitchFamily="34" charset="0"/>
              </a:rPr>
              <a:t>Placa de Video o Tarjeta Grafica</a:t>
            </a: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0" y="357166"/>
            <a:ext cx="571504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Dispositivos asociados a la imagen</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11" name="10 Rectángulo"/>
          <p:cNvSpPr/>
          <p:nvPr/>
        </p:nvSpPr>
        <p:spPr>
          <a:xfrm>
            <a:off x="428596" y="1142984"/>
            <a:ext cx="8358246" cy="5416868"/>
          </a:xfrm>
          <a:prstGeom prst="rect">
            <a:avLst/>
          </a:prstGeom>
        </p:spPr>
        <p:txBody>
          <a:bodyPr wrap="square">
            <a:spAutoFit/>
          </a:bodyPr>
          <a:lstStyle/>
          <a:p>
            <a:pPr algn="just">
              <a:spcBef>
                <a:spcPts val="600"/>
              </a:spcBef>
              <a:spcAft>
                <a:spcPts val="600"/>
              </a:spcAft>
            </a:pPr>
            <a:r>
              <a:rPr lang="es-ES" dirty="0" smtClean="0">
                <a:latin typeface="Arial" pitchFamily="34" charset="0"/>
                <a:cs typeface="Arial" pitchFamily="34" charset="0"/>
              </a:rPr>
              <a:t>Los sistemas de conexión más habituales entre la tarjeta gráfica y el dispositivo visualizador (como un monitor  o televisor) son:</a:t>
            </a:r>
          </a:p>
          <a:p>
            <a:pPr algn="just">
              <a:spcBef>
                <a:spcPts val="600"/>
              </a:spcBef>
              <a:spcAft>
                <a:spcPts val="600"/>
              </a:spcAft>
            </a:pPr>
            <a:r>
              <a:rPr lang="es-ES" dirty="0" smtClean="0">
                <a:latin typeface="Arial" pitchFamily="34" charset="0"/>
                <a:cs typeface="Arial" pitchFamily="34" charset="0"/>
                <a:hlinkClick r:id="rId3" tooltip="Super Video Graphics Array"/>
              </a:rPr>
              <a:t>SVGA/Dsub-15</a:t>
            </a:r>
            <a:r>
              <a:rPr lang="es-ES" dirty="0" smtClean="0">
                <a:latin typeface="Arial" pitchFamily="34" charset="0"/>
                <a:cs typeface="Arial" pitchFamily="34" charset="0"/>
              </a:rPr>
              <a:t>: Estándar analógico de los años 90 ; diseñado para dispositivos CRT, se conecta mediante pines. Su utilización continúa muy extendida a día de hoy, aunque claramente muestra una reducción frente al DVI en los últimos años.</a:t>
            </a:r>
          </a:p>
          <a:p>
            <a:pPr algn="just">
              <a:spcBef>
                <a:spcPts val="600"/>
              </a:spcBef>
              <a:spcAft>
                <a:spcPts val="600"/>
              </a:spcAft>
            </a:pPr>
            <a:r>
              <a:rPr lang="es-ES" dirty="0" smtClean="0">
                <a:latin typeface="Arial" pitchFamily="34" charset="0"/>
                <a:cs typeface="Arial" pitchFamily="34" charset="0"/>
                <a:hlinkClick r:id="rId4" tooltip="Digital Visual Interface"/>
              </a:rPr>
              <a:t>DVI</a:t>
            </a:r>
            <a:r>
              <a:rPr lang="es-ES" dirty="0" smtClean="0">
                <a:latin typeface="Arial" pitchFamily="34" charset="0"/>
                <a:cs typeface="Arial" pitchFamily="34" charset="0"/>
              </a:rPr>
              <a:t>: Sustituto del anterior, pero digital, fue diseñado para obtener la máxima calidad de visualización en las pantallas digitales o proyectores. Se conecta mediante pines. Cada vez más adoptado, aunque compite con el HDMI, pues el DVI no es capaz de transmitir audio.</a:t>
            </a:r>
          </a:p>
          <a:p>
            <a:pPr algn="just">
              <a:spcBef>
                <a:spcPts val="600"/>
              </a:spcBef>
              <a:spcAft>
                <a:spcPts val="600"/>
              </a:spcAft>
            </a:pPr>
            <a:r>
              <a:rPr lang="es-ES" dirty="0" smtClean="0">
                <a:latin typeface="Arial" pitchFamily="34" charset="0"/>
                <a:cs typeface="Arial" pitchFamily="34" charset="0"/>
                <a:hlinkClick r:id="rId5" tooltip="High-Definition Multimedia Interface"/>
              </a:rPr>
              <a:t>HDMI</a:t>
            </a:r>
            <a:r>
              <a:rPr lang="es-ES" dirty="0" smtClean="0">
                <a:latin typeface="Arial" pitchFamily="34" charset="0"/>
                <a:cs typeface="Arial" pitchFamily="34" charset="0"/>
              </a:rPr>
              <a:t>: Tecnología propietaria transmisora de audio y vídeo digital de alta definición cifrado sin compresión en un mismo cable. Se conecta mediante patillas de contacto. No esta pensado inicialmente para monitores, sino para Televisiones, por ello no apaga la pantalla cuando deja de recibir señal y debe hacerse manualmente en caso de monitores.</a:t>
            </a:r>
          </a:p>
          <a:p>
            <a:pPr algn="just">
              <a:spcBef>
                <a:spcPts val="600"/>
              </a:spcBef>
              <a:spcAft>
                <a:spcPts val="600"/>
              </a:spcAft>
            </a:pPr>
            <a:r>
              <a:rPr lang="es-ES" dirty="0" smtClean="0">
                <a:latin typeface="Arial" pitchFamily="34" charset="0"/>
                <a:cs typeface="Arial" pitchFamily="34" charset="0"/>
                <a:hlinkClick r:id="rId6" tooltip="S-Video"/>
              </a:rPr>
              <a:t>S-Video</a:t>
            </a:r>
            <a:r>
              <a:rPr lang="es-ES" dirty="0" smtClean="0">
                <a:latin typeface="Arial" pitchFamily="34" charset="0"/>
                <a:cs typeface="Arial" pitchFamily="34" charset="0"/>
              </a:rPr>
              <a:t>: implementado sobre todo en tarjetas con sintonizador TV y/o chips con soporte de vídeo NTSC/PAL simplemente se está quedando obsoleto.</a:t>
            </a: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Ciclo Lectivo2013</a:t>
            </a:r>
            <a:endParaRPr lang="es-ES" dirty="0"/>
          </a:p>
        </p:txBody>
      </p:sp>
      <p:sp>
        <p:nvSpPr>
          <p:cNvPr id="10" name="Subtitle 1"/>
          <p:cNvSpPr>
            <a:spLocks noGrp="1"/>
          </p:cNvSpPr>
          <p:nvPr>
            <p:ph type="subTitle" idx="4294967295"/>
          </p:nvPr>
        </p:nvSpPr>
        <p:spPr>
          <a:xfrm>
            <a:off x="0" y="1143000"/>
            <a:ext cx="8001000" cy="500063"/>
          </a:xfrm>
        </p:spPr>
        <p:txBody>
          <a:bodyPr>
            <a:normAutofit/>
          </a:bodyPr>
          <a:lstStyle/>
          <a:p>
            <a:pPr algn="just">
              <a:spcBef>
                <a:spcPts val="600"/>
              </a:spcBef>
              <a:spcAft>
                <a:spcPts val="600"/>
              </a:spcAft>
            </a:pPr>
            <a:r>
              <a:rPr sz="2000" b="1" smtClean="0">
                <a:latin typeface="Arial" pitchFamily="34" charset="0"/>
                <a:cs typeface="Arial" pitchFamily="34" charset="0"/>
              </a:rPr>
              <a:t>Placa de Video o Tarjeta Grafica</a:t>
            </a: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0" y="500042"/>
            <a:ext cx="571504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Dispositivos asociados a la imagen</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pic>
        <p:nvPicPr>
          <p:cNvPr id="57346" name="Picture 2" descr="Archivo:Salidas.jpg"/>
          <p:cNvPicPr>
            <a:picLocks noChangeAspect="1" noChangeArrowheads="1"/>
          </p:cNvPicPr>
          <p:nvPr/>
        </p:nvPicPr>
        <p:blipFill>
          <a:blip r:embed="rId3" cstate="print"/>
          <a:srcRect b="15586"/>
          <a:stretch>
            <a:fillRect/>
          </a:stretch>
        </p:blipFill>
        <p:spPr bwMode="auto">
          <a:xfrm>
            <a:off x="285720" y="1857364"/>
            <a:ext cx="6048364" cy="2214578"/>
          </a:xfrm>
          <a:prstGeom prst="rect">
            <a:avLst/>
          </a:prstGeom>
          <a:noFill/>
        </p:spPr>
      </p:pic>
      <p:pic>
        <p:nvPicPr>
          <p:cNvPr id="57348" name="Picture 4" descr="Archivo:Video card Outputs.jpg"/>
          <p:cNvPicPr>
            <a:picLocks noChangeAspect="1" noChangeArrowheads="1"/>
          </p:cNvPicPr>
          <p:nvPr/>
        </p:nvPicPr>
        <p:blipFill>
          <a:blip r:embed="rId4" cstate="print"/>
          <a:srcRect/>
          <a:stretch>
            <a:fillRect/>
          </a:stretch>
        </p:blipFill>
        <p:spPr bwMode="auto">
          <a:xfrm>
            <a:off x="1357290" y="4143380"/>
            <a:ext cx="7610475" cy="19907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Ciclo Lectivo2013</a:t>
            </a:r>
            <a:endParaRPr lang="es-ES" dirty="0"/>
          </a:p>
        </p:txBody>
      </p:sp>
      <p:sp>
        <p:nvSpPr>
          <p:cNvPr id="10" name="Subtitle 1"/>
          <p:cNvSpPr>
            <a:spLocks noGrp="1"/>
          </p:cNvSpPr>
          <p:nvPr>
            <p:ph type="subTitle" idx="4294967295"/>
          </p:nvPr>
        </p:nvSpPr>
        <p:spPr>
          <a:xfrm>
            <a:off x="0" y="785813"/>
            <a:ext cx="8001000" cy="500062"/>
          </a:xfrm>
        </p:spPr>
        <p:txBody>
          <a:bodyPr>
            <a:normAutofit/>
          </a:bodyPr>
          <a:lstStyle/>
          <a:p>
            <a:pPr algn="just">
              <a:spcBef>
                <a:spcPts val="600"/>
              </a:spcBef>
              <a:spcAft>
                <a:spcPts val="600"/>
              </a:spcAft>
            </a:pPr>
            <a:r>
              <a:rPr lang="es-ES_tradnl" sz="2000" b="1" dirty="0" err="1" smtClean="0">
                <a:latin typeface="Arial" pitchFamily="34" charset="0"/>
                <a:cs typeface="Arial" pitchFamily="34" charset="0"/>
              </a:rPr>
              <a:t>Application</a:t>
            </a:r>
            <a:r>
              <a:rPr lang="es-ES_tradnl" sz="2000" b="1" dirty="0" smtClean="0">
                <a:latin typeface="Arial" pitchFamily="34" charset="0"/>
                <a:cs typeface="Arial" pitchFamily="34" charset="0"/>
              </a:rPr>
              <a:t> </a:t>
            </a:r>
            <a:r>
              <a:rPr lang="es-ES_tradnl" sz="2000" b="1" dirty="0" err="1" smtClean="0">
                <a:latin typeface="Arial" pitchFamily="34" charset="0"/>
                <a:cs typeface="Arial" pitchFamily="34" charset="0"/>
              </a:rPr>
              <a:t>Programmer</a:t>
            </a:r>
            <a:r>
              <a:rPr lang="es-ES_tradnl" sz="2000" b="1" dirty="0" smtClean="0">
                <a:latin typeface="Arial" pitchFamily="34" charset="0"/>
                <a:cs typeface="Arial" pitchFamily="34" charset="0"/>
              </a:rPr>
              <a:t> Interface - API</a:t>
            </a:r>
            <a:endParaRPr sz="2000" b="1" smtClean="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0" y="357166"/>
            <a:ext cx="571504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Dispositivos asociados a la imagen</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11" name="10 Rectángulo"/>
          <p:cNvSpPr/>
          <p:nvPr/>
        </p:nvSpPr>
        <p:spPr>
          <a:xfrm>
            <a:off x="428596" y="1285860"/>
            <a:ext cx="8358246" cy="4985980"/>
          </a:xfrm>
          <a:prstGeom prst="rect">
            <a:avLst/>
          </a:prstGeom>
        </p:spPr>
        <p:txBody>
          <a:bodyPr wrap="square">
            <a:spAutoFit/>
          </a:bodyPr>
          <a:lstStyle/>
          <a:p>
            <a:pPr algn="just">
              <a:spcBef>
                <a:spcPts val="600"/>
              </a:spcBef>
              <a:spcAft>
                <a:spcPts val="600"/>
              </a:spcAft>
            </a:pPr>
            <a:r>
              <a:rPr lang="es-ES" b="1" dirty="0" smtClean="0">
                <a:latin typeface="Arial" pitchFamily="34" charset="0"/>
                <a:cs typeface="Arial" pitchFamily="34" charset="0"/>
              </a:rPr>
              <a:t>interfaz de programación de aplicaciones</a:t>
            </a:r>
            <a:r>
              <a:rPr lang="es-ES" dirty="0" smtClean="0">
                <a:latin typeface="Arial" pitchFamily="34" charset="0"/>
                <a:cs typeface="Arial" pitchFamily="34" charset="0"/>
              </a:rPr>
              <a:t> ( </a:t>
            </a:r>
            <a:r>
              <a:rPr lang="es-ES" b="1" dirty="0" smtClean="0">
                <a:latin typeface="Arial" pitchFamily="34" charset="0"/>
                <a:cs typeface="Arial" pitchFamily="34" charset="0"/>
              </a:rPr>
              <a:t>API</a:t>
            </a:r>
            <a:r>
              <a:rPr lang="es-ES" dirty="0" smtClean="0">
                <a:latin typeface="Arial" pitchFamily="34" charset="0"/>
                <a:cs typeface="Arial" pitchFamily="34" charset="0"/>
              </a:rPr>
              <a:t> ) es un conjunto particular de reglas ("código") y las especificaciones que los programas de software pueden seguir para comunicarse entre sí. Sirve como una interfaz entre los diferentes programas de software y facilita su interacción, de forma similar a la interfaz de usuario facilita la interacción entre humanos y ordenadores.</a:t>
            </a:r>
            <a:endParaRPr lang="es-ES_tradnl" dirty="0" smtClean="0">
              <a:latin typeface="Arial" pitchFamily="34" charset="0"/>
              <a:cs typeface="Arial" pitchFamily="34" charset="0"/>
            </a:endParaRPr>
          </a:p>
          <a:p>
            <a:pPr algn="just">
              <a:spcBef>
                <a:spcPts val="600"/>
              </a:spcBef>
              <a:spcAft>
                <a:spcPts val="600"/>
              </a:spcAft>
            </a:pPr>
            <a:r>
              <a:rPr lang="es-ES_tradnl" dirty="0" smtClean="0">
                <a:latin typeface="Arial" pitchFamily="34" charset="0"/>
                <a:cs typeface="Arial" pitchFamily="34" charset="0"/>
              </a:rPr>
              <a:t>Es un conjunto de funciones que utiliza el programador para que las aplicaciones accedan a algún dispositivo hardware, en este caso concreto, una tarjeta aceleradora 3D. Las  </a:t>
            </a:r>
            <a:r>
              <a:rPr lang="es-ES_tradnl" dirty="0" err="1" smtClean="0">
                <a:latin typeface="Arial" pitchFamily="34" charset="0"/>
                <a:cs typeface="Arial" pitchFamily="34" charset="0"/>
              </a:rPr>
              <a:t>APIs</a:t>
            </a:r>
            <a:r>
              <a:rPr lang="es-ES_tradnl" dirty="0" smtClean="0">
                <a:latin typeface="Arial" pitchFamily="34" charset="0"/>
                <a:cs typeface="Arial" pitchFamily="34" charset="0"/>
              </a:rPr>
              <a:t> pueden ser nativas o generales. </a:t>
            </a:r>
          </a:p>
          <a:p>
            <a:pPr algn="just">
              <a:spcBef>
                <a:spcPts val="600"/>
              </a:spcBef>
              <a:spcAft>
                <a:spcPts val="600"/>
              </a:spcAft>
            </a:pPr>
            <a:r>
              <a:rPr lang="es-ES_tradnl" dirty="0" smtClean="0">
                <a:latin typeface="Arial" pitchFamily="34" charset="0"/>
                <a:cs typeface="Arial" pitchFamily="34" charset="0"/>
              </a:rPr>
              <a:t>Las primeras permiten programar un dispositivo concreto, como por ejemplo un chip específico de una compañía, utilizando más eficientemente los recursos de la tarjeta. En cambio una API general, permite ejecutar su código sobre una amplia variedad de dispositivos, pero su rendimiento es menor. Ejemplos de API, son las denominadas </a:t>
            </a:r>
            <a:r>
              <a:rPr lang="es-ES_tradnl" dirty="0" err="1" smtClean="0">
                <a:latin typeface="Arial" pitchFamily="34" charset="0"/>
                <a:cs typeface="Arial" pitchFamily="34" charset="0"/>
              </a:rPr>
              <a:t>OpenGL</a:t>
            </a:r>
            <a:r>
              <a:rPr lang="es-ES_tradnl" dirty="0" smtClean="0">
                <a:latin typeface="Arial" pitchFamily="34" charset="0"/>
                <a:cs typeface="Arial" pitchFamily="34" charset="0"/>
              </a:rPr>
              <a:t>, </a:t>
            </a:r>
            <a:r>
              <a:rPr lang="es-ES_tradnl" dirty="0" err="1" smtClean="0">
                <a:latin typeface="Arial" pitchFamily="34" charset="0"/>
                <a:cs typeface="Arial" pitchFamily="34" charset="0"/>
              </a:rPr>
              <a:t>Glide</a:t>
            </a:r>
            <a:r>
              <a:rPr lang="es-ES_tradnl" dirty="0" smtClean="0">
                <a:latin typeface="Arial" pitchFamily="34" charset="0"/>
                <a:cs typeface="Arial" pitchFamily="34" charset="0"/>
              </a:rPr>
              <a:t> o </a:t>
            </a:r>
            <a:r>
              <a:rPr lang="es-ES_tradnl" dirty="0" err="1" smtClean="0">
                <a:latin typeface="Arial" pitchFamily="34" charset="0"/>
                <a:cs typeface="Arial" pitchFamily="34" charset="0"/>
              </a:rPr>
              <a:t>DirectX</a:t>
            </a:r>
            <a:r>
              <a:rPr lang="es-ES_tradnl" dirty="0" smtClean="0">
                <a:latin typeface="Arial" pitchFamily="34" charset="0"/>
                <a:cs typeface="Arial" pitchFamily="34" charset="0"/>
              </a:rPr>
              <a:t>.</a:t>
            </a:r>
            <a:endParaRPr lang="es-ES" dirty="0" smtClean="0">
              <a:latin typeface="Arial" pitchFamily="34" charset="0"/>
              <a:cs typeface="Arial" pitchFamily="34" charset="0"/>
            </a:endParaRPr>
          </a:p>
          <a:p>
            <a:pPr algn="just">
              <a:spcBef>
                <a:spcPts val="600"/>
              </a:spcBef>
              <a:spcAft>
                <a:spcPts val="600"/>
              </a:spcAft>
            </a:pPr>
            <a:r>
              <a:rPr lang="es-ES_tradnl" dirty="0" smtClean="0">
                <a:latin typeface="Arial" pitchFamily="34" charset="0"/>
                <a:cs typeface="Arial" pitchFamily="34" charset="0"/>
              </a:rPr>
              <a:t>Algunos chips de aceleración gráfica incluyen controladores que operan directamente con </a:t>
            </a:r>
            <a:r>
              <a:rPr lang="es-ES_tradnl" dirty="0" err="1" smtClean="0">
                <a:latin typeface="Arial" pitchFamily="34" charset="0"/>
                <a:cs typeface="Arial" pitchFamily="34" charset="0"/>
              </a:rPr>
              <a:t>APIs</a:t>
            </a:r>
            <a:r>
              <a:rPr lang="es-ES_tradnl" dirty="0" smtClean="0">
                <a:latin typeface="Arial" pitchFamily="34" charset="0"/>
                <a:cs typeface="Arial" pitchFamily="34" charset="0"/>
              </a:rPr>
              <a:t>, e incluso efectúan la conversión entre diferentes normas API estándar.</a:t>
            </a: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4294967295"/>
          </p:nvPr>
        </p:nvSpPr>
        <p:spPr>
          <a:xfrm>
            <a:off x="0" y="785813"/>
            <a:ext cx="8001000" cy="500062"/>
          </a:xfrm>
        </p:spPr>
        <p:txBody>
          <a:bodyPr>
            <a:normAutofit/>
          </a:bodyPr>
          <a:lstStyle/>
          <a:p>
            <a:pPr algn="just">
              <a:spcBef>
                <a:spcPts val="600"/>
              </a:spcBef>
              <a:spcAft>
                <a:spcPts val="600"/>
              </a:spcAft>
            </a:pPr>
            <a:r>
              <a:rPr lang="es-ES_tradnl" sz="2000" b="1" dirty="0" err="1" smtClean="0">
                <a:latin typeface="Arial" pitchFamily="34" charset="0"/>
                <a:cs typeface="Arial" pitchFamily="34" charset="0"/>
              </a:rPr>
              <a:t>Application</a:t>
            </a:r>
            <a:r>
              <a:rPr lang="es-ES_tradnl" sz="2000" b="1" dirty="0" smtClean="0">
                <a:latin typeface="Arial" pitchFamily="34" charset="0"/>
                <a:cs typeface="Arial" pitchFamily="34" charset="0"/>
              </a:rPr>
              <a:t> </a:t>
            </a:r>
            <a:r>
              <a:rPr lang="es-ES_tradnl" sz="2000" b="1" dirty="0" err="1" smtClean="0">
                <a:latin typeface="Arial" pitchFamily="34" charset="0"/>
                <a:cs typeface="Arial" pitchFamily="34" charset="0"/>
              </a:rPr>
              <a:t>Programmer</a:t>
            </a:r>
            <a:r>
              <a:rPr lang="es-ES_tradnl" sz="2000" b="1" dirty="0" smtClean="0">
                <a:latin typeface="Arial" pitchFamily="34" charset="0"/>
                <a:cs typeface="Arial" pitchFamily="34" charset="0"/>
              </a:rPr>
              <a:t> Interface - API</a:t>
            </a:r>
            <a:endParaRPr sz="2000" b="1" smtClean="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0" y="357166"/>
            <a:ext cx="571504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Dispositivos asociados a la imagen</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11" name="10 Rectángulo"/>
          <p:cNvSpPr/>
          <p:nvPr/>
        </p:nvSpPr>
        <p:spPr>
          <a:xfrm>
            <a:off x="428596" y="1285860"/>
            <a:ext cx="8358246" cy="4985980"/>
          </a:xfrm>
          <a:prstGeom prst="rect">
            <a:avLst/>
          </a:prstGeom>
        </p:spPr>
        <p:txBody>
          <a:bodyPr wrap="square">
            <a:spAutoFit/>
          </a:bodyPr>
          <a:lstStyle/>
          <a:p>
            <a:pPr algn="just">
              <a:spcBef>
                <a:spcPts val="600"/>
              </a:spcBef>
              <a:spcAft>
                <a:spcPts val="600"/>
              </a:spcAft>
            </a:pPr>
            <a:r>
              <a:rPr lang="es-ES" b="1" dirty="0" smtClean="0">
                <a:latin typeface="Arial" pitchFamily="34" charset="0"/>
                <a:cs typeface="Arial" pitchFamily="34" charset="0"/>
              </a:rPr>
              <a:t>interfaz de programación de aplicaciones</a:t>
            </a:r>
            <a:r>
              <a:rPr lang="es-ES" dirty="0" smtClean="0">
                <a:latin typeface="Arial" pitchFamily="34" charset="0"/>
                <a:cs typeface="Arial" pitchFamily="34" charset="0"/>
              </a:rPr>
              <a:t> ( </a:t>
            </a:r>
            <a:r>
              <a:rPr lang="es-ES" b="1" dirty="0" smtClean="0">
                <a:latin typeface="Arial" pitchFamily="34" charset="0"/>
                <a:cs typeface="Arial" pitchFamily="34" charset="0"/>
              </a:rPr>
              <a:t>API</a:t>
            </a:r>
            <a:r>
              <a:rPr lang="es-ES" dirty="0" smtClean="0">
                <a:latin typeface="Arial" pitchFamily="34" charset="0"/>
                <a:cs typeface="Arial" pitchFamily="34" charset="0"/>
              </a:rPr>
              <a:t> ) es un conjunto particular de reglas ("código") y las especificaciones que los programas de software pueden seguir para comunicarse entre sí. Sirve como una interfaz entre los diferentes programas de software y facilita su interacción, de forma similar a la interfaz de usuario facilita la interacción entre humanos y ordenadores.</a:t>
            </a:r>
            <a:endParaRPr lang="es-ES_tradnl" dirty="0" smtClean="0">
              <a:latin typeface="Arial" pitchFamily="34" charset="0"/>
              <a:cs typeface="Arial" pitchFamily="34" charset="0"/>
            </a:endParaRPr>
          </a:p>
          <a:p>
            <a:pPr algn="just">
              <a:spcBef>
                <a:spcPts val="600"/>
              </a:spcBef>
              <a:spcAft>
                <a:spcPts val="600"/>
              </a:spcAft>
            </a:pPr>
            <a:r>
              <a:rPr lang="es-ES_tradnl" dirty="0" smtClean="0">
                <a:latin typeface="Arial" pitchFamily="34" charset="0"/>
                <a:cs typeface="Arial" pitchFamily="34" charset="0"/>
              </a:rPr>
              <a:t>Es un conjunto de funciones que utiliza el programador para que las aplicaciones accedan a algún dispositivo hardware, en este caso concreto, una tarjeta aceleradora 3D. Las  </a:t>
            </a:r>
            <a:r>
              <a:rPr lang="es-ES_tradnl" dirty="0" err="1" smtClean="0">
                <a:latin typeface="Arial" pitchFamily="34" charset="0"/>
                <a:cs typeface="Arial" pitchFamily="34" charset="0"/>
              </a:rPr>
              <a:t>APIs</a:t>
            </a:r>
            <a:r>
              <a:rPr lang="es-ES_tradnl" dirty="0" smtClean="0">
                <a:latin typeface="Arial" pitchFamily="34" charset="0"/>
                <a:cs typeface="Arial" pitchFamily="34" charset="0"/>
              </a:rPr>
              <a:t> pueden ser nativas o generales. </a:t>
            </a:r>
          </a:p>
          <a:p>
            <a:pPr algn="just">
              <a:spcBef>
                <a:spcPts val="600"/>
              </a:spcBef>
              <a:spcAft>
                <a:spcPts val="600"/>
              </a:spcAft>
            </a:pPr>
            <a:r>
              <a:rPr lang="es-ES_tradnl" dirty="0" smtClean="0">
                <a:latin typeface="Arial" pitchFamily="34" charset="0"/>
                <a:cs typeface="Arial" pitchFamily="34" charset="0"/>
              </a:rPr>
              <a:t>Las primeras permiten programar un dispositivo concreto, como por ejemplo un chip específico de una compañía, utilizando más eficientemente los recursos de la tarjeta. En cambio una API general, permite ejecutar su código sobre una amplia variedad de dispositivos, pero su rendimiento es menor. Ejemplos de API, son las denominadas </a:t>
            </a:r>
            <a:r>
              <a:rPr lang="es-ES_tradnl" dirty="0" err="1" smtClean="0">
                <a:latin typeface="Arial" pitchFamily="34" charset="0"/>
                <a:cs typeface="Arial" pitchFamily="34" charset="0"/>
              </a:rPr>
              <a:t>OpenGL</a:t>
            </a:r>
            <a:r>
              <a:rPr lang="es-ES_tradnl" dirty="0" smtClean="0">
                <a:latin typeface="Arial" pitchFamily="34" charset="0"/>
                <a:cs typeface="Arial" pitchFamily="34" charset="0"/>
              </a:rPr>
              <a:t>, </a:t>
            </a:r>
            <a:r>
              <a:rPr lang="es-ES_tradnl" dirty="0" err="1" smtClean="0">
                <a:latin typeface="Arial" pitchFamily="34" charset="0"/>
                <a:cs typeface="Arial" pitchFamily="34" charset="0"/>
              </a:rPr>
              <a:t>Glide</a:t>
            </a:r>
            <a:r>
              <a:rPr lang="es-ES_tradnl" dirty="0" smtClean="0">
                <a:latin typeface="Arial" pitchFamily="34" charset="0"/>
                <a:cs typeface="Arial" pitchFamily="34" charset="0"/>
              </a:rPr>
              <a:t> o </a:t>
            </a:r>
            <a:r>
              <a:rPr lang="es-ES_tradnl" dirty="0" err="1" smtClean="0">
                <a:latin typeface="Arial" pitchFamily="34" charset="0"/>
                <a:cs typeface="Arial" pitchFamily="34" charset="0"/>
              </a:rPr>
              <a:t>DirectX</a:t>
            </a:r>
            <a:r>
              <a:rPr lang="es-ES_tradnl" dirty="0" smtClean="0">
                <a:latin typeface="Arial" pitchFamily="34" charset="0"/>
                <a:cs typeface="Arial" pitchFamily="34" charset="0"/>
              </a:rPr>
              <a:t>.</a:t>
            </a:r>
            <a:endParaRPr lang="es-ES" dirty="0" smtClean="0">
              <a:latin typeface="Arial" pitchFamily="34" charset="0"/>
              <a:cs typeface="Arial" pitchFamily="34" charset="0"/>
            </a:endParaRPr>
          </a:p>
          <a:p>
            <a:pPr algn="just">
              <a:spcBef>
                <a:spcPts val="600"/>
              </a:spcBef>
              <a:spcAft>
                <a:spcPts val="600"/>
              </a:spcAft>
            </a:pPr>
            <a:r>
              <a:rPr lang="es-ES_tradnl" dirty="0" smtClean="0">
                <a:latin typeface="Arial" pitchFamily="34" charset="0"/>
                <a:cs typeface="Arial" pitchFamily="34" charset="0"/>
              </a:rPr>
              <a:t>Algunos chips de aceleración gráfica incluyen controladores que operan directamente con </a:t>
            </a:r>
            <a:r>
              <a:rPr lang="es-ES_tradnl" dirty="0" err="1" smtClean="0">
                <a:latin typeface="Arial" pitchFamily="34" charset="0"/>
                <a:cs typeface="Arial" pitchFamily="34" charset="0"/>
              </a:rPr>
              <a:t>APIs</a:t>
            </a:r>
            <a:r>
              <a:rPr lang="es-ES_tradnl" dirty="0" smtClean="0">
                <a:latin typeface="Arial" pitchFamily="34" charset="0"/>
                <a:cs typeface="Arial" pitchFamily="34" charset="0"/>
              </a:rPr>
              <a:t>, e incluso efectúan la conversión entre diferentes normas API estándar.</a:t>
            </a: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4294967295"/>
          </p:nvPr>
        </p:nvSpPr>
        <p:spPr>
          <a:xfrm>
            <a:off x="0" y="1285875"/>
            <a:ext cx="8001000" cy="4714875"/>
          </a:xfrm>
        </p:spPr>
        <p:txBody>
          <a:bodyPr>
            <a:normAutofit lnSpcReduction="10000"/>
          </a:bodyPr>
          <a:lstStyle/>
          <a:p>
            <a:pPr algn="just">
              <a:spcBef>
                <a:spcPts val="600"/>
              </a:spcBef>
              <a:spcAft>
                <a:spcPts val="600"/>
              </a:spcAft>
            </a:pPr>
            <a:r>
              <a:rPr lang="es-ES_tradnl" sz="1800" dirty="0" smtClean="0">
                <a:latin typeface="Arial" pitchFamily="34" charset="0"/>
                <a:cs typeface="Arial" pitchFamily="34" charset="0"/>
              </a:rPr>
              <a:t>Se encargan de digital izar la señal procedente de un reproductor, de una cámara analógica o de un sintonizador (como el de un televisor, video reproductor, etc.), para que pueda ser utilizada por un ordenador. Realizan trabajos de normalización de imágenes y compresión, y posibilitan la interconexión con placas de video compartiendo recursos.</a:t>
            </a:r>
            <a:endParaRPr sz="1800" smtClean="0">
              <a:latin typeface="Arial" pitchFamily="34" charset="0"/>
              <a:cs typeface="Arial" pitchFamily="34" charset="0"/>
            </a:endParaRPr>
          </a:p>
          <a:p>
            <a:pPr algn="just">
              <a:spcBef>
                <a:spcPts val="600"/>
              </a:spcBef>
              <a:spcAft>
                <a:spcPts val="600"/>
              </a:spcAft>
            </a:pPr>
            <a:r>
              <a:rPr lang="es-ES_tradnl" sz="1800" dirty="0" smtClean="0">
                <a:latin typeface="Arial" pitchFamily="34" charset="0"/>
                <a:cs typeface="Arial" pitchFamily="34" charset="0"/>
              </a:rPr>
              <a:t>La postproducción, la edición de secuencias y las </a:t>
            </a:r>
            <a:r>
              <a:rPr lang="es-ES_tradnl" sz="1800" b="1" dirty="0" smtClean="0">
                <a:latin typeface="Arial" pitchFamily="34" charset="0"/>
                <a:cs typeface="Arial" pitchFamily="34" charset="0"/>
              </a:rPr>
              <a:t>tarjetas de captura de vídeo </a:t>
            </a:r>
            <a:r>
              <a:rPr lang="es-ES_tradnl" sz="1800" dirty="0" smtClean="0">
                <a:latin typeface="Arial" pitchFamily="34" charset="0"/>
                <a:cs typeface="Arial" pitchFamily="34" charset="0"/>
              </a:rPr>
              <a:t>ocupan un espacio importante en el tratamiento de imágenes. Tarjetas de este tipo, son capaces de capturar secuencias de vídeo mediante un conjunto de dispositivos externos a través del cual se procesa la información. Posteriormente, las secuencias capturadas y </a:t>
            </a:r>
            <a:r>
              <a:rPr lang="es-ES_tradnl" sz="1800" dirty="0" err="1" smtClean="0">
                <a:latin typeface="Arial" pitchFamily="34" charset="0"/>
                <a:cs typeface="Arial" pitchFamily="34" charset="0"/>
              </a:rPr>
              <a:t>dígitalizadas</a:t>
            </a:r>
            <a:r>
              <a:rPr lang="es-ES_tradnl" sz="1800" dirty="0" smtClean="0">
                <a:latin typeface="Arial" pitchFamily="34" charset="0"/>
                <a:cs typeface="Arial" pitchFamily="34" charset="0"/>
              </a:rPr>
              <a:t>, pueden ser editadas haciendo uso de técnicas tradicionales de montaje y postproducción de cine y televisión: cortinillas, filtros, rotulaciones, incrustaciones, sonorización, subtitulado, etcétera.</a:t>
            </a:r>
            <a:endParaRPr sz="1800" smtClean="0">
              <a:latin typeface="Arial" pitchFamily="34" charset="0"/>
              <a:cs typeface="Arial" pitchFamily="34" charset="0"/>
            </a:endParaRPr>
          </a:p>
          <a:p>
            <a:pPr algn="just">
              <a:spcBef>
                <a:spcPts val="600"/>
              </a:spcBef>
              <a:spcAft>
                <a:spcPts val="600"/>
              </a:spcAft>
            </a:pPr>
            <a:r>
              <a:rPr lang="es-ES_tradnl" sz="1800" dirty="0" smtClean="0">
                <a:latin typeface="Arial" pitchFamily="34" charset="0"/>
                <a:cs typeface="Arial" pitchFamily="34" charset="0"/>
              </a:rPr>
              <a:t>Los dispositivos </a:t>
            </a:r>
            <a:r>
              <a:rPr lang="es-ES_tradnl" sz="1800" dirty="0" err="1" smtClean="0">
                <a:latin typeface="Arial" pitchFamily="34" charset="0"/>
                <a:cs typeface="Arial" pitchFamily="34" charset="0"/>
              </a:rPr>
              <a:t>extemos</a:t>
            </a:r>
            <a:r>
              <a:rPr lang="es-ES_tradnl" sz="1800" dirty="0" smtClean="0">
                <a:latin typeface="Arial" pitchFamily="34" charset="0"/>
                <a:cs typeface="Arial" pitchFamily="34" charset="0"/>
              </a:rPr>
              <a:t> suelen incorporase en un soporte metálico (rack) de manera de disponer conexiones prolijas y ordenadas para facilitar el acceso de los especialistas.</a:t>
            </a:r>
            <a:endParaRPr sz="180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85720" y="642918"/>
            <a:ext cx="5715040" cy="500066"/>
          </a:xfrm>
          <a:prstGeom prst="rect">
            <a:avLst/>
          </a:prstGeom>
        </p:spPr>
        <p:txBody>
          <a:bodyPr>
            <a:normAutofit/>
          </a:bodyPr>
          <a:lstStyle/>
          <a:p>
            <a:r>
              <a:rPr lang="es-ES_tradnl" sz="2400" b="1" dirty="0" smtClean="0">
                <a:latin typeface="Arial" pitchFamily="34" charset="0"/>
                <a:cs typeface="Arial" pitchFamily="34" charset="0"/>
              </a:rPr>
              <a:t>Tarjeta digitalizadora de video</a:t>
            </a:r>
            <a:endParaRPr lang="es-E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DE95A0C693CEB341887D38A4A2B58B45040072C752107C5A7B47AA91A1EE638E6F1F" ma:contentTypeVersion="24" ma:contentTypeDescription="Create a new document." ma:contentTypeScope="" ma:versionID="0c22a9e4ee5a4d59bacc0eca4cef97cb"/>
</file>

<file path=customXml/item3.xml><?xml version="1.0" encoding="utf-8"?>
<p:properties xmlns:p="http://schemas.microsoft.com/office/2006/metadata/properties" xmlns:xsi="http://www.w3.org/2001/XMLSchema-instance" xmlns:pc="http://schemas.microsoft.com/office/infopath/2007/PartnerControls"/>
</file>

<file path=customXml/itemProps1.xml><?xml version="1.0" encoding="utf-8"?>
<ds:datastoreItem xmlns:ds="http://schemas.openxmlformats.org/officeDocument/2006/customXml" ds:itemID="{3722D8BD-807B-4A41-93C9-0E581F3C4C1F}">
  <ds:schemaRefs>
    <ds:schemaRef ds:uri="http://schemas.microsoft.com/sharepoint/v3/contenttype/forms"/>
  </ds:schemaRefs>
</ds:datastoreItem>
</file>

<file path=customXml/itemProps2.xml><?xml version="1.0" encoding="utf-8"?>
<ds:datastoreItem xmlns:ds="http://schemas.openxmlformats.org/officeDocument/2006/customXml" ds:itemID="{68EF03C4-44DE-46A6-83B9-F81098DF0B89}">
  <ds:schemaRefs>
    <ds:schemaRef ds:uri="http://schemas.microsoft.com/office/2006/metadata/contentType"/>
    <ds:schemaRef ds:uri="http://schemas.microsoft.com/office/2006/metadata/properties/metaAttributes"/>
  </ds:schemaRefs>
</ds:datastoreItem>
</file>

<file path=customXml/itemProps3.xml><?xml version="1.0" encoding="utf-8"?>
<ds:datastoreItem xmlns:ds="http://schemas.openxmlformats.org/officeDocument/2006/customXml" ds:itemID="{E84655DC-E572-4564-A9C9-0B9D8003F12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Oriel</Template>
  <TotalTime>3230</TotalTime>
  <Words>4645</Words>
  <Application>Microsoft Office PowerPoint</Application>
  <PresentationFormat>Presentación en pantalla (4:3)</PresentationFormat>
  <Paragraphs>357</Paragraphs>
  <Slides>42</Slides>
  <Notes>41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42</vt:i4>
      </vt:variant>
    </vt:vector>
  </HeadingPairs>
  <TitlesOfParts>
    <vt:vector size="50" baseType="lpstr">
      <vt:lpstr>MS PGothic</vt:lpstr>
      <vt:lpstr>Arial</vt:lpstr>
      <vt:lpstr>Calibri</vt:lpstr>
      <vt:lpstr>Century Schoolbook</vt:lpstr>
      <vt:lpstr>Times New Roman</vt:lpstr>
      <vt:lpstr>Wingdings</vt:lpstr>
      <vt:lpstr>Wingdings 2</vt:lpstr>
      <vt:lpstr>Mirador</vt:lpstr>
      <vt:lpstr>Tecnologias de la Informacion y de la Comunicacion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Tecnologias de la Informacion y de la Comunicacion</dc:title>
  <dc:creator>User OEM</dc:creator>
  <cp:lastModifiedBy>Maria</cp:lastModifiedBy>
  <cp:revision>307</cp:revision>
  <dcterms:created xsi:type="dcterms:W3CDTF">2011-08-28T12:11:05Z</dcterms:created>
  <dcterms:modified xsi:type="dcterms:W3CDTF">2019-10-07T22:55:12Z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TC100738469990</vt:lpwstr>
  </property>
</Properties>
</file>