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4"/>
  </p:notesMasterIdLst>
  <p:handoutMasterIdLst>
    <p:handoutMasterId r:id="rId15"/>
  </p:handoutMasterIdLst>
  <p:sldIdLst>
    <p:sldId id="401" r:id="rId2"/>
    <p:sldId id="419" r:id="rId3"/>
    <p:sldId id="421" r:id="rId4"/>
    <p:sldId id="422" r:id="rId5"/>
    <p:sldId id="420" r:id="rId6"/>
    <p:sldId id="427" r:id="rId7"/>
    <p:sldId id="430" r:id="rId8"/>
    <p:sldId id="429" r:id="rId9"/>
    <p:sldId id="428" r:id="rId10"/>
    <p:sldId id="423" r:id="rId11"/>
    <p:sldId id="426" r:id="rId12"/>
    <p:sldId id="424" r:id="rId13"/>
  </p:sldIdLst>
  <p:sldSz cx="9144000" cy="6858000" type="screen4x3"/>
  <p:notesSz cx="10020300" cy="68881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A8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>
      <p:cViewPr varScale="1">
        <p:scale>
          <a:sx n="73" d="100"/>
          <a:sy n="73" d="100"/>
        </p:scale>
        <p:origin x="123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B73217-9078-4E94-92F6-BA7CD1767C38}" type="doc">
      <dgm:prSet loTypeId="urn:microsoft.com/office/officeart/2005/8/layout/matrix1" loCatId="matrix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C8E83B5A-231A-42EC-93DE-E68894891B16}">
      <dgm:prSet phldrT="[Text]" custT="1"/>
      <dgm:spPr/>
      <dgm:t>
        <a:bodyPr/>
        <a:lstStyle/>
        <a:p>
          <a:pPr algn="ctr"/>
          <a:r>
            <a:rPr lang="es-MX" sz="1800" b="1" dirty="0" smtClean="0">
              <a:solidFill>
                <a:schemeClr val="bg1"/>
              </a:solidFill>
            </a:rPr>
            <a:t>Incrementar</a:t>
          </a:r>
        </a:p>
        <a:p>
          <a:pPr algn="l"/>
          <a:r>
            <a:rPr lang="es-MX" sz="1800" b="1" dirty="0" smtClean="0">
              <a:solidFill>
                <a:schemeClr val="bg1"/>
              </a:solidFill>
            </a:rPr>
            <a:t>Relación Precio-servicio</a:t>
          </a:r>
        </a:p>
        <a:p>
          <a:pPr algn="l"/>
          <a:r>
            <a:rPr lang="es-MX" sz="1800" b="1" dirty="0" smtClean="0">
              <a:solidFill>
                <a:schemeClr val="bg1"/>
              </a:solidFill>
            </a:rPr>
            <a:t>Peluquería </a:t>
          </a:r>
          <a:r>
            <a:rPr lang="es-MX" sz="1800" b="1" dirty="0" smtClean="0">
              <a:solidFill>
                <a:schemeClr val="bg1"/>
              </a:solidFill>
            </a:rPr>
            <a:t>canina de calidad</a:t>
          </a:r>
        </a:p>
        <a:p>
          <a:pPr algn="l"/>
          <a:r>
            <a:rPr lang="es-MX" sz="1800" b="1" dirty="0" smtClean="0">
              <a:solidFill>
                <a:schemeClr val="bg1"/>
              </a:solidFill>
            </a:rPr>
            <a:t>Variedad de </a:t>
          </a:r>
          <a:r>
            <a:rPr lang="es-MX" sz="1800" b="1" dirty="0" smtClean="0">
              <a:solidFill>
                <a:schemeClr val="bg1"/>
              </a:solidFill>
            </a:rPr>
            <a:t>complementos</a:t>
          </a:r>
        </a:p>
        <a:p>
          <a:pPr algn="l"/>
          <a:r>
            <a:rPr lang="es-MX" sz="1800" b="1" dirty="0" smtClean="0">
              <a:solidFill>
                <a:schemeClr val="bg1"/>
              </a:solidFill>
            </a:rPr>
            <a:t>Trato amable</a:t>
          </a:r>
          <a:endParaRPr lang="es-MX" sz="1800" b="1" dirty="0">
            <a:solidFill>
              <a:schemeClr val="bg1"/>
            </a:solidFill>
          </a:endParaRPr>
        </a:p>
      </dgm:t>
    </dgm:pt>
    <dgm:pt modelId="{832E435C-DFB9-4206-B1FC-D7078DEDCC0B}" type="parTrans" cxnId="{641C7A53-4410-4C0E-9F20-C6FD5671928B}">
      <dgm:prSet/>
      <dgm:spPr/>
      <dgm:t>
        <a:bodyPr/>
        <a:lstStyle/>
        <a:p>
          <a:endParaRPr lang="es-MX">
            <a:solidFill>
              <a:schemeClr val="bg1"/>
            </a:solidFill>
          </a:endParaRPr>
        </a:p>
      </dgm:t>
    </dgm:pt>
    <dgm:pt modelId="{EC63F726-E7C3-4537-B824-8D52B03B2FBF}" type="sibTrans" cxnId="{641C7A53-4410-4C0E-9F20-C6FD5671928B}">
      <dgm:prSet/>
      <dgm:spPr/>
      <dgm:t>
        <a:bodyPr/>
        <a:lstStyle/>
        <a:p>
          <a:endParaRPr lang="es-MX">
            <a:solidFill>
              <a:schemeClr val="bg1"/>
            </a:solidFill>
          </a:endParaRPr>
        </a:p>
      </dgm:t>
    </dgm:pt>
    <dgm:pt modelId="{47FB1033-1BBE-4042-8C87-F026DCFBA689}">
      <dgm:prSet phldrT="[Text]" custT="1"/>
      <dgm:spPr/>
      <dgm:t>
        <a:bodyPr anchor="t"/>
        <a:lstStyle/>
        <a:p>
          <a:pPr algn="ctr"/>
          <a:r>
            <a:rPr lang="es-MX" sz="1800" b="1" dirty="0" smtClean="0">
              <a:solidFill>
                <a:schemeClr val="bg1"/>
              </a:solidFill>
            </a:rPr>
            <a:t>Reducir</a:t>
          </a:r>
        </a:p>
        <a:p>
          <a:pPr algn="l"/>
          <a:r>
            <a:rPr lang="es-MX" sz="1800" noProof="0" dirty="0" smtClean="0">
              <a:solidFill>
                <a:schemeClr val="bg1"/>
              </a:solidFill>
            </a:rPr>
            <a:t>Servicios veterinarios altamente especializados  </a:t>
          </a:r>
        </a:p>
        <a:p>
          <a:pPr algn="l"/>
          <a:r>
            <a:rPr lang="es-MX" sz="1800" noProof="0" dirty="0" smtClean="0">
              <a:solidFill>
                <a:schemeClr val="bg1"/>
              </a:solidFill>
            </a:rPr>
            <a:t>Gastos </a:t>
          </a:r>
          <a:r>
            <a:rPr lang="es-MX" sz="1800" noProof="0" dirty="0" smtClean="0">
              <a:solidFill>
                <a:schemeClr val="bg1"/>
              </a:solidFill>
            </a:rPr>
            <a:t>en equipos especializados</a:t>
          </a:r>
          <a:endParaRPr lang="es-MX" sz="1800" noProof="0" dirty="0">
            <a:solidFill>
              <a:schemeClr val="bg1"/>
            </a:solidFill>
          </a:endParaRPr>
        </a:p>
      </dgm:t>
    </dgm:pt>
    <dgm:pt modelId="{5ABDF8A2-AD41-4434-BCAE-680472A31A15}" type="parTrans" cxnId="{AE96E4C3-76FE-4E85-A7C0-62CDE62F5BFF}">
      <dgm:prSet/>
      <dgm:spPr/>
      <dgm:t>
        <a:bodyPr/>
        <a:lstStyle/>
        <a:p>
          <a:endParaRPr lang="es-MX">
            <a:solidFill>
              <a:schemeClr val="bg1"/>
            </a:solidFill>
          </a:endParaRPr>
        </a:p>
      </dgm:t>
    </dgm:pt>
    <dgm:pt modelId="{3E58D032-9B02-4B2D-AC3B-F35A83B0AA57}" type="sibTrans" cxnId="{AE96E4C3-76FE-4E85-A7C0-62CDE62F5BFF}">
      <dgm:prSet/>
      <dgm:spPr/>
      <dgm:t>
        <a:bodyPr/>
        <a:lstStyle/>
        <a:p>
          <a:endParaRPr lang="es-MX">
            <a:solidFill>
              <a:schemeClr val="bg1"/>
            </a:solidFill>
          </a:endParaRPr>
        </a:p>
      </dgm:t>
    </dgm:pt>
    <dgm:pt modelId="{6E245559-8750-4AB8-9AA0-204430AE4F86}">
      <dgm:prSet phldrT="[Text]" custT="1"/>
      <dgm:spPr/>
      <dgm:t>
        <a:bodyPr/>
        <a:lstStyle/>
        <a:p>
          <a:pPr algn="ctr"/>
          <a:r>
            <a:rPr lang="es-MX" sz="1800" b="1" dirty="0" smtClean="0">
              <a:solidFill>
                <a:schemeClr val="bg1"/>
              </a:solidFill>
            </a:rPr>
            <a:t>Crear</a:t>
          </a:r>
        </a:p>
        <a:p>
          <a:pPr algn="l"/>
          <a:r>
            <a:rPr lang="es-MX" sz="1800" dirty="0" smtClean="0">
              <a:solidFill>
                <a:schemeClr val="bg1"/>
              </a:solidFill>
            </a:rPr>
            <a:t>Colaboración con otras clínicas</a:t>
          </a:r>
        </a:p>
        <a:p>
          <a:pPr algn="l"/>
          <a:r>
            <a:rPr lang="es-MX" sz="1800" dirty="0" smtClean="0">
              <a:solidFill>
                <a:schemeClr val="bg1"/>
              </a:solidFill>
            </a:rPr>
            <a:t>Decoración local atractiva</a:t>
          </a:r>
        </a:p>
        <a:p>
          <a:pPr algn="l"/>
          <a:r>
            <a:rPr lang="es-MX" sz="1800" dirty="0" err="1" smtClean="0">
              <a:solidFill>
                <a:schemeClr val="bg1"/>
              </a:solidFill>
            </a:rPr>
            <a:t>Autolavado</a:t>
          </a:r>
          <a:endParaRPr lang="es-MX" sz="1800" dirty="0">
            <a:solidFill>
              <a:schemeClr val="bg1"/>
            </a:solidFill>
          </a:endParaRPr>
        </a:p>
      </dgm:t>
    </dgm:pt>
    <dgm:pt modelId="{EC7FAAA9-84C1-42D1-A613-19DFF1B1FE06}" type="parTrans" cxnId="{1CFFC4D6-5D7C-4B1A-AA19-DFDF4B30536A}">
      <dgm:prSet/>
      <dgm:spPr/>
      <dgm:t>
        <a:bodyPr/>
        <a:lstStyle/>
        <a:p>
          <a:endParaRPr lang="es-MX">
            <a:solidFill>
              <a:schemeClr val="bg1"/>
            </a:solidFill>
          </a:endParaRPr>
        </a:p>
      </dgm:t>
    </dgm:pt>
    <dgm:pt modelId="{7EE319A0-3C75-4EB3-85BC-0E426B50CC5E}" type="sibTrans" cxnId="{1CFFC4D6-5D7C-4B1A-AA19-DFDF4B30536A}">
      <dgm:prSet/>
      <dgm:spPr/>
      <dgm:t>
        <a:bodyPr/>
        <a:lstStyle/>
        <a:p>
          <a:endParaRPr lang="es-MX">
            <a:solidFill>
              <a:schemeClr val="bg1"/>
            </a:solidFill>
          </a:endParaRPr>
        </a:p>
      </dgm:t>
    </dgm:pt>
    <dgm:pt modelId="{D2CB4BC6-7F04-4BFA-A4A5-46C369C18397}">
      <dgm:prSet phldrT="[Text]" custT="1"/>
      <dgm:spPr>
        <a:solidFill>
          <a:schemeClr val="tx2">
            <a:lumMod val="60000"/>
            <a:lumOff val="4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algn="ctr"/>
          <a:r>
            <a:rPr lang="es-MX" sz="1800" b="1" dirty="0" smtClean="0">
              <a:solidFill>
                <a:schemeClr val="bg1"/>
              </a:solidFill>
            </a:rPr>
            <a:t>Eliminar</a:t>
          </a:r>
        </a:p>
        <a:p>
          <a:pPr algn="l"/>
          <a:r>
            <a:rPr lang="es-MX" sz="1800" dirty="0" err="1" smtClean="0">
              <a:solidFill>
                <a:schemeClr val="bg1"/>
              </a:solidFill>
            </a:rPr>
            <a:t>Autolavado</a:t>
          </a:r>
          <a:endParaRPr lang="es-MX" sz="1800" dirty="0" smtClean="0">
            <a:solidFill>
              <a:schemeClr val="bg1"/>
            </a:solidFill>
          </a:endParaRPr>
        </a:p>
        <a:p>
          <a:pPr algn="l"/>
          <a:r>
            <a:rPr lang="es-MX" sz="1800" dirty="0" smtClean="0">
              <a:solidFill>
                <a:schemeClr val="bg1"/>
              </a:solidFill>
            </a:rPr>
            <a:t>Decoración atractiva</a:t>
          </a:r>
          <a:endParaRPr lang="es-MX" sz="1800" dirty="0">
            <a:solidFill>
              <a:schemeClr val="bg1"/>
            </a:solidFill>
          </a:endParaRPr>
        </a:p>
      </dgm:t>
    </dgm:pt>
    <dgm:pt modelId="{42E574ED-1397-413A-B4FF-87470A623677}" type="sibTrans" cxnId="{541AE2E1-5E99-4437-B9C4-04A384BC3400}">
      <dgm:prSet/>
      <dgm:spPr/>
      <dgm:t>
        <a:bodyPr/>
        <a:lstStyle/>
        <a:p>
          <a:endParaRPr lang="es-MX">
            <a:solidFill>
              <a:schemeClr val="bg1"/>
            </a:solidFill>
          </a:endParaRPr>
        </a:p>
      </dgm:t>
    </dgm:pt>
    <dgm:pt modelId="{F65D984E-F919-4613-B8B9-53FA2C9BBAE2}" type="parTrans" cxnId="{541AE2E1-5E99-4437-B9C4-04A384BC3400}">
      <dgm:prSet/>
      <dgm:spPr/>
      <dgm:t>
        <a:bodyPr/>
        <a:lstStyle/>
        <a:p>
          <a:endParaRPr lang="es-MX">
            <a:solidFill>
              <a:schemeClr val="bg1"/>
            </a:solidFill>
          </a:endParaRPr>
        </a:p>
      </dgm:t>
    </dgm:pt>
    <dgm:pt modelId="{C89DC151-2B74-4CA2-A793-BBD1B686EF2C}">
      <dgm:prSet phldrT="[Text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Matriz de las 4 acciones</a:t>
          </a:r>
          <a:endParaRPr lang="es-MX" dirty="0">
            <a:solidFill>
              <a:schemeClr val="bg1"/>
            </a:solidFill>
          </a:endParaRPr>
        </a:p>
      </dgm:t>
    </dgm:pt>
    <dgm:pt modelId="{AA815A84-5CAA-4464-BF15-3F08E55742A1}" type="sibTrans" cxnId="{D0073F37-61B2-4204-B090-0B7C060D6487}">
      <dgm:prSet/>
      <dgm:spPr/>
      <dgm:t>
        <a:bodyPr/>
        <a:lstStyle/>
        <a:p>
          <a:endParaRPr lang="es-MX">
            <a:solidFill>
              <a:schemeClr val="bg1"/>
            </a:solidFill>
          </a:endParaRPr>
        </a:p>
      </dgm:t>
    </dgm:pt>
    <dgm:pt modelId="{165407BE-77E9-4929-AD91-9FE4507656D4}" type="parTrans" cxnId="{D0073F37-61B2-4204-B090-0B7C060D6487}">
      <dgm:prSet/>
      <dgm:spPr/>
      <dgm:t>
        <a:bodyPr/>
        <a:lstStyle/>
        <a:p>
          <a:endParaRPr lang="es-MX">
            <a:solidFill>
              <a:schemeClr val="bg1"/>
            </a:solidFill>
          </a:endParaRPr>
        </a:p>
      </dgm:t>
    </dgm:pt>
    <dgm:pt modelId="{BCF50D9A-A488-4672-850C-FFEAEFCF973E}" type="pres">
      <dgm:prSet presAssocID="{4AB73217-9078-4E94-92F6-BA7CD1767C38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537F5CCF-C69B-4708-881B-7A33D2663388}" type="pres">
      <dgm:prSet presAssocID="{4AB73217-9078-4E94-92F6-BA7CD1767C38}" presName="matrix" presStyleCnt="0"/>
      <dgm:spPr/>
    </dgm:pt>
    <dgm:pt modelId="{36837D19-B9E2-48CB-ADB4-3880663BDBF7}" type="pres">
      <dgm:prSet presAssocID="{4AB73217-9078-4E94-92F6-BA7CD1767C38}" presName="tile1" presStyleLbl="node1" presStyleIdx="0" presStyleCnt="4" custLinFactNeighborY="11645"/>
      <dgm:spPr/>
      <dgm:t>
        <a:bodyPr/>
        <a:lstStyle/>
        <a:p>
          <a:endParaRPr lang="es-MX"/>
        </a:p>
      </dgm:t>
    </dgm:pt>
    <dgm:pt modelId="{BB321846-C9C1-471F-89DC-057AFD9A0D11}" type="pres">
      <dgm:prSet presAssocID="{4AB73217-9078-4E94-92F6-BA7CD1767C38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28E7CC9-E734-4E58-BBC1-0C5B9F627164}" type="pres">
      <dgm:prSet presAssocID="{4AB73217-9078-4E94-92F6-BA7CD1767C38}" presName="tile2" presStyleLbl="node1" presStyleIdx="1" presStyleCnt="4" custLinFactNeighborY="9590"/>
      <dgm:spPr/>
      <dgm:t>
        <a:bodyPr/>
        <a:lstStyle/>
        <a:p>
          <a:endParaRPr lang="es-MX"/>
        </a:p>
      </dgm:t>
    </dgm:pt>
    <dgm:pt modelId="{E94EFCCF-6298-412F-85F2-8F15792580A9}" type="pres">
      <dgm:prSet presAssocID="{4AB73217-9078-4E94-92F6-BA7CD1767C38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002ECA5-1382-4827-9AE4-2ED887CA1885}" type="pres">
      <dgm:prSet presAssocID="{4AB73217-9078-4E94-92F6-BA7CD1767C38}" presName="tile3" presStyleLbl="node1" presStyleIdx="2" presStyleCnt="4" custScaleY="113699" custLinFactNeighborY="2055"/>
      <dgm:spPr/>
      <dgm:t>
        <a:bodyPr/>
        <a:lstStyle/>
        <a:p>
          <a:endParaRPr lang="es-MX"/>
        </a:p>
      </dgm:t>
    </dgm:pt>
    <dgm:pt modelId="{EBA9B7B2-B10F-4A28-971F-8549720C1103}" type="pres">
      <dgm:prSet presAssocID="{4AB73217-9078-4E94-92F6-BA7CD1767C38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B46F3C9-8254-49EF-9B5F-D1DE9FF8E035}" type="pres">
      <dgm:prSet presAssocID="{4AB73217-9078-4E94-92F6-BA7CD1767C38}" presName="tile4" presStyleLbl="node1" presStyleIdx="3" presStyleCnt="4" custLinFactNeighborX="-917" custLinFactNeighborY="6165"/>
      <dgm:spPr/>
      <dgm:t>
        <a:bodyPr/>
        <a:lstStyle/>
        <a:p>
          <a:endParaRPr lang="es-MX"/>
        </a:p>
      </dgm:t>
    </dgm:pt>
    <dgm:pt modelId="{0483411A-B1D9-4F19-B041-3DD434CC0940}" type="pres">
      <dgm:prSet presAssocID="{4AB73217-9078-4E94-92F6-BA7CD1767C38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5EE7D36-62F3-4057-957E-8045CF77ED7A}" type="pres">
      <dgm:prSet presAssocID="{4AB73217-9078-4E94-92F6-BA7CD1767C38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MX"/>
        </a:p>
      </dgm:t>
    </dgm:pt>
  </dgm:ptLst>
  <dgm:cxnLst>
    <dgm:cxn modelId="{BFFC0988-3BE2-4C36-85EC-36AAA686AB4B}" type="presOf" srcId="{47FB1033-1BBE-4042-8C87-F026DCFBA689}" destId="{0002ECA5-1382-4827-9AE4-2ED887CA1885}" srcOrd="0" destOrd="0" presId="urn:microsoft.com/office/officeart/2005/8/layout/matrix1"/>
    <dgm:cxn modelId="{D0073F37-61B2-4204-B090-0B7C060D6487}" srcId="{4AB73217-9078-4E94-92F6-BA7CD1767C38}" destId="{C89DC151-2B74-4CA2-A793-BBD1B686EF2C}" srcOrd="0" destOrd="0" parTransId="{165407BE-77E9-4929-AD91-9FE4507656D4}" sibTransId="{AA815A84-5CAA-4464-BF15-3F08E55742A1}"/>
    <dgm:cxn modelId="{471A0A25-DB88-4E9E-B188-96C82349F3F7}" type="presOf" srcId="{D2CB4BC6-7F04-4BFA-A4A5-46C369C18397}" destId="{BB321846-C9C1-471F-89DC-057AFD9A0D11}" srcOrd="1" destOrd="0" presId="urn:microsoft.com/office/officeart/2005/8/layout/matrix1"/>
    <dgm:cxn modelId="{641C7A53-4410-4C0E-9F20-C6FD5671928B}" srcId="{C89DC151-2B74-4CA2-A793-BBD1B686EF2C}" destId="{C8E83B5A-231A-42EC-93DE-E68894891B16}" srcOrd="1" destOrd="0" parTransId="{832E435C-DFB9-4206-B1FC-D7078DEDCC0B}" sibTransId="{EC63F726-E7C3-4537-B824-8D52B03B2FBF}"/>
    <dgm:cxn modelId="{127AE5DE-0A73-40DE-B92A-455C2AFDA4C9}" type="presOf" srcId="{6E245559-8750-4AB8-9AA0-204430AE4F86}" destId="{0483411A-B1D9-4F19-B041-3DD434CC0940}" srcOrd="1" destOrd="0" presId="urn:microsoft.com/office/officeart/2005/8/layout/matrix1"/>
    <dgm:cxn modelId="{541AE2E1-5E99-4437-B9C4-04A384BC3400}" srcId="{C89DC151-2B74-4CA2-A793-BBD1B686EF2C}" destId="{D2CB4BC6-7F04-4BFA-A4A5-46C369C18397}" srcOrd="0" destOrd="0" parTransId="{F65D984E-F919-4613-B8B9-53FA2C9BBAE2}" sibTransId="{42E574ED-1397-413A-B4FF-87470A623677}"/>
    <dgm:cxn modelId="{225441F0-0E65-4A38-AB55-B78C50F09BB5}" type="presOf" srcId="{C8E83B5A-231A-42EC-93DE-E68894891B16}" destId="{E94EFCCF-6298-412F-85F2-8F15792580A9}" srcOrd="1" destOrd="0" presId="urn:microsoft.com/office/officeart/2005/8/layout/matrix1"/>
    <dgm:cxn modelId="{1CFFC4D6-5D7C-4B1A-AA19-DFDF4B30536A}" srcId="{C89DC151-2B74-4CA2-A793-BBD1B686EF2C}" destId="{6E245559-8750-4AB8-9AA0-204430AE4F86}" srcOrd="3" destOrd="0" parTransId="{EC7FAAA9-84C1-42D1-A613-19DFF1B1FE06}" sibTransId="{7EE319A0-3C75-4EB3-85BC-0E426B50CC5E}"/>
    <dgm:cxn modelId="{3283AD7C-2A91-4417-A2A1-9ADF975B6B5B}" type="presOf" srcId="{C8E83B5A-231A-42EC-93DE-E68894891B16}" destId="{F28E7CC9-E734-4E58-BBC1-0C5B9F627164}" srcOrd="0" destOrd="0" presId="urn:microsoft.com/office/officeart/2005/8/layout/matrix1"/>
    <dgm:cxn modelId="{377E895D-2C71-4AFD-839E-382E5FB4FEFA}" type="presOf" srcId="{4AB73217-9078-4E94-92F6-BA7CD1767C38}" destId="{BCF50D9A-A488-4672-850C-FFEAEFCF973E}" srcOrd="0" destOrd="0" presId="urn:microsoft.com/office/officeart/2005/8/layout/matrix1"/>
    <dgm:cxn modelId="{FA4C7D12-E0FE-4EC0-B92C-86F5BC14DB51}" type="presOf" srcId="{C89DC151-2B74-4CA2-A793-BBD1B686EF2C}" destId="{55EE7D36-62F3-4057-957E-8045CF77ED7A}" srcOrd="0" destOrd="0" presId="urn:microsoft.com/office/officeart/2005/8/layout/matrix1"/>
    <dgm:cxn modelId="{ED5C0C9E-B08A-4B5B-A33E-A08ECA349224}" type="presOf" srcId="{6E245559-8750-4AB8-9AA0-204430AE4F86}" destId="{2B46F3C9-8254-49EF-9B5F-D1DE9FF8E035}" srcOrd="0" destOrd="0" presId="urn:microsoft.com/office/officeart/2005/8/layout/matrix1"/>
    <dgm:cxn modelId="{AE96E4C3-76FE-4E85-A7C0-62CDE62F5BFF}" srcId="{C89DC151-2B74-4CA2-A793-BBD1B686EF2C}" destId="{47FB1033-1BBE-4042-8C87-F026DCFBA689}" srcOrd="2" destOrd="0" parTransId="{5ABDF8A2-AD41-4434-BCAE-680472A31A15}" sibTransId="{3E58D032-9B02-4B2D-AC3B-F35A83B0AA57}"/>
    <dgm:cxn modelId="{D44BFDE2-F53B-4095-8D07-B00033E8DDB2}" type="presOf" srcId="{47FB1033-1BBE-4042-8C87-F026DCFBA689}" destId="{EBA9B7B2-B10F-4A28-971F-8549720C1103}" srcOrd="1" destOrd="0" presId="urn:microsoft.com/office/officeart/2005/8/layout/matrix1"/>
    <dgm:cxn modelId="{ACE00E61-5A38-42DF-A65B-902BA72E6328}" type="presOf" srcId="{D2CB4BC6-7F04-4BFA-A4A5-46C369C18397}" destId="{36837D19-B9E2-48CB-ADB4-3880663BDBF7}" srcOrd="0" destOrd="0" presId="urn:microsoft.com/office/officeart/2005/8/layout/matrix1"/>
    <dgm:cxn modelId="{6BEA088D-EAD1-44D4-943A-F933BD582F47}" type="presParOf" srcId="{BCF50D9A-A488-4672-850C-FFEAEFCF973E}" destId="{537F5CCF-C69B-4708-881B-7A33D2663388}" srcOrd="0" destOrd="0" presId="urn:microsoft.com/office/officeart/2005/8/layout/matrix1"/>
    <dgm:cxn modelId="{50F56D8C-938F-46BF-959D-EA80E9B3DBAB}" type="presParOf" srcId="{537F5CCF-C69B-4708-881B-7A33D2663388}" destId="{36837D19-B9E2-48CB-ADB4-3880663BDBF7}" srcOrd="0" destOrd="0" presId="urn:microsoft.com/office/officeart/2005/8/layout/matrix1"/>
    <dgm:cxn modelId="{597DF4BC-FC43-4FCC-99CD-3FAAB87F4187}" type="presParOf" srcId="{537F5CCF-C69B-4708-881B-7A33D2663388}" destId="{BB321846-C9C1-471F-89DC-057AFD9A0D11}" srcOrd="1" destOrd="0" presId="urn:microsoft.com/office/officeart/2005/8/layout/matrix1"/>
    <dgm:cxn modelId="{16EB86A3-4CDB-4B37-8906-494F4E5460F1}" type="presParOf" srcId="{537F5CCF-C69B-4708-881B-7A33D2663388}" destId="{F28E7CC9-E734-4E58-BBC1-0C5B9F627164}" srcOrd="2" destOrd="0" presId="urn:microsoft.com/office/officeart/2005/8/layout/matrix1"/>
    <dgm:cxn modelId="{FBE149BF-7121-44B7-96C6-0AE104DDA955}" type="presParOf" srcId="{537F5CCF-C69B-4708-881B-7A33D2663388}" destId="{E94EFCCF-6298-412F-85F2-8F15792580A9}" srcOrd="3" destOrd="0" presId="urn:microsoft.com/office/officeart/2005/8/layout/matrix1"/>
    <dgm:cxn modelId="{AC52ACA9-A15C-4B93-9C27-F3DE403B5B20}" type="presParOf" srcId="{537F5CCF-C69B-4708-881B-7A33D2663388}" destId="{0002ECA5-1382-4827-9AE4-2ED887CA1885}" srcOrd="4" destOrd="0" presId="urn:microsoft.com/office/officeart/2005/8/layout/matrix1"/>
    <dgm:cxn modelId="{32C37873-F78E-498B-B421-53A65EC40B63}" type="presParOf" srcId="{537F5CCF-C69B-4708-881B-7A33D2663388}" destId="{EBA9B7B2-B10F-4A28-971F-8549720C1103}" srcOrd="5" destOrd="0" presId="urn:microsoft.com/office/officeart/2005/8/layout/matrix1"/>
    <dgm:cxn modelId="{5A25791E-8BE1-4627-B614-A3010DF82E5E}" type="presParOf" srcId="{537F5CCF-C69B-4708-881B-7A33D2663388}" destId="{2B46F3C9-8254-49EF-9B5F-D1DE9FF8E035}" srcOrd="6" destOrd="0" presId="urn:microsoft.com/office/officeart/2005/8/layout/matrix1"/>
    <dgm:cxn modelId="{55D53A74-9074-437B-AEEA-55484D32ACDE}" type="presParOf" srcId="{537F5CCF-C69B-4708-881B-7A33D2663388}" destId="{0483411A-B1D9-4F19-B041-3DD434CC0940}" srcOrd="7" destOrd="0" presId="urn:microsoft.com/office/officeart/2005/8/layout/matrix1"/>
    <dgm:cxn modelId="{D953DB7F-851F-4FE0-8CE4-54D73D54509A}" type="presParOf" srcId="{BCF50D9A-A488-4672-850C-FFEAEFCF973E}" destId="{55EE7D36-62F3-4057-957E-8045CF77ED7A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837D19-B9E2-48CB-ADB4-3880663BDBF7}">
      <dsp:nvSpPr>
        <dsp:cNvPr id="0" name=""/>
        <dsp:cNvSpPr/>
      </dsp:nvSpPr>
      <dsp:spPr>
        <a:xfrm rot="16200000">
          <a:off x="648072" y="-432019"/>
          <a:ext cx="2628291" cy="3924436"/>
        </a:xfrm>
        <a:prstGeom prst="round1Rect">
          <a:avLst/>
        </a:prstGeom>
        <a:solidFill>
          <a:schemeClr val="tx2">
            <a:lumMod val="60000"/>
            <a:lumOff val="40000"/>
          </a:schemeClr>
        </a:solidFill>
        <a:ln>
          <a:solidFill>
            <a:schemeClr val="accent1"/>
          </a:solidFill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solidFill>
                <a:schemeClr val="bg1"/>
              </a:solidFill>
            </a:rPr>
            <a:t>Eliminar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err="1" smtClean="0">
              <a:solidFill>
                <a:schemeClr val="bg1"/>
              </a:solidFill>
            </a:rPr>
            <a:t>Autolavado</a:t>
          </a:r>
          <a:endParaRPr lang="es-MX" sz="1800" kern="1200" dirty="0" smtClean="0">
            <a:solidFill>
              <a:schemeClr val="bg1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bg1"/>
              </a:solidFill>
            </a:rPr>
            <a:t>Decoración atractiva</a:t>
          </a:r>
          <a:endParaRPr lang="es-MX" sz="1800" kern="1200" dirty="0">
            <a:solidFill>
              <a:schemeClr val="bg1"/>
            </a:solidFill>
          </a:endParaRPr>
        </a:p>
      </dsp:txBody>
      <dsp:txXfrm rot="5400000">
        <a:off x="0" y="216052"/>
        <a:ext cx="3924436" cy="1971219"/>
      </dsp:txXfrm>
    </dsp:sp>
    <dsp:sp modelId="{F28E7CC9-E734-4E58-BBC1-0C5B9F627164}">
      <dsp:nvSpPr>
        <dsp:cNvPr id="0" name=""/>
        <dsp:cNvSpPr/>
      </dsp:nvSpPr>
      <dsp:spPr>
        <a:xfrm>
          <a:off x="3924436" y="162040"/>
          <a:ext cx="3924436" cy="2628291"/>
        </a:xfrm>
        <a:prstGeom prst="round1Rect">
          <a:avLst/>
        </a:prstGeom>
        <a:gradFill rotWithShape="0">
          <a:gsLst>
            <a:gs pos="0">
              <a:schemeClr val="accent4">
                <a:hueOff val="4609519"/>
                <a:satOff val="1314"/>
                <a:lumOff val="3791"/>
                <a:alphaOff val="0"/>
                <a:tint val="98000"/>
                <a:lumMod val="114000"/>
              </a:schemeClr>
            </a:gs>
            <a:gs pos="100000">
              <a:schemeClr val="accent4">
                <a:hueOff val="4609519"/>
                <a:satOff val="1314"/>
                <a:lumOff val="3791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solidFill>
                <a:schemeClr val="bg1"/>
              </a:solidFill>
            </a:rPr>
            <a:t>Incrementar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solidFill>
                <a:schemeClr val="bg1"/>
              </a:solidFill>
            </a:rPr>
            <a:t>Relación Precio-servicio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solidFill>
                <a:schemeClr val="bg1"/>
              </a:solidFill>
            </a:rPr>
            <a:t>Peluquería </a:t>
          </a:r>
          <a:r>
            <a:rPr lang="es-MX" sz="1800" b="1" kern="1200" dirty="0" smtClean="0">
              <a:solidFill>
                <a:schemeClr val="bg1"/>
              </a:solidFill>
            </a:rPr>
            <a:t>canina de calidad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solidFill>
                <a:schemeClr val="bg1"/>
              </a:solidFill>
            </a:rPr>
            <a:t>Variedad de </a:t>
          </a:r>
          <a:r>
            <a:rPr lang="es-MX" sz="1800" b="1" kern="1200" dirty="0" smtClean="0">
              <a:solidFill>
                <a:schemeClr val="bg1"/>
              </a:solidFill>
            </a:rPr>
            <a:t>complementos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solidFill>
                <a:schemeClr val="bg1"/>
              </a:solidFill>
            </a:rPr>
            <a:t>Trato amable</a:t>
          </a:r>
          <a:endParaRPr lang="es-MX" sz="1800" b="1" kern="1200" dirty="0">
            <a:solidFill>
              <a:schemeClr val="bg1"/>
            </a:solidFill>
          </a:endParaRPr>
        </a:p>
      </dsp:txBody>
      <dsp:txXfrm>
        <a:off x="3924436" y="162040"/>
        <a:ext cx="3924436" cy="1971219"/>
      </dsp:txXfrm>
    </dsp:sp>
    <dsp:sp modelId="{0002ECA5-1382-4827-9AE4-2ED887CA1885}">
      <dsp:nvSpPr>
        <dsp:cNvPr id="0" name=""/>
        <dsp:cNvSpPr/>
      </dsp:nvSpPr>
      <dsp:spPr>
        <a:xfrm rot="10800000">
          <a:off x="0" y="2358254"/>
          <a:ext cx="3924436" cy="2988341"/>
        </a:xfrm>
        <a:prstGeom prst="round1Rect">
          <a:avLst/>
        </a:prstGeom>
        <a:gradFill rotWithShape="0">
          <a:gsLst>
            <a:gs pos="0">
              <a:schemeClr val="accent4">
                <a:hueOff val="9219038"/>
                <a:satOff val="2627"/>
                <a:lumOff val="7581"/>
                <a:alphaOff val="0"/>
                <a:tint val="98000"/>
                <a:lumMod val="114000"/>
              </a:schemeClr>
            </a:gs>
            <a:gs pos="100000">
              <a:schemeClr val="accent4">
                <a:hueOff val="9219038"/>
                <a:satOff val="2627"/>
                <a:lumOff val="7581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solidFill>
                <a:schemeClr val="bg1"/>
              </a:solidFill>
            </a:rPr>
            <a:t>Reducir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noProof="0" dirty="0" smtClean="0">
              <a:solidFill>
                <a:schemeClr val="bg1"/>
              </a:solidFill>
            </a:rPr>
            <a:t>Servicios veterinarios altamente especializados 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noProof="0" dirty="0" smtClean="0">
              <a:solidFill>
                <a:schemeClr val="bg1"/>
              </a:solidFill>
            </a:rPr>
            <a:t>Gastos </a:t>
          </a:r>
          <a:r>
            <a:rPr lang="es-MX" sz="1800" kern="1200" noProof="0" dirty="0" smtClean="0">
              <a:solidFill>
                <a:schemeClr val="bg1"/>
              </a:solidFill>
            </a:rPr>
            <a:t>en equipos especializados</a:t>
          </a:r>
          <a:endParaRPr lang="es-MX" sz="1800" kern="1200" noProof="0" dirty="0">
            <a:solidFill>
              <a:schemeClr val="bg1"/>
            </a:solidFill>
          </a:endParaRPr>
        </a:p>
      </dsp:txBody>
      <dsp:txXfrm rot="10800000">
        <a:off x="0" y="3105340"/>
        <a:ext cx="3924436" cy="2241256"/>
      </dsp:txXfrm>
    </dsp:sp>
    <dsp:sp modelId="{2B46F3C9-8254-49EF-9B5F-D1DE9FF8E035}">
      <dsp:nvSpPr>
        <dsp:cNvPr id="0" name=""/>
        <dsp:cNvSpPr/>
      </dsp:nvSpPr>
      <dsp:spPr>
        <a:xfrm rot="5400000">
          <a:off x="4536520" y="1980219"/>
          <a:ext cx="2628291" cy="3924436"/>
        </a:xfrm>
        <a:prstGeom prst="round1Rect">
          <a:avLst/>
        </a:prstGeom>
        <a:gradFill rotWithShape="0">
          <a:gsLst>
            <a:gs pos="0">
              <a:schemeClr val="accent4">
                <a:hueOff val="13828557"/>
                <a:satOff val="3941"/>
                <a:lumOff val="11372"/>
                <a:alphaOff val="0"/>
                <a:tint val="98000"/>
                <a:lumMod val="114000"/>
              </a:schemeClr>
            </a:gs>
            <a:gs pos="100000">
              <a:schemeClr val="accent4">
                <a:hueOff val="13828557"/>
                <a:satOff val="3941"/>
                <a:lumOff val="11372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solidFill>
                <a:schemeClr val="bg1"/>
              </a:solidFill>
            </a:rPr>
            <a:t>Crear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bg1"/>
              </a:solidFill>
            </a:rPr>
            <a:t>Colaboración con otras clínicas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bg1"/>
              </a:solidFill>
            </a:rPr>
            <a:t>Decoración local atractiva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err="1" smtClean="0">
              <a:solidFill>
                <a:schemeClr val="bg1"/>
              </a:solidFill>
            </a:rPr>
            <a:t>Autolavado</a:t>
          </a:r>
          <a:endParaRPr lang="es-MX" sz="1800" kern="1200" dirty="0">
            <a:solidFill>
              <a:schemeClr val="bg1"/>
            </a:solidFill>
          </a:endParaRPr>
        </a:p>
      </dsp:txBody>
      <dsp:txXfrm rot="-5400000">
        <a:off x="3888449" y="3285364"/>
        <a:ext cx="3924436" cy="1971219"/>
      </dsp:txXfrm>
    </dsp:sp>
    <dsp:sp modelId="{55EE7D36-62F3-4057-957E-8045CF77ED7A}">
      <dsp:nvSpPr>
        <dsp:cNvPr id="0" name=""/>
        <dsp:cNvSpPr/>
      </dsp:nvSpPr>
      <dsp:spPr>
        <a:xfrm>
          <a:off x="2747105" y="1971219"/>
          <a:ext cx="2354661" cy="1314145"/>
        </a:xfrm>
        <a:prstGeom prst="roundRect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solidFill>
                <a:schemeClr val="bg1"/>
              </a:solidFill>
            </a:rPr>
            <a:t>Matriz de las 4 acciones</a:t>
          </a:r>
          <a:endParaRPr lang="es-MX" sz="2600" kern="1200" dirty="0">
            <a:solidFill>
              <a:schemeClr val="bg1"/>
            </a:solidFill>
          </a:endParaRPr>
        </a:p>
      </dsp:txBody>
      <dsp:txXfrm>
        <a:off x="2811256" y="2035370"/>
        <a:ext cx="2226359" cy="11858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2130" cy="344408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675851" y="0"/>
            <a:ext cx="4342130" cy="344408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8B952FCC-CCA5-484C-B6F1-6707E4A307BB}" type="datetimeFigureOut">
              <a:rPr lang="es-AR" smtClean="0"/>
              <a:pPr/>
              <a:t>3/6/2020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6542560"/>
            <a:ext cx="4342130" cy="344408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675851" y="6542560"/>
            <a:ext cx="4342130" cy="344408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017AFE7-16DF-456B-A2BC-FFF5A7C8E87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741121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2130" cy="344408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675851" y="0"/>
            <a:ext cx="4342130" cy="344408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3AEEBBBB-412D-44F0-BF1A-0F4412252E02}" type="datetimeFigureOut">
              <a:rPr lang="es-AR" smtClean="0"/>
              <a:pPr/>
              <a:t>3/6/2020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287713" y="515938"/>
            <a:ext cx="3446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1002030" y="3271878"/>
            <a:ext cx="8016240" cy="309967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6542560"/>
            <a:ext cx="4342130" cy="344408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675851" y="6542560"/>
            <a:ext cx="4342130" cy="344408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5964D7AD-84B3-4A82-B5E7-432B0BAC29F8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31337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3/6/2020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14592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3/6/2020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26785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3/6/2020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54697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8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48177" y="3771174"/>
            <a:ext cx="546115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3/6/2020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47474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3124201"/>
            <a:ext cx="6620968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3/6/2020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010887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3/6/2020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240581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3/6/2020</a:t>
            </a:fld>
            <a:endParaRPr lang="es-A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408495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3/6/2020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73498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3/6/2020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19580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3/6/2020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39720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3/6/2020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38134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3/6/2020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14400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3/6/2020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05736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3/6/2020</a:t>
            </a:fld>
            <a:endParaRPr lang="es-A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35552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3/6/2020</a:t>
            </a:fld>
            <a:endParaRPr lang="es-A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0620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129281"/>
            <a:ext cx="2551461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3/6/2020</a:t>
            </a:fld>
            <a:endParaRPr lang="es-A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3724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1A717-161E-47D7-9B41-62356F206A82}" type="datetimeFigureOut">
              <a:rPr lang="es-AR" smtClean="0"/>
              <a:pPr/>
              <a:t>3/6/2020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25496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73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66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E31A717-161E-47D7-9B41-62356F206A82}" type="datetimeFigureOut">
              <a:rPr lang="es-AR" smtClean="0"/>
              <a:pPr/>
              <a:t>3/6/2020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73DF5-595F-4066-9A2D-4340A71826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480922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4" y="142876"/>
            <a:ext cx="916282" cy="1164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1479955" y="171861"/>
            <a:ext cx="6980477" cy="1096899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es-AR" b="1" dirty="0" smtClean="0">
                <a:solidFill>
                  <a:schemeClr val="bg1"/>
                </a:solidFill>
              </a:rPr>
              <a:t>INGENIERÍA DE LA PRODUCCIÓN Y LA EMPRESA</a:t>
            </a:r>
          </a:p>
          <a:p>
            <a:pPr algn="ctr"/>
            <a:r>
              <a:rPr lang="es-AR" b="1" dirty="0" smtClean="0">
                <a:solidFill>
                  <a:schemeClr val="bg1"/>
                </a:solidFill>
              </a:rPr>
              <a:t>2020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130596" y="1340768"/>
            <a:ext cx="3260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INGENIERÍA DEL PRODUCTO</a:t>
            </a:r>
            <a:endParaRPr lang="en-US" b="1" dirty="0"/>
          </a:p>
        </p:txBody>
      </p:sp>
      <p:sp>
        <p:nvSpPr>
          <p:cNvPr id="3" name="CuadroTexto 2"/>
          <p:cNvSpPr txBox="1"/>
          <p:nvPr/>
        </p:nvSpPr>
        <p:spPr>
          <a:xfrm>
            <a:off x="243888" y="1844824"/>
            <a:ext cx="3188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DEFINICIÓN DE PRODUCTO</a:t>
            </a:r>
            <a:endParaRPr lang="en-US" dirty="0"/>
          </a:p>
        </p:txBody>
      </p:sp>
      <p:sp>
        <p:nvSpPr>
          <p:cNvPr id="6" name="Rectángulo 5"/>
          <p:cNvSpPr/>
          <p:nvPr/>
        </p:nvSpPr>
        <p:spPr>
          <a:xfrm>
            <a:off x="343927" y="2420888"/>
            <a:ext cx="853415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“</a:t>
            </a:r>
            <a:r>
              <a:rPr lang="es-ES" dirty="0">
                <a:solidFill>
                  <a:srgbClr val="FFFF00"/>
                </a:solidFill>
              </a:rPr>
              <a:t>Un conjunto de atributos </a:t>
            </a:r>
            <a:r>
              <a:rPr lang="es-ES" dirty="0"/>
              <a:t>(características, funciones, </a:t>
            </a:r>
            <a:r>
              <a:rPr lang="es-ES" dirty="0" smtClean="0"/>
              <a:t>beneficios y </a:t>
            </a:r>
            <a:r>
              <a:rPr lang="es-ES" dirty="0"/>
              <a:t>usos) que le dan la capacidad para ser intercambiado o usado. Usualmente, es una combinación de aspectos tangibles e intangibles. Así, un producto puede ser una idea, una entidad física (un bien), un servicio o cualquier combinación de los tres. El producto </a:t>
            </a:r>
            <a:r>
              <a:rPr lang="es-ES" dirty="0" smtClean="0"/>
              <a:t>existe para </a:t>
            </a:r>
            <a:r>
              <a:rPr lang="es-ES" dirty="0"/>
              <a:t>propósitos de intercambio y para la satisfacción de objetivos individuales y de la organización.” (Asociación Americana de Marketing).</a:t>
            </a:r>
          </a:p>
        </p:txBody>
      </p:sp>
      <p:sp>
        <p:nvSpPr>
          <p:cNvPr id="8" name="Rectángulo 7"/>
          <p:cNvSpPr/>
          <p:nvPr/>
        </p:nvSpPr>
        <p:spPr>
          <a:xfrm>
            <a:off x="279120" y="4658356"/>
            <a:ext cx="866376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En términos generales, el producto es el punto central de la oferta que realiza toda empresa u organización (ya sea lucrativa o no lucrativa) a su mercado meta para satisfacer sus necesidades y deseos, con la finalidad de lograr los objetivos que persigue.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18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858819"/>
            <a:ext cx="7842448" cy="54505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1763688" y="44624"/>
            <a:ext cx="6298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ATRIBUTOS Y CUADRO ESTRATÉGICO DE UN PRODUCTO</a:t>
            </a:r>
            <a:endParaRPr lang="en-US" dirty="0"/>
          </a:p>
        </p:txBody>
      </p:sp>
      <p:cxnSp>
        <p:nvCxnSpPr>
          <p:cNvPr id="6" name="Conector recto 5"/>
          <p:cNvCxnSpPr/>
          <p:nvPr/>
        </p:nvCxnSpPr>
        <p:spPr>
          <a:xfrm flipV="1">
            <a:off x="1691680" y="1700808"/>
            <a:ext cx="0" cy="25922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 flipV="1">
            <a:off x="5508104" y="1700808"/>
            <a:ext cx="0" cy="25922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 flipV="1">
            <a:off x="2699792" y="1700808"/>
            <a:ext cx="0" cy="25922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 flipV="1">
            <a:off x="3347864" y="1700808"/>
            <a:ext cx="0" cy="25922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 flipV="1">
            <a:off x="4139952" y="1700808"/>
            <a:ext cx="0" cy="25922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 flipV="1">
            <a:off x="4860032" y="1700808"/>
            <a:ext cx="0" cy="25922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 flipV="1">
            <a:off x="6300192" y="1700808"/>
            <a:ext cx="0" cy="25922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V="1">
            <a:off x="6948264" y="1700808"/>
            <a:ext cx="0" cy="25922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 flipV="1">
            <a:off x="7956376" y="1700808"/>
            <a:ext cx="0" cy="25922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/>
          <p:cNvSpPr txBox="1"/>
          <p:nvPr/>
        </p:nvSpPr>
        <p:spPr>
          <a:xfrm>
            <a:off x="3252026" y="1670611"/>
            <a:ext cx="14558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b="1" i="1" dirty="0">
                <a:solidFill>
                  <a:schemeClr val="bg1"/>
                </a:solidFill>
              </a:rPr>
              <a:t>C</a:t>
            </a:r>
            <a:r>
              <a:rPr lang="es-ES" sz="1000" b="1" i="1" dirty="0" smtClean="0">
                <a:solidFill>
                  <a:schemeClr val="bg1"/>
                </a:solidFill>
              </a:rPr>
              <a:t>urva ideal de valor</a:t>
            </a:r>
            <a:endParaRPr lang="en-US" sz="1000" b="1" i="1" dirty="0">
              <a:solidFill>
                <a:schemeClr val="bg1"/>
              </a:solidFill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6948264" y="2060848"/>
            <a:ext cx="1008112" cy="36004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7452320" y="1700808"/>
            <a:ext cx="0" cy="25922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/>
          <p:cNvCxnSpPr/>
          <p:nvPr/>
        </p:nvCxnSpPr>
        <p:spPr>
          <a:xfrm flipV="1">
            <a:off x="1691680" y="2420888"/>
            <a:ext cx="1008112" cy="144016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 flipV="1">
            <a:off x="2627784" y="2240868"/>
            <a:ext cx="720079" cy="18002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>
            <a:off x="4126887" y="2352483"/>
            <a:ext cx="733144" cy="140413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>
            <a:off x="3347863" y="2240868"/>
            <a:ext cx="864097" cy="9001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>
            <a:off x="5536825" y="1844825"/>
            <a:ext cx="731394" cy="936103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/>
          <p:cNvCxnSpPr/>
          <p:nvPr/>
        </p:nvCxnSpPr>
        <p:spPr>
          <a:xfrm flipV="1">
            <a:off x="4860032" y="1916832"/>
            <a:ext cx="593935" cy="576065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/>
          <p:cNvCxnSpPr/>
          <p:nvPr/>
        </p:nvCxnSpPr>
        <p:spPr>
          <a:xfrm flipV="1">
            <a:off x="6300193" y="2564904"/>
            <a:ext cx="648071" cy="216024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/>
          <p:cNvCxnSpPr/>
          <p:nvPr/>
        </p:nvCxnSpPr>
        <p:spPr>
          <a:xfrm>
            <a:off x="6948264" y="2564904"/>
            <a:ext cx="1008112" cy="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uadroTexto 39"/>
          <p:cNvSpPr txBox="1"/>
          <p:nvPr/>
        </p:nvSpPr>
        <p:spPr>
          <a:xfrm>
            <a:off x="6982905" y="2132856"/>
            <a:ext cx="104547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b="1" i="1" dirty="0">
                <a:solidFill>
                  <a:schemeClr val="bg1"/>
                </a:solidFill>
              </a:rPr>
              <a:t>C</a:t>
            </a:r>
            <a:r>
              <a:rPr lang="es-ES" sz="1000" b="1" i="1" dirty="0" smtClean="0">
                <a:solidFill>
                  <a:schemeClr val="bg1"/>
                </a:solidFill>
              </a:rPr>
              <a:t>urva posible</a:t>
            </a:r>
            <a:endParaRPr lang="en-US" sz="1000" b="1" i="1" dirty="0">
              <a:solidFill>
                <a:schemeClr val="bg1"/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473299" y="6381328"/>
            <a:ext cx="3034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FACTORES COMPETITIVOS</a:t>
            </a:r>
            <a:endParaRPr lang="en-US" dirty="0"/>
          </a:p>
        </p:txBody>
      </p:sp>
      <p:sp>
        <p:nvSpPr>
          <p:cNvPr id="26" name="CuadroTexto 25"/>
          <p:cNvSpPr txBox="1"/>
          <p:nvPr/>
        </p:nvSpPr>
        <p:spPr>
          <a:xfrm rot="16200000">
            <a:off x="-749140" y="3133517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NIVEL OFERTADO</a:t>
            </a:r>
            <a:endParaRPr lang="en-US" dirty="0"/>
          </a:p>
        </p:txBody>
      </p:sp>
      <p:sp>
        <p:nvSpPr>
          <p:cNvPr id="27" name="CuadroTexto 26"/>
          <p:cNvSpPr txBox="1"/>
          <p:nvPr/>
        </p:nvSpPr>
        <p:spPr>
          <a:xfrm>
            <a:off x="1916088" y="395372"/>
            <a:ext cx="3860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 smtClean="0"/>
              <a:t>EJEMPLO: CENTRO VETERINARIOS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7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81720377"/>
              </p:ext>
            </p:extLst>
          </p:nvPr>
        </p:nvGraphicFramePr>
        <p:xfrm>
          <a:off x="683568" y="980728"/>
          <a:ext cx="7848872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1536664" y="332656"/>
            <a:ext cx="6059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Estrategias correctas a aplicar al Centro Veterinarios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65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763688" y="116632"/>
            <a:ext cx="6298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ATRIBUTOS Y CUADRO ESTRATÉGICO DE UN PRODUCTO</a:t>
            </a:r>
            <a:endParaRPr lang="en-US" dirty="0"/>
          </a:p>
        </p:txBody>
      </p:sp>
      <p:sp>
        <p:nvSpPr>
          <p:cNvPr id="2" name="CuadroTexto 1"/>
          <p:cNvSpPr txBox="1"/>
          <p:nvPr/>
        </p:nvSpPr>
        <p:spPr>
          <a:xfrm>
            <a:off x="155617" y="1412776"/>
            <a:ext cx="86648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lphaLcParenR"/>
            </a:pPr>
            <a:r>
              <a:rPr lang="es-ES" sz="2400" b="1" dirty="0" smtClean="0"/>
              <a:t>Realizar en grupo (hasta 4 integrantes), el cuadro estratégico para una indumentaria de  </a:t>
            </a:r>
            <a:r>
              <a:rPr lang="es-ES" sz="2400" b="1" dirty="0" smtClean="0"/>
              <a:t>trabajo,  </a:t>
            </a:r>
            <a:r>
              <a:rPr lang="es-ES" sz="2400" b="1" dirty="0" smtClean="0"/>
              <a:t>para</a:t>
            </a:r>
          </a:p>
          <a:p>
            <a:pPr algn="just"/>
            <a:r>
              <a:rPr lang="es-ES" sz="2400" b="1" dirty="0" smtClean="0"/>
              <a:t>      la especialidad que usted estudia en esta Facultad</a:t>
            </a:r>
          </a:p>
          <a:p>
            <a:pPr algn="just"/>
            <a:r>
              <a:rPr lang="es-ES" sz="2400" b="1" dirty="0" smtClean="0"/>
              <a:t>b) Plantear, mediante la aplicación de la matriz de</a:t>
            </a:r>
          </a:p>
          <a:p>
            <a:pPr algn="just"/>
            <a:r>
              <a:rPr lang="es-ES" sz="2400" b="1" dirty="0" smtClean="0"/>
              <a:t> las 4 acciones, cual sería una posible curva de </a:t>
            </a:r>
          </a:p>
          <a:p>
            <a:pPr algn="just"/>
            <a:r>
              <a:rPr lang="es-ES" sz="2400" b="1" dirty="0" smtClean="0"/>
              <a:t>Valor (de acuerdo a su visión)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99335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130596" y="332656"/>
            <a:ext cx="2501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TIPOS DE PRODUCTO</a:t>
            </a:r>
            <a:endParaRPr lang="en-US" b="1" dirty="0"/>
          </a:p>
        </p:txBody>
      </p:sp>
      <p:sp>
        <p:nvSpPr>
          <p:cNvPr id="3" name="CuadroTexto 2"/>
          <p:cNvSpPr txBox="1"/>
          <p:nvPr/>
        </p:nvSpPr>
        <p:spPr>
          <a:xfrm>
            <a:off x="243888" y="836712"/>
            <a:ext cx="4326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SEGÚN DURABILIDAD Y TANGIBILIDAD</a:t>
            </a:r>
            <a:endParaRPr lang="en-US" dirty="0"/>
          </a:p>
        </p:txBody>
      </p:sp>
      <p:sp>
        <p:nvSpPr>
          <p:cNvPr id="9" name="CuadroTexto 8"/>
          <p:cNvSpPr txBox="1"/>
          <p:nvPr/>
        </p:nvSpPr>
        <p:spPr>
          <a:xfrm>
            <a:off x="1422591" y="1331476"/>
            <a:ext cx="39533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DE CONSUMO NO DURADEROS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DE CONSUMO DURADEROS</a:t>
            </a:r>
            <a:endParaRPr lang="en-US" dirty="0"/>
          </a:p>
        </p:txBody>
      </p:sp>
      <p:sp>
        <p:nvSpPr>
          <p:cNvPr id="10" name="CuadroTexto 9"/>
          <p:cNvSpPr txBox="1"/>
          <p:nvPr/>
        </p:nvSpPr>
        <p:spPr>
          <a:xfrm>
            <a:off x="251520" y="2719953"/>
            <a:ext cx="3427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FFFF00"/>
                </a:solidFill>
              </a:rPr>
              <a:t>OTROS TIPOS DE PRODUCTOS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1430223" y="3214717"/>
            <a:ext cx="371928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FFFF00"/>
                </a:solidFill>
              </a:rPr>
              <a:t>DE CONSUMO POPULAR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FFFF00"/>
                </a:solidFill>
              </a:rPr>
              <a:t>PRODUCTOS DE IMPULSO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FFFF00"/>
                </a:solidFill>
              </a:rPr>
              <a:t>DE ALTA ROTACIÓN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FFFF00"/>
                </a:solidFill>
              </a:rPr>
              <a:t>DE MEDIA Y BAJA ROTACIÓN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FFFF00"/>
                </a:solidFill>
              </a:rPr>
              <a:t>PRODUCTOS GANCHO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FFFF00"/>
                </a:solidFill>
              </a:rPr>
              <a:t>PRODUCTOS DE TEMPORADA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FFFF00"/>
                </a:solidFill>
              </a:rPr>
              <a:t>IMPORTADOS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FFFF00"/>
                </a:solidFill>
              </a:rPr>
              <a:t>SUBPRODUCTOS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16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130596" y="332656"/>
            <a:ext cx="3591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ATRIBUTOS DE LOS PRODUCTOS</a:t>
            </a:r>
            <a:endParaRPr lang="en-US" b="1" dirty="0"/>
          </a:p>
        </p:txBody>
      </p:sp>
      <p:sp>
        <p:nvSpPr>
          <p:cNvPr id="3" name="CuadroTexto 2"/>
          <p:cNvSpPr txBox="1"/>
          <p:nvPr/>
        </p:nvSpPr>
        <p:spPr>
          <a:xfrm>
            <a:off x="316237" y="1691516"/>
            <a:ext cx="1231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FUNCIÓN</a:t>
            </a:r>
            <a:endParaRPr lang="en-US" dirty="0"/>
          </a:p>
        </p:txBody>
      </p:sp>
      <p:sp>
        <p:nvSpPr>
          <p:cNvPr id="9" name="CuadroTexto 8"/>
          <p:cNvSpPr txBox="1"/>
          <p:nvPr/>
        </p:nvSpPr>
        <p:spPr>
          <a:xfrm>
            <a:off x="2627784" y="845393"/>
            <a:ext cx="4023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USO PRINCIPAL Y SECUNDARIOS</a:t>
            </a:r>
            <a:endParaRPr lang="en-US" dirty="0"/>
          </a:p>
        </p:txBody>
      </p:sp>
      <p:sp>
        <p:nvSpPr>
          <p:cNvPr id="4" name="Cerrar llave 3"/>
          <p:cNvSpPr/>
          <p:nvPr/>
        </p:nvSpPr>
        <p:spPr>
          <a:xfrm>
            <a:off x="1965290" y="836713"/>
            <a:ext cx="374462" cy="1883240"/>
          </a:xfrm>
          <a:prstGeom prst="rightBrace">
            <a:avLst/>
          </a:prstGeom>
          <a:solidFill>
            <a:schemeClr val="bg2"/>
          </a:solidFill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uadroTexto 7"/>
          <p:cNvSpPr txBox="1"/>
          <p:nvPr/>
        </p:nvSpPr>
        <p:spPr>
          <a:xfrm>
            <a:off x="2627784" y="126876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USUARIOS</a:t>
            </a:r>
            <a:endParaRPr lang="en-US" dirty="0"/>
          </a:p>
        </p:txBody>
      </p:sp>
      <p:sp>
        <p:nvSpPr>
          <p:cNvPr id="12" name="CuadroTexto 11"/>
          <p:cNvSpPr txBox="1"/>
          <p:nvPr/>
        </p:nvSpPr>
        <p:spPr>
          <a:xfrm>
            <a:off x="2627784" y="1619508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ACCESORIOS</a:t>
            </a:r>
            <a:endParaRPr lang="en-US" dirty="0"/>
          </a:p>
        </p:txBody>
      </p:sp>
      <p:sp>
        <p:nvSpPr>
          <p:cNvPr id="13" name="CuadroTexto 12"/>
          <p:cNvSpPr txBox="1"/>
          <p:nvPr/>
        </p:nvSpPr>
        <p:spPr>
          <a:xfrm>
            <a:off x="2627784" y="1907540"/>
            <a:ext cx="2868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PROPIEDADES EXTRAS</a:t>
            </a:r>
            <a:endParaRPr lang="en-US" dirty="0"/>
          </a:p>
        </p:txBody>
      </p:sp>
      <p:sp>
        <p:nvSpPr>
          <p:cNvPr id="14" name="CuadroTexto 13"/>
          <p:cNvSpPr txBox="1"/>
          <p:nvPr/>
        </p:nvSpPr>
        <p:spPr>
          <a:xfrm>
            <a:off x="2627784" y="2195572"/>
            <a:ext cx="1850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DESEMPEÑO</a:t>
            </a:r>
            <a:endParaRPr lang="en-US" dirty="0"/>
          </a:p>
        </p:txBody>
      </p:sp>
      <p:sp>
        <p:nvSpPr>
          <p:cNvPr id="16" name="CuadroTexto 15"/>
          <p:cNvSpPr txBox="1"/>
          <p:nvPr/>
        </p:nvSpPr>
        <p:spPr>
          <a:xfrm>
            <a:off x="756875" y="4067779"/>
            <a:ext cx="1154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FFFF00"/>
                </a:solidFill>
              </a:rPr>
              <a:t>ESTÉTICA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3068422" y="3221656"/>
            <a:ext cx="5351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FFFF00"/>
                </a:solidFill>
              </a:rPr>
              <a:t>DISEÑO (FORMA, TAMAÑO, PESO, COLORES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8" name="Cerrar llave 17"/>
          <p:cNvSpPr/>
          <p:nvPr/>
        </p:nvSpPr>
        <p:spPr>
          <a:xfrm>
            <a:off x="2405928" y="3212976"/>
            <a:ext cx="374462" cy="1883240"/>
          </a:xfrm>
          <a:prstGeom prst="rightBrace">
            <a:avLst/>
          </a:prstGeom>
          <a:solidFill>
            <a:schemeClr val="bg2"/>
          </a:solidFill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3068422" y="3645023"/>
            <a:ext cx="22284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FFFF00"/>
                </a:solidFill>
              </a:rPr>
              <a:t>PRESENTACIÓN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3068422" y="3995771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FFFF00"/>
                </a:solidFill>
              </a:rPr>
              <a:t>MATERIALES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3068422" y="4283803"/>
            <a:ext cx="1354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FFFF00"/>
                </a:solidFill>
              </a:rPr>
              <a:t>MARCA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3068422" y="4571835"/>
            <a:ext cx="3007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FFFF00"/>
                </a:solidFill>
              </a:rPr>
              <a:t>EMPAQUE Y EMBALAJE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76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130596" y="332656"/>
            <a:ext cx="3591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ATRIBUTOS DE LOS PRODUCTOS</a:t>
            </a:r>
            <a:endParaRPr lang="en-US" b="1" dirty="0"/>
          </a:p>
        </p:txBody>
      </p:sp>
      <p:sp>
        <p:nvSpPr>
          <p:cNvPr id="3" name="CuadroTexto 2"/>
          <p:cNvSpPr txBox="1"/>
          <p:nvPr/>
        </p:nvSpPr>
        <p:spPr>
          <a:xfrm>
            <a:off x="316237" y="1412776"/>
            <a:ext cx="15327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PRODUCTO </a:t>
            </a:r>
          </a:p>
          <a:p>
            <a:r>
              <a:rPr lang="es-ES" dirty="0" smtClean="0"/>
              <a:t>EXTENDIDO</a:t>
            </a:r>
            <a:endParaRPr lang="en-US" dirty="0"/>
          </a:p>
        </p:txBody>
      </p:sp>
      <p:sp>
        <p:nvSpPr>
          <p:cNvPr id="9" name="CuadroTexto 8"/>
          <p:cNvSpPr txBox="1"/>
          <p:nvPr/>
        </p:nvSpPr>
        <p:spPr>
          <a:xfrm>
            <a:off x="2627784" y="845393"/>
            <a:ext cx="1651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GARANTÍA</a:t>
            </a:r>
            <a:endParaRPr lang="en-US" dirty="0"/>
          </a:p>
        </p:txBody>
      </p:sp>
      <p:sp>
        <p:nvSpPr>
          <p:cNvPr id="4" name="Cerrar llave 3"/>
          <p:cNvSpPr/>
          <p:nvPr/>
        </p:nvSpPr>
        <p:spPr>
          <a:xfrm>
            <a:off x="1965290" y="836713"/>
            <a:ext cx="374462" cy="1883240"/>
          </a:xfrm>
          <a:prstGeom prst="rightBrace">
            <a:avLst/>
          </a:prstGeom>
          <a:solidFill>
            <a:schemeClr val="bg2"/>
          </a:solidFill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uadroTexto 7"/>
          <p:cNvSpPr txBox="1"/>
          <p:nvPr/>
        </p:nvSpPr>
        <p:spPr>
          <a:xfrm>
            <a:off x="2627784" y="1268760"/>
            <a:ext cx="1973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INSTALACIÓN</a:t>
            </a:r>
            <a:endParaRPr lang="en-US" dirty="0"/>
          </a:p>
        </p:txBody>
      </p:sp>
      <p:sp>
        <p:nvSpPr>
          <p:cNvPr id="12" name="CuadroTexto 11"/>
          <p:cNvSpPr txBox="1"/>
          <p:nvPr/>
        </p:nvSpPr>
        <p:spPr>
          <a:xfrm>
            <a:off x="2627784" y="1619508"/>
            <a:ext cx="1502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ENTREGA</a:t>
            </a:r>
            <a:endParaRPr lang="en-US" dirty="0"/>
          </a:p>
        </p:txBody>
      </p:sp>
      <p:sp>
        <p:nvSpPr>
          <p:cNvPr id="13" name="CuadroTexto 12"/>
          <p:cNvSpPr txBox="1"/>
          <p:nvPr/>
        </p:nvSpPr>
        <p:spPr>
          <a:xfrm>
            <a:off x="2627784" y="1907540"/>
            <a:ext cx="3103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SERVICIO POST-VENTA </a:t>
            </a:r>
            <a:endParaRPr lang="en-US" dirty="0"/>
          </a:p>
        </p:txBody>
      </p:sp>
      <p:sp>
        <p:nvSpPr>
          <p:cNvPr id="14" name="CuadroTexto 13"/>
          <p:cNvSpPr txBox="1"/>
          <p:nvPr/>
        </p:nvSpPr>
        <p:spPr>
          <a:xfrm>
            <a:off x="2627784" y="2195572"/>
            <a:ext cx="2331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MANTENIMIENTO</a:t>
            </a:r>
            <a:endParaRPr lang="en-US" dirty="0"/>
          </a:p>
        </p:txBody>
      </p:sp>
      <p:sp>
        <p:nvSpPr>
          <p:cNvPr id="16" name="CuadroTexto 15"/>
          <p:cNvSpPr txBox="1"/>
          <p:nvPr/>
        </p:nvSpPr>
        <p:spPr>
          <a:xfrm>
            <a:off x="611560" y="4139788"/>
            <a:ext cx="1446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FFFF00"/>
                </a:solidFill>
              </a:rPr>
              <a:t>INGENIERÍA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3068422" y="3221656"/>
            <a:ext cx="3501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FFFF00"/>
                </a:solidFill>
              </a:rPr>
              <a:t>PROPIEDADES ELÉCTRICAS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8" name="Cerrar llave 17"/>
          <p:cNvSpPr/>
          <p:nvPr/>
        </p:nvSpPr>
        <p:spPr>
          <a:xfrm>
            <a:off x="2405928" y="3212976"/>
            <a:ext cx="374462" cy="2232248"/>
          </a:xfrm>
          <a:prstGeom prst="rightBrace">
            <a:avLst/>
          </a:prstGeom>
          <a:solidFill>
            <a:schemeClr val="bg2"/>
          </a:solidFill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3068422" y="3645023"/>
            <a:ext cx="3648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FFFF00"/>
                </a:solidFill>
              </a:rPr>
              <a:t>PROPIEDADES MAGNÉTICAS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3068422" y="3995771"/>
            <a:ext cx="3294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FFFF00"/>
                </a:solidFill>
              </a:rPr>
              <a:t>PROPIEDADES TÉRMICAS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3068422" y="4355812"/>
            <a:ext cx="3041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FFFF00"/>
                </a:solidFill>
              </a:rPr>
              <a:t>PROPIEDADES ÓPTICAS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3068422" y="4715852"/>
            <a:ext cx="3222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FFFF00"/>
                </a:solidFill>
              </a:rPr>
              <a:t>PROPIEDADES QUÍMICAS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3059832" y="5075892"/>
            <a:ext cx="2887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rgbClr val="FFFF00"/>
                </a:solidFill>
              </a:rPr>
              <a:t>PROPIEDADES FÍSICAS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0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596" y="989266"/>
            <a:ext cx="7185820" cy="4960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83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596" y="989266"/>
            <a:ext cx="7185820" cy="4960014"/>
          </a:xfrm>
          <a:prstGeom prst="rect">
            <a:avLst/>
          </a:prstGeom>
        </p:spPr>
      </p:pic>
      <p:sp>
        <p:nvSpPr>
          <p:cNvPr id="3" name="Forma libre 2"/>
          <p:cNvSpPr/>
          <p:nvPr/>
        </p:nvSpPr>
        <p:spPr>
          <a:xfrm>
            <a:off x="4402183" y="2795354"/>
            <a:ext cx="3814354" cy="1358635"/>
          </a:xfrm>
          <a:custGeom>
            <a:avLst/>
            <a:gdLst>
              <a:gd name="connsiteX0" fmla="*/ 0 w 3814354"/>
              <a:gd name="connsiteY0" fmla="*/ 130726 h 1358635"/>
              <a:gd name="connsiteX1" fmla="*/ 418011 w 3814354"/>
              <a:gd name="connsiteY1" fmla="*/ 52349 h 1358635"/>
              <a:gd name="connsiteX2" fmla="*/ 796834 w 3814354"/>
              <a:gd name="connsiteY2" fmla="*/ 97 h 1358635"/>
              <a:gd name="connsiteX3" fmla="*/ 1280160 w 3814354"/>
              <a:gd name="connsiteY3" fmla="*/ 39286 h 1358635"/>
              <a:gd name="connsiteX4" fmla="*/ 1593668 w 3814354"/>
              <a:gd name="connsiteY4" fmla="*/ 39286 h 1358635"/>
              <a:gd name="connsiteX5" fmla="*/ 2194560 w 3814354"/>
              <a:gd name="connsiteY5" fmla="*/ 39286 h 1358635"/>
              <a:gd name="connsiteX6" fmla="*/ 2547257 w 3814354"/>
              <a:gd name="connsiteY6" fmla="*/ 78475 h 1358635"/>
              <a:gd name="connsiteX7" fmla="*/ 2886891 w 3814354"/>
              <a:gd name="connsiteY7" fmla="*/ 169915 h 1358635"/>
              <a:gd name="connsiteX8" fmla="*/ 3161211 w 3814354"/>
              <a:gd name="connsiteY8" fmla="*/ 313606 h 1358635"/>
              <a:gd name="connsiteX9" fmla="*/ 3383280 w 3814354"/>
              <a:gd name="connsiteY9" fmla="*/ 561800 h 1358635"/>
              <a:gd name="connsiteX10" fmla="*/ 3500846 w 3814354"/>
              <a:gd name="connsiteY10" fmla="*/ 718555 h 1358635"/>
              <a:gd name="connsiteX11" fmla="*/ 3657600 w 3814354"/>
              <a:gd name="connsiteY11" fmla="*/ 914497 h 1358635"/>
              <a:gd name="connsiteX12" fmla="*/ 3775166 w 3814354"/>
              <a:gd name="connsiteY12" fmla="*/ 1188817 h 1358635"/>
              <a:gd name="connsiteX13" fmla="*/ 3814354 w 3814354"/>
              <a:gd name="connsiteY13" fmla="*/ 1358635 h 1358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814354" h="1358635">
                <a:moveTo>
                  <a:pt x="0" y="130726"/>
                </a:moveTo>
                <a:cubicBezTo>
                  <a:pt x="139337" y="104600"/>
                  <a:pt x="285205" y="74120"/>
                  <a:pt x="418011" y="52349"/>
                </a:cubicBezTo>
                <a:cubicBezTo>
                  <a:pt x="550817" y="30578"/>
                  <a:pt x="653143" y="2274"/>
                  <a:pt x="796834" y="97"/>
                </a:cubicBezTo>
                <a:cubicBezTo>
                  <a:pt x="940525" y="-2080"/>
                  <a:pt x="1147354" y="32755"/>
                  <a:pt x="1280160" y="39286"/>
                </a:cubicBezTo>
                <a:cubicBezTo>
                  <a:pt x="1412966" y="45817"/>
                  <a:pt x="1593668" y="39286"/>
                  <a:pt x="1593668" y="39286"/>
                </a:cubicBezTo>
                <a:cubicBezTo>
                  <a:pt x="1746068" y="39286"/>
                  <a:pt x="2035629" y="32755"/>
                  <a:pt x="2194560" y="39286"/>
                </a:cubicBezTo>
                <a:cubicBezTo>
                  <a:pt x="2353491" y="45817"/>
                  <a:pt x="2431869" y="56704"/>
                  <a:pt x="2547257" y="78475"/>
                </a:cubicBezTo>
                <a:cubicBezTo>
                  <a:pt x="2662645" y="100246"/>
                  <a:pt x="2784566" y="130727"/>
                  <a:pt x="2886891" y="169915"/>
                </a:cubicBezTo>
                <a:cubicBezTo>
                  <a:pt x="2989216" y="209103"/>
                  <a:pt x="3078480" y="248292"/>
                  <a:pt x="3161211" y="313606"/>
                </a:cubicBezTo>
                <a:cubicBezTo>
                  <a:pt x="3243943" y="378920"/>
                  <a:pt x="3326674" y="494309"/>
                  <a:pt x="3383280" y="561800"/>
                </a:cubicBezTo>
                <a:cubicBezTo>
                  <a:pt x="3439886" y="629291"/>
                  <a:pt x="3455126" y="659772"/>
                  <a:pt x="3500846" y="718555"/>
                </a:cubicBezTo>
                <a:cubicBezTo>
                  <a:pt x="3546566" y="777338"/>
                  <a:pt x="3611880" y="836120"/>
                  <a:pt x="3657600" y="914497"/>
                </a:cubicBezTo>
                <a:cubicBezTo>
                  <a:pt x="3703320" y="992874"/>
                  <a:pt x="3749040" y="1114794"/>
                  <a:pt x="3775166" y="1188817"/>
                </a:cubicBezTo>
                <a:cubicBezTo>
                  <a:pt x="3801292" y="1262840"/>
                  <a:pt x="3807823" y="1310737"/>
                  <a:pt x="3814354" y="1358635"/>
                </a:cubicBezTo>
              </a:path>
            </a:pathLst>
          </a:custGeom>
          <a:noFill/>
          <a:ln w="28575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rma libre 4"/>
          <p:cNvSpPr/>
          <p:nvPr/>
        </p:nvSpPr>
        <p:spPr>
          <a:xfrm>
            <a:off x="4284617" y="2952206"/>
            <a:ext cx="1045029" cy="1515291"/>
          </a:xfrm>
          <a:custGeom>
            <a:avLst/>
            <a:gdLst>
              <a:gd name="connsiteX0" fmla="*/ 0 w 1045029"/>
              <a:gd name="connsiteY0" fmla="*/ 0 h 1515291"/>
              <a:gd name="connsiteX1" fmla="*/ 300446 w 1045029"/>
              <a:gd name="connsiteY1" fmla="*/ 52251 h 1515291"/>
              <a:gd name="connsiteX2" fmla="*/ 391886 w 1045029"/>
              <a:gd name="connsiteY2" fmla="*/ 235131 h 1515291"/>
              <a:gd name="connsiteX3" fmla="*/ 535577 w 1045029"/>
              <a:gd name="connsiteY3" fmla="*/ 535577 h 1515291"/>
              <a:gd name="connsiteX4" fmla="*/ 679269 w 1045029"/>
              <a:gd name="connsiteY4" fmla="*/ 888274 h 1515291"/>
              <a:gd name="connsiteX5" fmla="*/ 718457 w 1045029"/>
              <a:gd name="connsiteY5" fmla="*/ 1097280 h 1515291"/>
              <a:gd name="connsiteX6" fmla="*/ 862149 w 1045029"/>
              <a:gd name="connsiteY6" fmla="*/ 1319348 h 1515291"/>
              <a:gd name="connsiteX7" fmla="*/ 927463 w 1045029"/>
              <a:gd name="connsiteY7" fmla="*/ 1436914 h 1515291"/>
              <a:gd name="connsiteX8" fmla="*/ 1045029 w 1045029"/>
              <a:gd name="connsiteY8" fmla="*/ 1515291 h 1515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5029" h="1515291">
                <a:moveTo>
                  <a:pt x="0" y="0"/>
                </a:moveTo>
                <a:cubicBezTo>
                  <a:pt x="117566" y="6531"/>
                  <a:pt x="235132" y="13063"/>
                  <a:pt x="300446" y="52251"/>
                </a:cubicBezTo>
                <a:cubicBezTo>
                  <a:pt x="365760" y="91439"/>
                  <a:pt x="352698" y="154577"/>
                  <a:pt x="391886" y="235131"/>
                </a:cubicBezTo>
                <a:cubicBezTo>
                  <a:pt x="431075" y="315685"/>
                  <a:pt x="487680" y="426720"/>
                  <a:pt x="535577" y="535577"/>
                </a:cubicBezTo>
                <a:cubicBezTo>
                  <a:pt x="583474" y="644434"/>
                  <a:pt x="648789" y="794657"/>
                  <a:pt x="679269" y="888274"/>
                </a:cubicBezTo>
                <a:cubicBezTo>
                  <a:pt x="709749" y="981891"/>
                  <a:pt x="687977" y="1025434"/>
                  <a:pt x="718457" y="1097280"/>
                </a:cubicBezTo>
                <a:cubicBezTo>
                  <a:pt x="748937" y="1169126"/>
                  <a:pt x="827315" y="1262742"/>
                  <a:pt x="862149" y="1319348"/>
                </a:cubicBezTo>
                <a:cubicBezTo>
                  <a:pt x="896983" y="1375954"/>
                  <a:pt x="896983" y="1404257"/>
                  <a:pt x="927463" y="1436914"/>
                </a:cubicBezTo>
                <a:cubicBezTo>
                  <a:pt x="957943" y="1469571"/>
                  <a:pt x="1001486" y="1492431"/>
                  <a:pt x="1045029" y="1515291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15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203848" y="98072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CuadroTexto 5"/>
          <p:cNvSpPr txBox="1"/>
          <p:nvPr/>
        </p:nvSpPr>
        <p:spPr>
          <a:xfrm>
            <a:off x="1835696" y="188640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Ciclo de vida del desarrollo del producto y de procesos</a:t>
            </a:r>
            <a:endParaRPr lang="en-US" dirty="0"/>
          </a:p>
        </p:txBody>
      </p:sp>
      <p:sp>
        <p:nvSpPr>
          <p:cNvPr id="7" name="CuadroTexto 6"/>
          <p:cNvSpPr txBox="1"/>
          <p:nvPr/>
        </p:nvSpPr>
        <p:spPr>
          <a:xfrm>
            <a:off x="86117" y="1124744"/>
            <a:ext cx="1965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FASE DE DISEÑO</a:t>
            </a:r>
            <a:endParaRPr lang="en-US" dirty="0"/>
          </a:p>
        </p:txBody>
      </p:sp>
      <p:sp>
        <p:nvSpPr>
          <p:cNvPr id="8" name="CuadroTexto 7"/>
          <p:cNvSpPr txBox="1"/>
          <p:nvPr/>
        </p:nvSpPr>
        <p:spPr>
          <a:xfrm>
            <a:off x="2627784" y="845393"/>
            <a:ext cx="4221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Problemas claramente definidos</a:t>
            </a:r>
            <a:endParaRPr lang="en-US" dirty="0"/>
          </a:p>
        </p:txBody>
      </p:sp>
      <p:sp>
        <p:nvSpPr>
          <p:cNvPr id="9" name="Cerrar llave 8"/>
          <p:cNvSpPr/>
          <p:nvPr/>
        </p:nvSpPr>
        <p:spPr>
          <a:xfrm>
            <a:off x="1965290" y="836713"/>
            <a:ext cx="374462" cy="1017403"/>
          </a:xfrm>
          <a:prstGeom prst="rightBrace">
            <a:avLst/>
          </a:prstGeom>
          <a:solidFill>
            <a:schemeClr val="bg2"/>
          </a:solidFill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uadroTexto 9"/>
          <p:cNvSpPr txBox="1"/>
          <p:nvPr/>
        </p:nvSpPr>
        <p:spPr>
          <a:xfrm>
            <a:off x="2627784" y="1268760"/>
            <a:ext cx="3554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     (Consenso entre las partes)</a:t>
            </a:r>
            <a:endParaRPr lang="en-US" dirty="0"/>
          </a:p>
        </p:txBody>
      </p:sp>
      <p:sp>
        <p:nvSpPr>
          <p:cNvPr id="13" name="CuadroTexto 12"/>
          <p:cNvSpPr txBox="1"/>
          <p:nvPr/>
        </p:nvSpPr>
        <p:spPr>
          <a:xfrm>
            <a:off x="323528" y="2782669"/>
            <a:ext cx="23519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FASE DE </a:t>
            </a:r>
          </a:p>
          <a:p>
            <a:r>
              <a:rPr lang="es-ES" dirty="0" smtClean="0"/>
              <a:t>ESPECIFICACIONES</a:t>
            </a:r>
            <a:endParaRPr lang="en-US" dirty="0"/>
          </a:p>
        </p:txBody>
      </p:sp>
      <p:sp>
        <p:nvSpPr>
          <p:cNvPr id="14" name="CuadroTexto 13"/>
          <p:cNvSpPr txBox="1"/>
          <p:nvPr/>
        </p:nvSpPr>
        <p:spPr>
          <a:xfrm>
            <a:off x="3628505" y="2573585"/>
            <a:ext cx="2810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Requisitos del cliente</a:t>
            </a:r>
            <a:endParaRPr lang="en-US" dirty="0"/>
          </a:p>
        </p:txBody>
      </p:sp>
      <p:sp>
        <p:nvSpPr>
          <p:cNvPr id="15" name="CuadroTexto 14"/>
          <p:cNvSpPr txBox="1"/>
          <p:nvPr/>
        </p:nvSpPr>
        <p:spPr>
          <a:xfrm>
            <a:off x="3628505" y="2996952"/>
            <a:ext cx="4065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Forma, uso, función, confiabilidad</a:t>
            </a:r>
            <a:endParaRPr lang="en-US" dirty="0"/>
          </a:p>
        </p:txBody>
      </p:sp>
      <p:sp>
        <p:nvSpPr>
          <p:cNvPr id="18" name="Cerrar llave 17"/>
          <p:cNvSpPr/>
          <p:nvPr/>
        </p:nvSpPr>
        <p:spPr>
          <a:xfrm>
            <a:off x="2901394" y="2699629"/>
            <a:ext cx="374462" cy="1017403"/>
          </a:xfrm>
          <a:prstGeom prst="rightBrace">
            <a:avLst/>
          </a:prstGeom>
          <a:solidFill>
            <a:schemeClr val="bg2"/>
          </a:solidFill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uadroTexto 18"/>
          <p:cNvSpPr txBox="1"/>
          <p:nvPr/>
        </p:nvSpPr>
        <p:spPr>
          <a:xfrm>
            <a:off x="323528" y="4582869"/>
            <a:ext cx="14895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FASE DE </a:t>
            </a:r>
          </a:p>
          <a:p>
            <a:r>
              <a:rPr lang="es-ES" dirty="0" smtClean="0"/>
              <a:t>CONCEPTO</a:t>
            </a:r>
            <a:endParaRPr lang="en-US" dirty="0"/>
          </a:p>
        </p:txBody>
      </p:sp>
      <p:sp>
        <p:nvSpPr>
          <p:cNvPr id="20" name="CuadroTexto 19"/>
          <p:cNvSpPr txBox="1"/>
          <p:nvPr/>
        </p:nvSpPr>
        <p:spPr>
          <a:xfrm>
            <a:off x="3628505" y="4373785"/>
            <a:ext cx="4097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Posibles soluciones al producto</a:t>
            </a:r>
            <a:endParaRPr lang="en-US" dirty="0"/>
          </a:p>
        </p:txBody>
      </p:sp>
      <p:sp>
        <p:nvSpPr>
          <p:cNvPr id="21" name="CuadroTexto 20"/>
          <p:cNvSpPr txBox="1"/>
          <p:nvPr/>
        </p:nvSpPr>
        <p:spPr>
          <a:xfrm>
            <a:off x="3628505" y="4797152"/>
            <a:ext cx="3749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 smtClean="0"/>
              <a:t>Evalua</a:t>
            </a:r>
            <a:r>
              <a:rPr lang="es-ES" dirty="0" smtClean="0"/>
              <a:t> fiabilidad de la solución</a:t>
            </a:r>
            <a:endParaRPr lang="en-US" dirty="0"/>
          </a:p>
        </p:txBody>
      </p:sp>
      <p:sp>
        <p:nvSpPr>
          <p:cNvPr id="22" name="Cerrar llave 21"/>
          <p:cNvSpPr/>
          <p:nvPr/>
        </p:nvSpPr>
        <p:spPr>
          <a:xfrm>
            <a:off x="2411760" y="4499829"/>
            <a:ext cx="374462" cy="1017403"/>
          </a:xfrm>
          <a:prstGeom prst="rightBrace">
            <a:avLst/>
          </a:prstGeom>
          <a:solidFill>
            <a:schemeClr val="bg2"/>
          </a:solidFill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19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763688" y="116632"/>
            <a:ext cx="3437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ATRIBUTOS DE UN PRODUCTO</a:t>
            </a:r>
            <a:endParaRPr lang="en-US" dirty="0"/>
          </a:p>
        </p:txBody>
      </p:sp>
      <p:sp>
        <p:nvSpPr>
          <p:cNvPr id="4" name="CuadroTexto 3"/>
          <p:cNvSpPr txBox="1"/>
          <p:nvPr/>
        </p:nvSpPr>
        <p:spPr>
          <a:xfrm>
            <a:off x="246285" y="940078"/>
            <a:ext cx="5469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Clasificación de las características de Calidad </a:t>
            </a:r>
            <a:endParaRPr lang="en-US" dirty="0"/>
          </a:p>
        </p:txBody>
      </p:sp>
      <p:sp>
        <p:nvSpPr>
          <p:cNvPr id="2" name="CuadroTexto 1"/>
          <p:cNvSpPr txBox="1"/>
          <p:nvPr/>
        </p:nvSpPr>
        <p:spPr>
          <a:xfrm>
            <a:off x="683568" y="1628800"/>
            <a:ext cx="79704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FFFF00"/>
                </a:solidFill>
              </a:rPr>
              <a:t>Variable</a:t>
            </a:r>
            <a:r>
              <a:rPr lang="es-ES" dirty="0" smtClean="0"/>
              <a:t>: información que representa una medición directa en una</a:t>
            </a:r>
          </a:p>
          <a:p>
            <a:r>
              <a:rPr lang="es-ES" dirty="0" smtClean="0"/>
              <a:t> escala continua, por ejemplo una dimensión</a:t>
            </a:r>
            <a:endParaRPr lang="en-US" dirty="0"/>
          </a:p>
        </p:txBody>
      </p:sp>
      <p:sp>
        <p:nvSpPr>
          <p:cNvPr id="7" name="CuadroTexto 6"/>
          <p:cNvSpPr txBox="1"/>
          <p:nvPr/>
        </p:nvSpPr>
        <p:spPr>
          <a:xfrm>
            <a:off x="683568" y="2566645"/>
            <a:ext cx="81163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FFFF00"/>
                </a:solidFill>
              </a:rPr>
              <a:t>Atributo</a:t>
            </a:r>
            <a:r>
              <a:rPr lang="es-ES" dirty="0" smtClean="0"/>
              <a:t>: dato comúnmente discreto reportado en forma de </a:t>
            </a:r>
          </a:p>
          <a:p>
            <a:r>
              <a:rPr lang="es-ES" dirty="0" smtClean="0"/>
              <a:t>continuo, conforme o no conforme. Por ejemplo el color, presencia de</a:t>
            </a:r>
          </a:p>
          <a:p>
            <a:r>
              <a:rPr lang="es-ES" dirty="0" smtClean="0"/>
              <a:t> rasguños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0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763688" y="116632"/>
            <a:ext cx="6298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ATRIBUTOS Y CUADRO ESTRATÉGICO DE UN PRODUCTO</a:t>
            </a:r>
            <a:endParaRPr lang="en-US" dirty="0"/>
          </a:p>
        </p:txBody>
      </p:sp>
      <p:sp>
        <p:nvSpPr>
          <p:cNvPr id="40" name="CuadroTexto 39"/>
          <p:cNvSpPr txBox="1"/>
          <p:nvPr/>
        </p:nvSpPr>
        <p:spPr>
          <a:xfrm>
            <a:off x="6982905" y="2132856"/>
            <a:ext cx="104547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b="1" i="1" dirty="0">
                <a:solidFill>
                  <a:schemeClr val="bg1"/>
                </a:solidFill>
              </a:rPr>
              <a:t>C</a:t>
            </a:r>
            <a:r>
              <a:rPr lang="es-ES" sz="1000" b="1" i="1" dirty="0" smtClean="0">
                <a:solidFill>
                  <a:schemeClr val="bg1"/>
                </a:solidFill>
              </a:rPr>
              <a:t>urva posible</a:t>
            </a:r>
            <a:endParaRPr lang="en-US" sz="1000" b="1" i="1" dirty="0">
              <a:solidFill>
                <a:schemeClr val="bg1"/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3337395" y="5661248"/>
            <a:ext cx="3034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FACTORES COMPETITIVOS</a:t>
            </a:r>
            <a:endParaRPr lang="en-US" dirty="0"/>
          </a:p>
        </p:txBody>
      </p:sp>
      <p:pic>
        <p:nvPicPr>
          <p:cNvPr id="1026" name="Picture 2" descr="La Fábrica Organizada: El Cuadro Estratégic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980728"/>
            <a:ext cx="7776864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CuadroTexto 26"/>
          <p:cNvSpPr txBox="1"/>
          <p:nvPr/>
        </p:nvSpPr>
        <p:spPr>
          <a:xfrm rot="16200000">
            <a:off x="-389100" y="3133517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NIVEL OFERTADO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3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2643</TotalTime>
  <Words>487</Words>
  <Application>Microsoft Office PowerPoint</Application>
  <PresentationFormat>Presentación en pantalla (4:3)</PresentationFormat>
  <Paragraphs>99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Ion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Luffi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FACULTAD DE INGENIERÍA FORMULACIÓN Y EVALUACIÓN DE PROYECTOS</dc:title>
  <dc:creator>Luffi</dc:creator>
  <cp:lastModifiedBy>usuario</cp:lastModifiedBy>
  <cp:revision>463</cp:revision>
  <cp:lastPrinted>2015-03-17T16:14:28Z</cp:lastPrinted>
  <dcterms:created xsi:type="dcterms:W3CDTF">2015-03-14T19:26:17Z</dcterms:created>
  <dcterms:modified xsi:type="dcterms:W3CDTF">2020-06-03T11:59:55Z</dcterms:modified>
</cp:coreProperties>
</file>