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8" r:id="rId2"/>
    <p:sldId id="313" r:id="rId3"/>
    <p:sldId id="260" r:id="rId4"/>
    <p:sldId id="258" r:id="rId5"/>
    <p:sldId id="264" r:id="rId6"/>
    <p:sldId id="268" r:id="rId7"/>
    <p:sldId id="271" r:id="rId8"/>
    <p:sldId id="269" r:id="rId9"/>
    <p:sldId id="270" r:id="rId1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6BDA7DC-7A39-4ADA-860E-9710CCC1978F}">
          <p14:sldIdLst>
            <p14:sldId id="308"/>
            <p14:sldId id="313"/>
            <p14:sldId id="260"/>
            <p14:sldId id="258"/>
            <p14:sldId id="264"/>
            <p14:sldId id="268"/>
            <p14:sldId id="271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E250C3"/>
    <a:srgbClr val="FC7EFC"/>
    <a:srgbClr val="00FFFF"/>
    <a:srgbClr val="FFFF99"/>
    <a:srgbClr val="00FF00"/>
    <a:srgbClr val="99FF99"/>
    <a:srgbClr val="FF99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75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547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064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06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272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602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384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47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86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46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17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14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274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143000"/>
          </a:xfrm>
        </p:spPr>
        <p:txBody>
          <a:bodyPr/>
          <a:lstStyle/>
          <a:p>
            <a:r>
              <a:rPr lang="es-AR" b="1" dirty="0">
                <a:solidFill>
                  <a:srgbClr val="FFFF99"/>
                </a:solidFill>
              </a:rPr>
              <a:t>FORMACIONES VEGETALES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697"/>
            <a:ext cx="9121838" cy="51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D2BD177-B756-7D33-A730-0EFF77A20A7C}"/>
              </a:ext>
            </a:extLst>
          </p:cNvPr>
          <p:cNvSpPr txBox="1">
            <a:spLocks/>
          </p:cNvSpPr>
          <p:nvPr/>
        </p:nvSpPr>
        <p:spPr>
          <a:xfrm>
            <a:off x="-36512" y="5576478"/>
            <a:ext cx="2920410" cy="87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1600" b="1" dirty="0">
                <a:solidFill>
                  <a:srgbClr val="002060"/>
                </a:solidFill>
                <a:latin typeface="+mn-lt"/>
              </a:rPr>
              <a:t>DRA. GABRIELA  S. ENTROCASSI</a:t>
            </a:r>
          </a:p>
          <a:p>
            <a:pPr algn="l"/>
            <a:r>
              <a:rPr lang="es-MX" sz="1600" b="1" dirty="0">
                <a:solidFill>
                  <a:srgbClr val="002060"/>
                </a:solidFill>
                <a:latin typeface="+mn-lt"/>
              </a:rPr>
              <a:t>DRA. CLAUDIA M. MARTÍN</a:t>
            </a:r>
          </a:p>
          <a:p>
            <a:pPr algn="l"/>
            <a:r>
              <a:rPr lang="es-MX" sz="1600" b="1" dirty="0">
                <a:solidFill>
                  <a:srgbClr val="002060"/>
                </a:solidFill>
                <a:latin typeface="+mn-lt"/>
              </a:rPr>
              <a:t>LIC. MARÍA S. VILLALBA</a:t>
            </a:r>
            <a:endParaRPr lang="es-AR" sz="16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1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9601" y="866274"/>
            <a:ext cx="8021932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AR" sz="2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Selva:</a:t>
            </a:r>
            <a:r>
              <a:rPr lang="es-AR" sz="2200" b="1" dirty="0">
                <a:solidFill>
                  <a:srgbClr val="FFFF99"/>
                </a:solidFill>
              </a:rPr>
              <a:t> es un tipo de </a:t>
            </a:r>
            <a:r>
              <a:rPr lang="es-AR" sz="2200" b="1" dirty="0">
                <a:solidFill>
                  <a:srgbClr val="FFFF00"/>
                </a:solidFill>
              </a:rPr>
              <a:t>Bosque tropical pluvial sempervirente </a:t>
            </a:r>
            <a:r>
              <a:rPr lang="es-AR" sz="2200" b="1" dirty="0" err="1">
                <a:solidFill>
                  <a:srgbClr val="FFFF00"/>
                </a:solidFill>
              </a:rPr>
              <a:t>pluriestratificado</a:t>
            </a:r>
            <a:r>
              <a:rPr lang="es-AR" sz="2200" b="1" dirty="0">
                <a:solidFill>
                  <a:srgbClr val="FFFF00"/>
                </a:solidFill>
              </a:rPr>
              <a:t> y </a:t>
            </a:r>
            <a:r>
              <a:rPr lang="es-AR" sz="2200" b="1" dirty="0" err="1">
                <a:solidFill>
                  <a:srgbClr val="FFFF00"/>
                </a:solidFill>
              </a:rPr>
              <a:t>megatérmico</a:t>
            </a:r>
            <a:r>
              <a:rPr lang="es-AR" sz="2200" b="1" dirty="0">
                <a:solidFill>
                  <a:srgbClr val="FFFF00"/>
                </a:solidFill>
              </a:rPr>
              <a:t> </a:t>
            </a:r>
            <a:r>
              <a:rPr lang="es-AR" sz="2200" b="1" dirty="0">
                <a:solidFill>
                  <a:srgbClr val="FFFF99"/>
                </a:solidFill>
              </a:rPr>
              <a:t>(infra-</a:t>
            </a:r>
            <a:r>
              <a:rPr lang="es-AR" sz="2200" b="1" dirty="0" err="1">
                <a:solidFill>
                  <a:srgbClr val="FFFF99"/>
                </a:solidFill>
              </a:rPr>
              <a:t>termotropical</a:t>
            </a:r>
            <a:r>
              <a:rPr lang="es-AR" sz="2200" b="1" dirty="0">
                <a:solidFill>
                  <a:srgbClr val="FFFF99"/>
                </a:solidFill>
              </a:rPr>
              <a:t>), rico en especies arbóreas, grandes lianas y gran variedad de epífitos, así como frecuentemente con árboles emergentes en el estrato superior.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s-AR" sz="2200" b="1" dirty="0">
              <a:solidFill>
                <a:srgbClr val="FFFF99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AR" sz="2200" b="1" dirty="0">
                <a:solidFill>
                  <a:srgbClr val="FFFF99"/>
                </a:solidFill>
              </a:rPr>
              <a:t>Las selvas de tierra firme serían las </a:t>
            </a:r>
            <a:r>
              <a:rPr lang="es-AR" sz="2200" b="1" dirty="0" err="1">
                <a:solidFill>
                  <a:srgbClr val="FFFF99"/>
                </a:solidFill>
              </a:rPr>
              <a:t>climatófilas</a:t>
            </a:r>
            <a:r>
              <a:rPr lang="es-AR" sz="2200" b="1" dirty="0">
                <a:solidFill>
                  <a:srgbClr val="FFFF99"/>
                </a:solidFill>
              </a:rPr>
              <a:t> y las inundadas durante el período de creciente de los ríos se denominan: </a:t>
            </a:r>
          </a:p>
          <a:p>
            <a:pPr algn="just">
              <a:lnSpc>
                <a:spcPct val="150000"/>
              </a:lnSpc>
            </a:pPr>
            <a:r>
              <a:rPr lang="es-AR" sz="2200" b="1" dirty="0">
                <a:solidFill>
                  <a:srgbClr val="FFFF99"/>
                </a:solidFill>
              </a:rPr>
              <a:t>     -</a:t>
            </a:r>
            <a:r>
              <a:rPr lang="es-AR" sz="2200" b="1" dirty="0">
                <a:solidFill>
                  <a:srgbClr val="FFFF00"/>
                </a:solidFill>
              </a:rPr>
              <a:t>VÁRZEA: </a:t>
            </a:r>
            <a:r>
              <a:rPr lang="es-AR" sz="2200" b="1" dirty="0">
                <a:solidFill>
                  <a:srgbClr val="FFFF99"/>
                </a:solidFill>
              </a:rPr>
              <a:t>selva inundada con </a:t>
            </a:r>
            <a:r>
              <a:rPr lang="es-AR" sz="2200" b="1" dirty="0">
                <a:solidFill>
                  <a:srgbClr val="FFFF00"/>
                </a:solidFill>
              </a:rPr>
              <a:t>aguas blancas </a:t>
            </a:r>
            <a:r>
              <a:rPr lang="es-AR" sz="2200" b="1" dirty="0">
                <a:solidFill>
                  <a:srgbClr val="FFFF99"/>
                </a:solidFill>
              </a:rPr>
              <a:t>(ricas en minerales).</a:t>
            </a:r>
          </a:p>
          <a:p>
            <a:pPr algn="just">
              <a:lnSpc>
                <a:spcPct val="150000"/>
              </a:lnSpc>
            </a:pPr>
            <a:r>
              <a:rPr lang="es-AR" sz="2200" b="1" dirty="0">
                <a:solidFill>
                  <a:srgbClr val="FFFF00"/>
                </a:solidFill>
              </a:rPr>
              <a:t>     -IGAPÓ: </a:t>
            </a:r>
            <a:r>
              <a:rPr lang="es-AR" sz="2200" b="1" dirty="0">
                <a:solidFill>
                  <a:srgbClr val="FFFF99"/>
                </a:solidFill>
              </a:rPr>
              <a:t>selva inundada con </a:t>
            </a:r>
            <a:r>
              <a:rPr lang="es-AR" sz="2200" b="1" dirty="0">
                <a:solidFill>
                  <a:srgbClr val="FFFF00"/>
                </a:solidFill>
              </a:rPr>
              <a:t>aguas negras</a:t>
            </a:r>
            <a:r>
              <a:rPr lang="es-AR" sz="2200" b="1" dirty="0">
                <a:solidFill>
                  <a:srgbClr val="FFFF99"/>
                </a:solidFill>
              </a:rPr>
              <a:t> (ricas en materia    orgánica).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609600" y="260648"/>
            <a:ext cx="8021931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SELVAS</a:t>
            </a:r>
          </a:p>
        </p:txBody>
      </p:sp>
    </p:spTree>
    <p:extLst>
      <p:ext uri="{BB962C8B-B14F-4D97-AF65-F5344CB8AC3E}">
        <p14:creationId xmlns:p14="http://schemas.microsoft.com/office/powerpoint/2010/main" val="2235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15974"/>
            <a:ext cx="9144000" cy="564654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Selvas Pluviales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3"/>
          <a:stretch/>
        </p:blipFill>
        <p:spPr bwMode="auto">
          <a:xfrm>
            <a:off x="395536" y="908720"/>
            <a:ext cx="7812360" cy="557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Selva amazónica. | Selva amazonica, Bosque pluvial amazónico y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20741"/>
            <a:ext cx="7048500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sques inundados e inundables (con imágenes) | Ecosistema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93" y="801566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067944" y="5949280"/>
            <a:ext cx="122413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FF00"/>
                </a:solidFill>
              </a:rPr>
              <a:t>VÁRZEA</a:t>
            </a:r>
          </a:p>
        </p:txBody>
      </p:sp>
      <p:pic>
        <p:nvPicPr>
          <p:cNvPr id="1030" name="Picture 6" descr="Igapó forest | Bosque inundables en ríos de aguas negras ama… | Flick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93" y="801566"/>
            <a:ext cx="8572500" cy="571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272249" y="5838776"/>
            <a:ext cx="1019831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s-AR" sz="2400" b="1" dirty="0">
                <a:solidFill>
                  <a:srgbClr val="FFFF99"/>
                </a:solidFill>
              </a:rPr>
              <a:t>IGAPÓ</a:t>
            </a:r>
          </a:p>
        </p:txBody>
      </p:sp>
    </p:spTree>
    <p:extLst>
      <p:ext uri="{BB962C8B-B14F-4D97-AF65-F5344CB8AC3E}">
        <p14:creationId xmlns:p14="http://schemas.microsoft.com/office/powerpoint/2010/main" val="258972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95046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s-AR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Bosques Subtropicales Húmedos:  Bosque de Montaña o “Yungas”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00808"/>
            <a:ext cx="6048672" cy="45365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196752"/>
            <a:ext cx="6964488" cy="522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9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20689"/>
          </a:xfrm>
          <a:solidFill>
            <a:srgbClr val="00FFFF"/>
          </a:solidFill>
        </p:spPr>
        <p:txBody>
          <a:bodyPr>
            <a:normAutofit fontScale="90000"/>
          </a:bodyPr>
          <a:lstStyle/>
          <a:p>
            <a:br>
              <a:rPr lang="es-AR" sz="2800" b="1" dirty="0"/>
            </a:br>
            <a:r>
              <a:rPr lang="es-AR" sz="2800" b="1" dirty="0">
                <a:solidFill>
                  <a:schemeClr val="accent6">
                    <a:lumMod val="50000"/>
                  </a:schemeClr>
                </a:solidFill>
              </a:rPr>
              <a:t>Manglares</a:t>
            </a:r>
            <a:br>
              <a:rPr lang="es-AR" sz="2800" b="1" dirty="0"/>
            </a:br>
            <a:endParaRPr lang="es-AR" sz="28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688008" y="1484784"/>
            <a:ext cx="77679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400" b="1" dirty="0">
                <a:solidFill>
                  <a:srgbClr val="FFFF99"/>
                </a:solidFill>
              </a:rPr>
              <a:t>Bosques de zonas tropicales y subtropicales costeras y desembocaduras de ríos (estuarios).</a:t>
            </a:r>
          </a:p>
          <a:p>
            <a:pPr algn="just"/>
            <a:endParaRPr lang="es-AR" sz="2400" b="1" dirty="0">
              <a:solidFill>
                <a:srgbClr val="FFFF99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AR" sz="2400" b="1" dirty="0">
                <a:solidFill>
                  <a:srgbClr val="FFFF99"/>
                </a:solidFill>
              </a:rPr>
              <a:t> Con árboles tolerantes a las sales: “mangles”.</a:t>
            </a:r>
          </a:p>
          <a:p>
            <a:endParaRPr lang="es-AR" dirty="0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4"/>
          <a:stretch/>
        </p:blipFill>
        <p:spPr bwMode="auto">
          <a:xfrm>
            <a:off x="688008" y="908720"/>
            <a:ext cx="7546573" cy="525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Manglar; Qué es, fauna y tipos de manglares | OVAC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587204"/>
            <a:ext cx="6877050" cy="48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50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4284" y="-78658"/>
            <a:ext cx="9144000" cy="79899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Matorrales o Arbustales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27585" y="1916832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AR" sz="2400" b="1" dirty="0">
                <a:solidFill>
                  <a:srgbClr val="FFFF99"/>
                </a:solidFill>
              </a:rPr>
              <a:t>Formación vegetal de arbustos con una elevada  cobertura del suelo, es decir, con escasa superficie de suelo desnudo 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" r="7944"/>
          <a:stretch/>
        </p:blipFill>
        <p:spPr bwMode="auto">
          <a:xfrm>
            <a:off x="1105335" y="1484784"/>
            <a:ext cx="7456606" cy="502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A3E849D-D1A0-965A-0F91-38A18590A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8" y="1105872"/>
            <a:ext cx="6840761" cy="513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63563"/>
            <a:ext cx="9144000" cy="71909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rgbClr val="E250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Matorrales enanos: Brezales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827585" y="1844824"/>
            <a:ext cx="7272808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AR" sz="2400" b="1" dirty="0">
                <a:solidFill>
                  <a:srgbClr val="FFFF99"/>
                </a:solidFill>
              </a:rPr>
              <a:t>Formación vegetal de arbustos bajos y densos, dominada por Ericáceas.</a:t>
            </a:r>
          </a:p>
          <a:p>
            <a:pPr algn="just">
              <a:lnSpc>
                <a:spcPct val="150000"/>
              </a:lnSpc>
            </a:pPr>
            <a:endParaRPr lang="es-AR" sz="2400" b="1" dirty="0">
              <a:solidFill>
                <a:srgbClr val="FFFF99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s-AR" sz="2400" b="1" dirty="0">
                <a:solidFill>
                  <a:srgbClr val="FFFF99"/>
                </a:solidFill>
              </a:rPr>
              <a:t>-De regiones templadas.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A8FB9C-8C41-FBF2-537D-65B913EED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2776"/>
            <a:ext cx="3947746" cy="48421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909A26-D6B9-3711-FF75-54592B2B9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063" y="890630"/>
            <a:ext cx="5544616" cy="41594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6FF56E2-8EEB-23D9-4212-C3C0531A8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4153893"/>
            <a:ext cx="4240533" cy="238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7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Estepa arbustiva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827585" y="1916832"/>
            <a:ext cx="727280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AR" sz="2400" b="1" dirty="0">
                <a:solidFill>
                  <a:srgbClr val="FFFF99"/>
                </a:solidFill>
              </a:rPr>
              <a:t>Formación vegetal de arbustos con baja  cobertura del suelo, es decir, con una gran superficie de suelo desnudo 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1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728" y="-72008"/>
            <a:ext cx="9144000" cy="908720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rgbClr val="FFFF66"/>
                </a:solidFill>
              </a:rPr>
              <a:t>Estepa herbácea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827585" y="1916832"/>
            <a:ext cx="727280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AR" sz="2400" b="1" dirty="0">
                <a:solidFill>
                  <a:srgbClr val="FFFF99"/>
                </a:solidFill>
              </a:rPr>
              <a:t>Formación vegetal herbácea con baja cobertura del suelo, es decir, con una gran superficie de suelo desnudo 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4"/>
          <a:stretch/>
        </p:blipFill>
        <p:spPr bwMode="auto">
          <a:xfrm>
            <a:off x="284779" y="1124744"/>
            <a:ext cx="6264696" cy="406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437A0C3-1476-104C-9F01-CCD99FB1B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816" y="2093823"/>
            <a:ext cx="626469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9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</TotalTime>
  <Words>245</Words>
  <Application>Microsoft Office PowerPoint</Application>
  <PresentationFormat>Presentación en pantalla (4:3)</PresentationFormat>
  <Paragraphs>28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Tema de Office</vt:lpstr>
      <vt:lpstr>FORMACIONES VEGETALES</vt:lpstr>
      <vt:lpstr>Presentación de PowerPoint</vt:lpstr>
      <vt:lpstr>Selvas Pluviales</vt:lpstr>
      <vt:lpstr>Bosques Subtropicales Húmedos:  Bosque de Montaña o “Yungas”</vt:lpstr>
      <vt:lpstr> Manglares </vt:lpstr>
      <vt:lpstr>Matorrales o Arbustales</vt:lpstr>
      <vt:lpstr>Matorrales enanos: Brezales</vt:lpstr>
      <vt:lpstr>Estepa arbustiva</vt:lpstr>
      <vt:lpstr>Estepa herbácea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Clasificación de Raunquiaer:  Tipos Biológicos o Biotipos</dc:title>
  <dc:creator>Administrador</dc:creator>
  <cp:lastModifiedBy>Gabi Entrocassi</cp:lastModifiedBy>
  <cp:revision>222</cp:revision>
  <dcterms:created xsi:type="dcterms:W3CDTF">2016-04-11T12:07:48Z</dcterms:created>
  <dcterms:modified xsi:type="dcterms:W3CDTF">2024-04-29T12:44:42Z</dcterms:modified>
</cp:coreProperties>
</file>