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1"/>
  </p:notesMasterIdLst>
  <p:sldIdLst>
    <p:sldId id="256" r:id="rId2"/>
    <p:sldId id="257" r:id="rId3"/>
    <p:sldId id="262" r:id="rId4"/>
    <p:sldId id="272" r:id="rId5"/>
    <p:sldId id="306" r:id="rId6"/>
    <p:sldId id="307" r:id="rId7"/>
    <p:sldId id="309" r:id="rId8"/>
    <p:sldId id="273" r:id="rId9"/>
    <p:sldId id="308" r:id="rId10"/>
    <p:sldId id="274" r:id="rId11"/>
    <p:sldId id="286" r:id="rId12"/>
    <p:sldId id="275" r:id="rId13"/>
    <p:sldId id="299" r:id="rId14"/>
    <p:sldId id="287" r:id="rId15"/>
    <p:sldId id="310" r:id="rId16"/>
    <p:sldId id="311" r:id="rId17"/>
    <p:sldId id="312" r:id="rId18"/>
    <p:sldId id="313" r:id="rId19"/>
    <p:sldId id="314" r:id="rId20"/>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jaraw" initials="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F9B"/>
    <a:srgbClr val="0044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8" autoAdjust="0"/>
    <p:restoredTop sz="84478" autoAdjust="0"/>
  </p:normalViewPr>
  <p:slideViewPr>
    <p:cSldViewPr>
      <p:cViewPr>
        <p:scale>
          <a:sx n="75" d="100"/>
          <a:sy n="75" d="100"/>
        </p:scale>
        <p:origin x="-360" y="12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77" d="100"/>
          <a:sy n="77" d="100"/>
        </p:scale>
        <p:origin x="-2496"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AR" dirty="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Tree>
    <p:extLst>
      <p:ext uri="{BB962C8B-B14F-4D97-AF65-F5344CB8AC3E}">
        <p14:creationId xmlns:p14="http://schemas.microsoft.com/office/powerpoint/2010/main" val="122599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486400"/>
            <a:ext cx="2971800" cy="1752600"/>
          </a:xfrm>
          <a:prstGeom prst="rect">
            <a:avLst/>
          </a:prstGeom>
        </p:spPr>
        <p:txBody>
          <a:bodyPr/>
          <a:lstStyle/>
          <a:p>
            <a:r>
              <a:rPr lang="es-AR" dirty="0" smtClean="0"/>
              <a:t>Otras arquitecturas: SNA de IBM, DNA de Dec, XNS de Xerox </a:t>
            </a:r>
            <a:endParaRPr lang="es-A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AR" sz="1200" b="0" i="0" kern="1200" dirty="0" smtClean="0">
                <a:solidFill>
                  <a:schemeClr val="tx1"/>
                </a:solidFill>
                <a:latin typeface="+mn-lt"/>
                <a:ea typeface="+mn-ea"/>
                <a:cs typeface="+mn-cs"/>
              </a:rPr>
              <a:t>En </a:t>
            </a:r>
            <a:r>
              <a:rPr lang="es-AR" sz="1200" b="0" i="0" u="none" strike="noStrike" kern="1200" dirty="0" smtClean="0">
                <a:solidFill>
                  <a:schemeClr val="tx1"/>
                </a:solidFill>
                <a:latin typeface="+mn-lt"/>
                <a:ea typeface="+mn-ea"/>
                <a:cs typeface="+mn-cs"/>
              </a:rPr>
              <a:t>criptografía</a:t>
            </a:r>
            <a:r>
              <a:rPr lang="es-AR" sz="1200" b="0" i="0" kern="1200" dirty="0" smtClean="0">
                <a:solidFill>
                  <a:schemeClr val="tx1"/>
                </a:solidFill>
                <a:latin typeface="+mn-lt"/>
                <a:ea typeface="+mn-ea"/>
                <a:cs typeface="+mn-cs"/>
              </a:rPr>
              <a:t>, el </a:t>
            </a:r>
            <a:r>
              <a:rPr lang="es-AR" sz="1200" b="1" i="0" kern="1200" dirty="0" smtClean="0">
                <a:solidFill>
                  <a:schemeClr val="tx1"/>
                </a:solidFill>
                <a:latin typeface="+mn-lt"/>
                <a:ea typeface="+mn-ea"/>
                <a:cs typeface="+mn-cs"/>
              </a:rPr>
              <a:t>cifrado por sustitución</a:t>
            </a:r>
            <a:r>
              <a:rPr lang="es-AR" sz="1200" b="0" i="0" kern="1200" dirty="0" smtClean="0">
                <a:solidFill>
                  <a:schemeClr val="tx1"/>
                </a:solidFill>
                <a:latin typeface="+mn-lt"/>
                <a:ea typeface="+mn-ea"/>
                <a:cs typeface="+mn-cs"/>
              </a:rPr>
              <a:t> es un método de </a:t>
            </a:r>
            <a:r>
              <a:rPr lang="es-AR" sz="1200" b="0" i="0" u="none" strike="noStrike" kern="1200" dirty="0" smtClean="0">
                <a:solidFill>
                  <a:schemeClr val="tx1"/>
                </a:solidFill>
                <a:latin typeface="+mn-lt"/>
                <a:ea typeface="+mn-ea"/>
                <a:cs typeface="+mn-cs"/>
              </a:rPr>
              <a:t>cifrado</a:t>
            </a:r>
            <a:r>
              <a:rPr lang="es-AR" sz="1200" b="0" i="0" kern="1200" dirty="0" smtClean="0">
                <a:solidFill>
                  <a:schemeClr val="tx1"/>
                </a:solidFill>
                <a:latin typeface="+mn-lt"/>
                <a:ea typeface="+mn-ea"/>
                <a:cs typeface="+mn-cs"/>
              </a:rPr>
              <a:t> por el que unidades de texto plano son sustituidas con </a:t>
            </a:r>
            <a:r>
              <a:rPr lang="es-AR" sz="1200" b="0" i="0" u="none" strike="noStrike" kern="1200" dirty="0" smtClean="0">
                <a:solidFill>
                  <a:schemeClr val="tx1"/>
                </a:solidFill>
                <a:latin typeface="+mn-lt"/>
                <a:ea typeface="+mn-ea"/>
                <a:cs typeface="+mn-cs"/>
              </a:rPr>
              <a:t>texto cifrado</a:t>
            </a:r>
            <a:r>
              <a:rPr lang="es-AR" sz="1200" b="0" i="0" kern="1200" dirty="0" smtClean="0">
                <a:solidFill>
                  <a:schemeClr val="tx1"/>
                </a:solidFill>
                <a:latin typeface="+mn-lt"/>
                <a:ea typeface="+mn-ea"/>
                <a:cs typeface="+mn-cs"/>
              </a:rPr>
              <a:t> siguiendo un sistema regular; las "unidades" pueden ser una sola letra (el caso más común), pares de letras, tríos de letras, mezclas de lo anterior, entre otros. El receptor descifra el texto realizando la sustitución inversa.</a:t>
            </a:r>
          </a:p>
          <a:p>
            <a:r>
              <a:rPr lang="es-AR" sz="1200" b="0" i="0" kern="1200" dirty="0" smtClean="0">
                <a:solidFill>
                  <a:schemeClr val="tx1"/>
                </a:solidFill>
                <a:latin typeface="+mn-lt"/>
                <a:ea typeface="+mn-ea"/>
                <a:cs typeface="+mn-cs"/>
              </a:rPr>
              <a:t>Los cifrados por sustitución son comparables a los </a:t>
            </a:r>
            <a:r>
              <a:rPr lang="es-AR" sz="1200" b="0" i="0" u="none" strike="noStrike" kern="1200" dirty="0" smtClean="0">
                <a:solidFill>
                  <a:schemeClr val="tx1"/>
                </a:solidFill>
                <a:latin typeface="+mn-lt"/>
                <a:ea typeface="+mn-ea"/>
                <a:cs typeface="+mn-cs"/>
              </a:rPr>
              <a:t>cifrados por transposición</a:t>
            </a:r>
            <a:r>
              <a:rPr lang="es-AR" sz="1200" b="0" i="0" kern="1200" dirty="0" smtClean="0">
                <a:solidFill>
                  <a:schemeClr val="tx1"/>
                </a:solidFill>
                <a:latin typeface="+mn-lt"/>
                <a:ea typeface="+mn-ea"/>
                <a:cs typeface="+mn-cs"/>
              </a:rPr>
              <a:t>. En un cifrado por transposición, las unidades del texto plano son cambiadas usando una ordenación diferente y normalmente bastante compleja, pero las unidades en sí mismas no son modificadas. Por el contrario, en un cifrado por sustitución, las unidades del texto plano mantienen el mismo orden, lo que se cambia son las propias unidades del texto plano.</a:t>
            </a:r>
          </a:p>
          <a:p>
            <a:r>
              <a:rPr lang="es-AR" sz="1200" b="0" i="0" kern="1200" dirty="0" smtClean="0">
                <a:solidFill>
                  <a:schemeClr val="tx1"/>
                </a:solidFill>
                <a:latin typeface="+mn-lt"/>
                <a:ea typeface="+mn-ea"/>
                <a:cs typeface="+mn-cs"/>
              </a:rPr>
              <a:t>Existen diversos tipos de cifrados por sustitución. Si el cifrado opera sobre letras simples, se denomina </a:t>
            </a:r>
            <a:r>
              <a:rPr lang="es-AR" sz="1200" b="1" i="0" kern="1200" dirty="0" smtClean="0">
                <a:solidFill>
                  <a:schemeClr val="tx1"/>
                </a:solidFill>
                <a:latin typeface="+mn-lt"/>
                <a:ea typeface="+mn-ea"/>
                <a:cs typeface="+mn-cs"/>
              </a:rPr>
              <a:t>cifrado por sustitución simple</a:t>
            </a:r>
            <a:r>
              <a:rPr lang="es-AR" sz="1200" b="0" i="0" kern="1200" dirty="0" smtClean="0">
                <a:solidFill>
                  <a:schemeClr val="tx1"/>
                </a:solidFill>
                <a:latin typeface="+mn-lt"/>
                <a:ea typeface="+mn-ea"/>
                <a:cs typeface="+mn-cs"/>
              </a:rPr>
              <a:t>; un cifrado que opera sobre grupos de letras se denomina, </a:t>
            </a:r>
            <a:r>
              <a:rPr lang="es-AR" sz="1200" b="1" i="0" kern="1200" dirty="0" smtClean="0">
                <a:solidFill>
                  <a:schemeClr val="tx1"/>
                </a:solidFill>
                <a:latin typeface="+mn-lt"/>
                <a:ea typeface="+mn-ea"/>
                <a:cs typeface="+mn-cs"/>
              </a:rPr>
              <a:t>poligráfico</a:t>
            </a:r>
            <a:r>
              <a:rPr lang="es-AR" sz="1200" b="0" i="0" kern="1200" dirty="0" smtClean="0">
                <a:solidFill>
                  <a:schemeClr val="tx1"/>
                </a:solidFill>
                <a:latin typeface="+mn-lt"/>
                <a:ea typeface="+mn-ea"/>
                <a:cs typeface="+mn-cs"/>
              </a:rPr>
              <a:t>. Un </a:t>
            </a:r>
            <a:r>
              <a:rPr lang="es-AR" sz="1200" b="1" i="0" kern="1200" dirty="0" smtClean="0">
                <a:solidFill>
                  <a:schemeClr val="tx1"/>
                </a:solidFill>
                <a:latin typeface="+mn-lt"/>
                <a:ea typeface="+mn-ea"/>
                <a:cs typeface="+mn-cs"/>
              </a:rPr>
              <a:t>cifrado monoalfabético</a:t>
            </a:r>
            <a:r>
              <a:rPr lang="es-AR" sz="1200" b="0" i="0" kern="1200" dirty="0" smtClean="0">
                <a:solidFill>
                  <a:schemeClr val="tx1"/>
                </a:solidFill>
                <a:latin typeface="+mn-lt"/>
                <a:ea typeface="+mn-ea"/>
                <a:cs typeface="+mn-cs"/>
              </a:rPr>
              <a:t> usa una sustitución fija para todo el mensaje, mientras que un </a:t>
            </a:r>
            <a:r>
              <a:rPr lang="es-AR" sz="1200" b="1" i="0" u="none" strike="noStrike" kern="1200" dirty="0" smtClean="0">
                <a:solidFill>
                  <a:schemeClr val="tx1"/>
                </a:solidFill>
                <a:latin typeface="+mn-lt"/>
                <a:ea typeface="+mn-ea"/>
                <a:cs typeface="+mn-cs"/>
              </a:rPr>
              <a:t>cifrado </a:t>
            </a:r>
            <a:r>
              <a:rPr lang="es-AR" sz="1200" b="1" i="0" u="none" strike="noStrike" kern="1200" dirty="0" err="1" smtClean="0">
                <a:solidFill>
                  <a:schemeClr val="tx1"/>
                </a:solidFill>
                <a:latin typeface="+mn-lt"/>
                <a:ea typeface="+mn-ea"/>
                <a:cs typeface="+mn-cs"/>
              </a:rPr>
              <a:t>polialfabético</a:t>
            </a:r>
            <a:r>
              <a:rPr lang="es-AR" sz="1200" b="0" i="0" kern="1200" dirty="0" smtClean="0">
                <a:solidFill>
                  <a:schemeClr val="tx1"/>
                </a:solidFill>
                <a:latin typeface="+mn-lt"/>
                <a:ea typeface="+mn-ea"/>
                <a:cs typeface="+mn-cs"/>
              </a:rPr>
              <a:t> usa diferentes sustituciones en diferentes momentos del mensaje-por ejemplo los </a:t>
            </a:r>
            <a:r>
              <a:rPr lang="es-AR" sz="1200" b="1" i="0" kern="1200" dirty="0" smtClean="0">
                <a:solidFill>
                  <a:schemeClr val="tx1"/>
                </a:solidFill>
                <a:latin typeface="+mn-lt"/>
                <a:ea typeface="+mn-ea"/>
                <a:cs typeface="+mn-cs"/>
              </a:rPr>
              <a:t>homófonos</a:t>
            </a:r>
            <a:r>
              <a:rPr lang="es-AR" sz="1200" b="0" i="0" kern="1200" dirty="0" smtClean="0">
                <a:solidFill>
                  <a:schemeClr val="tx1"/>
                </a:solidFill>
                <a:latin typeface="+mn-lt"/>
                <a:ea typeface="+mn-ea"/>
                <a:cs typeface="+mn-cs"/>
              </a:rPr>
              <a:t>, en los que una unidad del texto plano es sustituida por una de entre varias posibilidades existentes para el texto cifrado.</a:t>
            </a: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kern="1200" dirty="0" smtClean="0">
                <a:solidFill>
                  <a:schemeClr val="tx1"/>
                </a:solidFill>
                <a:latin typeface="+mn-lt"/>
                <a:ea typeface="+mn-ea"/>
                <a:cs typeface="+mn-cs"/>
              </a:rPr>
              <a:t>Este sistema general se llama </a:t>
            </a:r>
            <a:r>
              <a:rPr lang="es-ES" sz="1200" b="1" kern="1200" dirty="0" smtClean="0">
                <a:solidFill>
                  <a:schemeClr val="tx1"/>
                </a:solidFill>
                <a:latin typeface="+mn-lt"/>
                <a:ea typeface="+mn-ea"/>
                <a:cs typeface="+mn-cs"/>
              </a:rPr>
              <a:t>sustitución </a:t>
            </a:r>
            <a:r>
              <a:rPr lang="es-ES" sz="1200" b="1" kern="1200" dirty="0" err="1" smtClean="0">
                <a:solidFill>
                  <a:schemeClr val="tx1"/>
                </a:solidFill>
                <a:latin typeface="+mn-lt"/>
                <a:ea typeface="+mn-ea"/>
                <a:cs typeface="+mn-cs"/>
              </a:rPr>
              <a:t>monoalfabética</a:t>
            </a:r>
            <a:r>
              <a:rPr lang="es-ES" sz="1200" kern="1200" dirty="0" smtClean="0">
                <a:solidFill>
                  <a:schemeClr val="tx1"/>
                </a:solidFill>
                <a:latin typeface="+mn-lt"/>
                <a:ea typeface="+mn-ea"/>
                <a:cs typeface="+mn-cs"/>
              </a:rPr>
              <a:t>, siendo la clave la cadena de 26 letras correspondientes al alfabeto completo. Para la clave anterior, el texto normal </a:t>
            </a:r>
            <a:r>
              <a:rPr lang="es-ES" sz="1200" i="1" kern="1200" dirty="0" smtClean="0">
                <a:solidFill>
                  <a:schemeClr val="tx1"/>
                </a:solidFill>
                <a:latin typeface="+mn-lt"/>
                <a:ea typeface="+mn-ea"/>
                <a:cs typeface="+mn-cs"/>
              </a:rPr>
              <a:t>ataque</a:t>
            </a:r>
            <a:r>
              <a:rPr lang="es-ES" sz="1200" kern="1200" dirty="0" smtClean="0">
                <a:solidFill>
                  <a:schemeClr val="tx1"/>
                </a:solidFill>
                <a:latin typeface="+mn-lt"/>
                <a:ea typeface="+mn-ea"/>
                <a:cs typeface="+mn-cs"/>
              </a:rPr>
              <a:t> se transformaría en el texto cifrado </a:t>
            </a:r>
            <a:r>
              <a:rPr lang="es-ES" sz="1200" i="1" kern="1200" cap="all" dirty="0" err="1" smtClean="0">
                <a:solidFill>
                  <a:schemeClr val="tx1"/>
                </a:solidFill>
                <a:latin typeface="+mn-lt"/>
                <a:ea typeface="+mn-ea"/>
                <a:cs typeface="+mn-cs"/>
              </a:rPr>
              <a:t>qzqjxt</a:t>
            </a:r>
            <a:r>
              <a:rPr lang="es-ES" sz="1200" kern="1200" dirty="0" smtClean="0">
                <a:solidFill>
                  <a:schemeClr val="tx1"/>
                </a:solidFill>
                <a:latin typeface="+mn-lt"/>
                <a:ea typeface="+mn-ea"/>
                <a:cs typeface="+mn-cs"/>
              </a:rPr>
              <a:t>.</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A primera vista, esto podría parecer seguro, ya que aunque el </a:t>
            </a:r>
            <a:r>
              <a:rPr lang="es-ES" sz="1200" kern="1200" dirty="0" err="1" smtClean="0">
                <a:solidFill>
                  <a:schemeClr val="tx1"/>
                </a:solidFill>
                <a:latin typeface="+mn-lt"/>
                <a:ea typeface="+mn-ea"/>
                <a:cs typeface="+mn-cs"/>
              </a:rPr>
              <a:t>criptoanalista</a:t>
            </a:r>
            <a:r>
              <a:rPr lang="es-ES" sz="1200" kern="1200" dirty="0" smtClean="0">
                <a:solidFill>
                  <a:schemeClr val="tx1"/>
                </a:solidFill>
                <a:latin typeface="+mn-lt"/>
                <a:ea typeface="+mn-ea"/>
                <a:cs typeface="+mn-cs"/>
              </a:rPr>
              <a:t> conoce el sistema general, no sabe cuál de las 26! = 4 x 10</a:t>
            </a:r>
            <a:r>
              <a:rPr lang="es-ES" sz="1200" kern="1200" baseline="30000" dirty="0" smtClean="0">
                <a:solidFill>
                  <a:schemeClr val="tx1"/>
                </a:solidFill>
                <a:latin typeface="+mn-lt"/>
                <a:ea typeface="+mn-ea"/>
                <a:cs typeface="+mn-cs"/>
              </a:rPr>
              <a:t>26</a:t>
            </a:r>
            <a:r>
              <a:rPr lang="es-ES" sz="1200" kern="1200" dirty="0" smtClean="0">
                <a:solidFill>
                  <a:schemeClr val="tx1"/>
                </a:solidFill>
                <a:latin typeface="+mn-lt"/>
                <a:ea typeface="+mn-ea"/>
                <a:cs typeface="+mn-cs"/>
              </a:rPr>
              <a:t> claves posibles se está usando. No obstante, si se cuenta con una cantidad pequeña de texto cifrado, puede descifrarse fácilmente. La forma más común es aprovechar las propiedades estadísticas de los lenguajes naturales. Otro enfoque es tratar de adivinar una palabra o frase probable, dependiente del contexto.</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dirty="0" smtClean="0">
                <a:solidFill>
                  <a:schemeClr val="tx1"/>
                </a:solidFill>
                <a:latin typeface="+mn-lt"/>
                <a:ea typeface="+mn-ea"/>
                <a:cs typeface="+mn-cs"/>
              </a:rPr>
              <a:t>La clave del cifrado es una palabra o frase que no contiene letras repetidas. El propósito de la clave es numerar las columnas, estando la columna 1 bajo la letra clave más cercana al inicio del alfabeto, y así sucesivamente. El texto normal se escribe horizontalmente, en filas. El texto cifrado se lee por columnas, comenzando por la columna cuya letra clave es la más baja.</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i="0" kern="1200" dirty="0" smtClean="0">
                <a:solidFill>
                  <a:schemeClr val="tx1"/>
                </a:solidFill>
                <a:latin typeface="+mn-lt"/>
                <a:ea typeface="+mn-ea"/>
                <a:cs typeface="+mn-cs"/>
              </a:rPr>
              <a:t>Autentificación y firmas digitales</a:t>
            </a:r>
            <a:endParaRPr lang="es-AR" sz="1200" b="1" i="1"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La autenticidad de numerosos documentos legales, financieros y de </a:t>
            </a:r>
            <a:r>
              <a:rPr lang="es-ES" sz="1200" kern="1200" dirty="0" err="1" smtClean="0">
                <a:solidFill>
                  <a:schemeClr val="tx1"/>
                </a:solidFill>
                <a:latin typeface="+mn-lt"/>
                <a:ea typeface="+mn-ea"/>
                <a:cs typeface="+mn-cs"/>
              </a:rPr>
              <a:t>oto</a:t>
            </a:r>
            <a:r>
              <a:rPr lang="es-ES" sz="1200" kern="1200" dirty="0" smtClean="0">
                <a:solidFill>
                  <a:schemeClr val="tx1"/>
                </a:solidFill>
                <a:latin typeface="+mn-lt"/>
                <a:ea typeface="+mn-ea"/>
                <a:cs typeface="+mn-cs"/>
              </a:rPr>
              <a:t> tipo se determina por la presencia o ausencia de una firma manuscrita autorizada. Las fotocopias no cuentan. Para que los sistemas computarizados de mensajes reemplacen el transporte físico de papel y tinta, debe encontrarse una solución a estos problemas.</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Por ejemplo, en una operación de compra de lingotes de ORO, para proteger al cliente en el caso de que el precio del oro suba mucho</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El receptor pueda verificar la identidad proclamada del transmisor. Ej. en los sistemas financieros.</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El transmisor no pueda repudiar después en contenido del mensaje. Ej. para proteger al banco contra fraudes</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El receptor no haya podido confeccionar el mensaje él mismo. Ej. para proteger al cliente en el caso de que el precio del oro suba mucho y que el banco trate de falsificar un mensaje firmado en el que el cliente solicitó un lingote de oro en lugar de una tonelada.</a:t>
            </a:r>
            <a:endParaRPr lang="es-AR" sz="1200" kern="1200" dirty="0" smtClean="0">
              <a:solidFill>
                <a:schemeClr val="tx1"/>
              </a:solidFill>
              <a:latin typeface="+mn-lt"/>
              <a:ea typeface="+mn-ea"/>
              <a:cs typeface="+mn-cs"/>
            </a:endParaRPr>
          </a:p>
          <a:p>
            <a:r>
              <a:rPr lang="es-ES" sz="1200" u="sng" kern="1200" dirty="0" smtClean="0">
                <a:solidFill>
                  <a:schemeClr val="tx1"/>
                </a:solidFill>
                <a:latin typeface="+mn-lt"/>
                <a:ea typeface="+mn-ea"/>
                <a:cs typeface="+mn-cs"/>
              </a:rPr>
              <a:t>Autentificación</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En sistemas orientados a conexión, la autentificación puede realizarse en el momento en que se establece una sesión. El planteamiento tradicional consiste en hacer que el usuario compruebe su identidad, mediante la presentación de una contraseña. Este método no solamente expone al usuario a una intercepción pasiva, sino que también puede exigirle a la computadora que autentifica (por ejemplo, el banco) mantener una lista interna de contraseñas, lo cual, en sí mismo, viene a ser un problema potencial de seguridad. Este problema puede solucionarse mediante el empleo de las firmas digitales de clave secreta o pública.</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u="sng" kern="1200" dirty="0" smtClean="0">
                <a:solidFill>
                  <a:schemeClr val="tx1"/>
                </a:solidFill>
                <a:latin typeface="+mn-lt"/>
                <a:ea typeface="+mn-ea"/>
                <a:cs typeface="+mn-cs"/>
              </a:rPr>
              <a:t>Firma digital de clave secreta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Un enfoque de las firmas digitales sería tener una autoridad central que sepa todo y en quien todos confíen, por ejemplo el </a:t>
            </a:r>
            <a:r>
              <a:rPr lang="es-ES" sz="1200" i="1" kern="1200" dirty="0" smtClean="0">
                <a:solidFill>
                  <a:schemeClr val="tx1"/>
                </a:solidFill>
                <a:latin typeface="+mn-lt"/>
                <a:ea typeface="+mn-ea"/>
                <a:cs typeface="+mn-cs"/>
              </a:rPr>
              <a:t>Big </a:t>
            </a:r>
            <a:r>
              <a:rPr lang="es-ES" sz="1200" i="1" kern="1200" dirty="0" err="1" smtClean="0">
                <a:solidFill>
                  <a:schemeClr val="tx1"/>
                </a:solidFill>
                <a:latin typeface="+mn-lt"/>
                <a:ea typeface="+mn-ea"/>
                <a:cs typeface="+mn-cs"/>
              </a:rPr>
              <a:t>Brother</a:t>
            </a:r>
            <a:r>
              <a:rPr lang="es-ES" sz="1200" kern="1200" dirty="0" smtClean="0">
                <a:solidFill>
                  <a:schemeClr val="tx1"/>
                </a:solidFill>
                <a:latin typeface="+mn-lt"/>
                <a:ea typeface="+mn-ea"/>
                <a:cs typeface="+mn-cs"/>
              </a:rPr>
              <a:t> (BB). Cada usuario escoge una clave secreta y la lleva personalmente a las oficinas de BB. Por tanto sólo el usuario y BB conocen la clave secreta. </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Un problema potencial de este protocolo es que todos tienen que confiar en BB. Es más, el BB lee todos los mensajes firmados. Por ello es más confiable utilizar la criptografía de clave pública.</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u="sng" kern="1200" dirty="0" smtClean="0">
                <a:solidFill>
                  <a:schemeClr val="tx1"/>
                </a:solidFill>
                <a:latin typeface="+mn-lt"/>
                <a:ea typeface="+mn-ea"/>
                <a:cs typeface="+mn-cs"/>
              </a:rPr>
              <a:t>Firma digital de clave pública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Esta propuesta utiliza un algoritmo de cifrado (con clave), E, y el algoritmo de descifrado (con clave), D. E y D deben cumplir los siguientes requisitos:</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D(E(P)) = P</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Es excesivamente difícil deducir D de E.</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E no puede descifrarse mediante un ataque de texto normal seleccionado.</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El primer requisito dice que, si aplicamos D a un mensaje cifrado, E(P), obtenemos nuevamente el mensaje de texto original P. El tercero es necesario porque los intrusos pueden experimentar a placer con el algoritmo.</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El método funciona de la siguiente manera. Una persona, diseña dos algoritmos, E y D, que cumplan los requisitos anteriores. El algoritmo de cifrado y la clave , E, se hacen públicos, de ahí el nombre de </a:t>
            </a:r>
            <a:r>
              <a:rPr lang="es-ES" sz="1200" b="1" kern="1200" dirty="0" smtClean="0">
                <a:solidFill>
                  <a:schemeClr val="tx1"/>
                </a:solidFill>
                <a:latin typeface="+mn-lt"/>
                <a:ea typeface="+mn-ea"/>
                <a:cs typeface="+mn-cs"/>
              </a:rPr>
              <a:t>criptografía de clave pública</a:t>
            </a:r>
            <a:r>
              <a:rPr lang="es-ES" sz="1200" kern="1200" dirty="0" smtClean="0">
                <a:solidFill>
                  <a:schemeClr val="tx1"/>
                </a:solidFill>
                <a:latin typeface="+mn-lt"/>
                <a:ea typeface="+mn-ea"/>
                <a:cs typeface="+mn-cs"/>
              </a:rPr>
              <a:t>., pero se mantiene secreta la clave de descifrado. Este método requiere siempre que cada usuario tenga dos claves: una pública, usada por todo el mundo para cifrar mensajes a enviar a ese usuario, y una privada, que el usuario necesita para descifrar los mensajes.</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u="sng" kern="1200" dirty="0" smtClean="0">
                <a:solidFill>
                  <a:schemeClr val="tx1"/>
                </a:solidFill>
                <a:latin typeface="+mn-lt"/>
                <a:ea typeface="+mn-ea"/>
                <a:cs typeface="+mn-cs"/>
              </a:rPr>
              <a:t>Firma digital de clave pública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Esta propuesta utiliza un algoritmo de cifrado (con clave), E, y el algoritmo de descifrado (con clave), D. E y D deben cumplir los siguientes requisitos:</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D(E(P)) = P</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Es excesivamente difícil deducir D de E.</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E no puede descifrarse mediante un ataque de texto normal seleccionado.</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El primer requisito dice que, si aplicamos D a un mensaje cifrado, E(P), obtenemos nuevamente el mensaje de texto original P. El tercero es necesario porque los intrusos pueden experimentar a placer con el algoritmo.</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El método funciona de la siguiente manera. Una persona, diseña dos algoritmos, E y D, que cumplan los requisitos anteriores. El algoritmo de cifrado y la clave , E, se hacen públicos, de ahí el nombre de </a:t>
            </a:r>
            <a:r>
              <a:rPr lang="es-ES" sz="1200" b="1" kern="1200" dirty="0" smtClean="0">
                <a:solidFill>
                  <a:schemeClr val="tx1"/>
                </a:solidFill>
                <a:latin typeface="+mn-lt"/>
                <a:ea typeface="+mn-ea"/>
                <a:cs typeface="+mn-cs"/>
              </a:rPr>
              <a:t>criptografía de clave pública</a:t>
            </a:r>
            <a:r>
              <a:rPr lang="es-ES" sz="1200" kern="1200" dirty="0" smtClean="0">
                <a:solidFill>
                  <a:schemeClr val="tx1"/>
                </a:solidFill>
                <a:latin typeface="+mn-lt"/>
                <a:ea typeface="+mn-ea"/>
                <a:cs typeface="+mn-cs"/>
              </a:rPr>
              <a:t>., pero se mantiene secreta la clave de descifrado. Este método requiere siempre que cada usuario tenga dos claves: una pública, usada por todo el mundo para cifrar mensajes a enviar a ese usuario, y una privada, que el usuario necesita para descifrar los mensajes.</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smtClean="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smtClean="0"/>
              <a:t>Red:Colección interconectada de dispositivos autonomos cuyo objetivo es compartir recursos e intercambiar información</a:t>
            </a:r>
            <a:endParaRPr lang="es-A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i="0" kern="1200" dirty="0" smtClean="0">
                <a:solidFill>
                  <a:schemeClr val="tx1"/>
                </a:solidFill>
                <a:latin typeface="+mn-lt"/>
                <a:ea typeface="+mn-ea"/>
                <a:cs typeface="+mn-cs"/>
              </a:rPr>
              <a:t>Compresión de datos</a:t>
            </a:r>
            <a:endParaRPr lang="es-AR" sz="1200" b="1" i="1"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Casi en la totalidad de los casos, el costo por utilizar una red depende de la cantidad de datos transmitidos. Por esto, cuanto más grande sea el número de octetos transmitidos, mayor será el costo de dicha transmisión, por lo que sería muy útil realizar una compresión de datos antes de enviarlos.</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La compresión de datos está muy relacionada con su representación. Se ha utilizado para ahorrar espacio en la memoria, en los discos y en cintas magnéticas.</a:t>
            </a:r>
            <a:endParaRPr lang="es-AR" sz="1200" kern="1200" dirty="0" smtClean="0">
              <a:solidFill>
                <a:schemeClr val="tx1"/>
              </a:solidFill>
              <a:latin typeface="+mn-lt"/>
              <a:ea typeface="+mn-ea"/>
              <a:cs typeface="+mn-cs"/>
            </a:endParaRPr>
          </a:p>
          <a:p>
            <a:endParaRPr lang="es-ES_tradnl" dirty="0" smtClean="0"/>
          </a:p>
          <a:p>
            <a:r>
              <a:rPr lang="es-MX" sz="1200" b="1" i="0" kern="1200" dirty="0" smtClean="0">
                <a:solidFill>
                  <a:schemeClr val="tx1"/>
                </a:solidFill>
                <a:latin typeface="+mn-lt"/>
                <a:ea typeface="+mn-ea"/>
                <a:cs typeface="+mn-cs"/>
              </a:rPr>
              <a:t>Técnicas de compresión de datos</a:t>
            </a:r>
            <a:endParaRPr lang="es-AR" sz="1200" b="1" i="1"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Los datos que se transmiten por un canal pueden verse como una secuencia de símbolos. Se supone que estos símbolos se extrajeron de algún conjunto (posiblemente finito) de símbolos. Algunos ejemplos de estos conjuntos son:</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Conjunto de bits: 0, 1.</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Conjunto de dígitos decimales: 0, 1, 2, 3, 4, 5, 6, 7, 8, 9.</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Conjunto de letras: A, B, C, ..., X, Y, Z.</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La compresión de datos puede obtenerse de tres maneras generales, basadas en la finitud del conjunto de símbolos, las frecuencias relativas de utilización de los símbolos y el contexto en el que aparece un símbolo.</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AR" sz="1200" b="1" i="0" kern="1200" dirty="0" smtClean="0">
                <a:solidFill>
                  <a:schemeClr val="tx1"/>
                </a:solidFill>
                <a:latin typeface="+mn-lt"/>
                <a:ea typeface="+mn-ea"/>
                <a:cs typeface="+mn-cs"/>
              </a:rPr>
              <a:t>1. Codificación de un conjunto finito de símbolos igualmente probables</a:t>
            </a:r>
            <a:endParaRPr lang="es-AR" sz="1200" b="0" i="0" kern="1200" dirty="0" smtClean="0">
              <a:solidFill>
                <a:schemeClr val="tx1"/>
              </a:solidFill>
              <a:latin typeface="+mn-lt"/>
              <a:ea typeface="+mn-ea"/>
              <a:cs typeface="+mn-cs"/>
            </a:endParaRPr>
          </a:p>
          <a:p>
            <a:r>
              <a:rPr lang="es-AR" sz="1200" b="0" i="0" kern="1200" dirty="0" smtClean="0">
                <a:solidFill>
                  <a:schemeClr val="tx1"/>
                </a:solidFill>
                <a:latin typeface="+mn-lt"/>
                <a:ea typeface="+mn-ea"/>
                <a:cs typeface="+mn-cs"/>
              </a:rPr>
              <a:t/>
            </a:r>
            <a:br>
              <a:rPr lang="es-AR" sz="1200" b="0" i="0" kern="1200" dirty="0" smtClean="0">
                <a:solidFill>
                  <a:schemeClr val="tx1"/>
                </a:solidFill>
                <a:latin typeface="+mn-lt"/>
                <a:ea typeface="+mn-ea"/>
                <a:cs typeface="+mn-cs"/>
              </a:rPr>
            </a:br>
            <a:r>
              <a:rPr lang="es-AR" sz="1200" b="0" i="0" kern="1200" dirty="0" smtClean="0">
                <a:solidFill>
                  <a:schemeClr val="tx1"/>
                </a:solidFill>
                <a:latin typeface="+mn-lt"/>
                <a:ea typeface="+mn-ea"/>
                <a:cs typeface="+mn-cs"/>
              </a:rPr>
              <a:t>Esta técnica es muy particular, ya que está condicionada por varios aspectos:</a:t>
            </a:r>
          </a:p>
          <a:p>
            <a:r>
              <a:rPr lang="es-AR" sz="1200" b="0" i="0" kern="1200" dirty="0" smtClean="0">
                <a:solidFill>
                  <a:schemeClr val="tx1"/>
                </a:solidFill>
                <a:latin typeface="+mn-lt"/>
                <a:ea typeface="+mn-ea"/>
                <a:cs typeface="+mn-cs"/>
              </a:rPr>
              <a:t>El conjunto de símbolos a transmitir debe ser finito.</a:t>
            </a:r>
          </a:p>
          <a:p>
            <a:r>
              <a:rPr lang="es-AR" sz="1200" b="0" i="0" kern="1200" dirty="0" smtClean="0">
                <a:solidFill>
                  <a:schemeClr val="tx1"/>
                </a:solidFill>
                <a:latin typeface="+mn-lt"/>
                <a:ea typeface="+mn-ea"/>
                <a:cs typeface="+mn-cs"/>
              </a:rPr>
              <a:t>La probabilidad de aparición de los símbolos no influye (se consideran </a:t>
            </a:r>
            <a:r>
              <a:rPr lang="es-AR" sz="1200" b="0" i="0" kern="1200" dirty="0" err="1" smtClean="0">
                <a:solidFill>
                  <a:schemeClr val="tx1"/>
                </a:solidFill>
                <a:latin typeface="+mn-lt"/>
                <a:ea typeface="+mn-ea"/>
                <a:cs typeface="+mn-cs"/>
              </a:rPr>
              <a:t>equiprobables</a:t>
            </a:r>
            <a:r>
              <a:rPr lang="es-AR" sz="1200" b="0" i="0" kern="1200" dirty="0" smtClean="0">
                <a:solidFill>
                  <a:schemeClr val="tx1"/>
                </a:solidFill>
                <a:latin typeface="+mn-lt"/>
                <a:ea typeface="+mn-ea"/>
                <a:cs typeface="+mn-cs"/>
              </a:rPr>
              <a:t>).</a:t>
            </a:r>
          </a:p>
          <a:p>
            <a:r>
              <a:rPr lang="es-AR" sz="1200" b="0" i="0" kern="1200" dirty="0" smtClean="0">
                <a:solidFill>
                  <a:schemeClr val="tx1"/>
                </a:solidFill>
                <a:latin typeface="+mn-lt"/>
                <a:ea typeface="+mn-ea"/>
                <a:cs typeface="+mn-cs"/>
              </a:rPr>
              <a:t>Ambos interlocutores deben conocer todos de antemano todos los símbolos que se pueden trasmitir (el diccionario de posibles símbolos).</a:t>
            </a:r>
          </a:p>
          <a:p>
            <a:r>
              <a:rPr lang="es-AR" sz="1200" b="0" i="0" kern="1200" dirty="0" smtClean="0">
                <a:solidFill>
                  <a:schemeClr val="tx1"/>
                </a:solidFill>
                <a:latin typeface="+mn-lt"/>
                <a:ea typeface="+mn-ea"/>
                <a:cs typeface="+mn-cs"/>
              </a:rPr>
              <a:t>El desarrollo de la comunicación con esta técnica sería el siguiente:</a:t>
            </a:r>
          </a:p>
          <a:p>
            <a:r>
              <a:rPr lang="es-AR" sz="1200" b="0" i="0" kern="1200" dirty="0" smtClean="0">
                <a:solidFill>
                  <a:schemeClr val="tx1"/>
                </a:solidFill>
                <a:latin typeface="+mn-lt"/>
                <a:ea typeface="+mn-ea"/>
                <a:cs typeface="+mn-cs"/>
              </a:rPr>
              <a:t>Determinar cuál es exactamente el conjunto de datos que se pueden transmitir.</a:t>
            </a:r>
          </a:p>
          <a:p>
            <a:r>
              <a:rPr lang="es-AR" sz="1200" b="0" i="0" kern="1200" dirty="0" smtClean="0">
                <a:solidFill>
                  <a:schemeClr val="tx1"/>
                </a:solidFill>
                <a:latin typeface="+mn-lt"/>
                <a:ea typeface="+mn-ea"/>
                <a:cs typeface="+mn-cs"/>
              </a:rPr>
              <a:t>Hacer llegar a los interlocutores de la comunicación este conjunto de símbolos válidos mediante cualquier método que no sea la transmisión normal(este método consigue compresión gracias a no tener que enviar los datos completos, así que sí se transmiten normalmente no estaremos consiguiendo ninguna ventaja).</a:t>
            </a:r>
          </a:p>
          <a:p>
            <a:r>
              <a:rPr lang="es-AR" sz="1200" b="0" i="0" kern="1200" dirty="0" smtClean="0">
                <a:solidFill>
                  <a:schemeClr val="tx1"/>
                </a:solidFill>
                <a:latin typeface="+mn-lt"/>
                <a:ea typeface="+mn-ea"/>
                <a:cs typeface="+mn-cs"/>
              </a:rPr>
              <a:t>Proveer al sistema de algún mecanismo que permita añadir nuevos símbolos al conjunto (esto sólo se utilizará de forma ocasional).</a:t>
            </a:r>
          </a:p>
          <a:p>
            <a:r>
              <a:rPr lang="es-AR" sz="1200" b="0" i="0" kern="1200" dirty="0" smtClean="0">
                <a:solidFill>
                  <a:schemeClr val="tx1"/>
                </a:solidFill>
                <a:latin typeface="+mn-lt"/>
                <a:ea typeface="+mn-ea"/>
                <a:cs typeface="+mn-cs"/>
              </a:rPr>
              <a:t>Establecer un orden en los símbolos válidos y mantenerlos numerados.</a:t>
            </a:r>
          </a:p>
          <a:p>
            <a:r>
              <a:rPr lang="es-AR" sz="1200" b="0" i="0" kern="1200" dirty="0" smtClean="0">
                <a:solidFill>
                  <a:schemeClr val="tx1"/>
                </a:solidFill>
                <a:latin typeface="+mn-lt"/>
                <a:ea typeface="+mn-ea"/>
                <a:cs typeface="+mn-cs"/>
              </a:rPr>
              <a:t>Una vez hecho esto, ya se puede establecer la comunicación, sólo que ahora ya, en lugar de transmitir los símbolos se transmite su número de orden.</a:t>
            </a:r>
          </a:p>
          <a:p>
            <a:r>
              <a:rPr lang="es-AR" sz="1200" b="0" i="0" kern="1200" dirty="0" smtClean="0">
                <a:solidFill>
                  <a:schemeClr val="tx1"/>
                </a:solidFill>
                <a:latin typeface="+mn-lt"/>
                <a:ea typeface="+mn-ea"/>
                <a:cs typeface="+mn-cs"/>
              </a:rPr>
              <a:t>La ventaja de esta técnica no viene exactamente de la compresión de datos (aunque su fundamento es el mismo: transmitir una misma información con un número de bits menor), sino de que es posible identificar cada elemento del conjunto de símbolos con una cantidad de información menor.</a:t>
            </a:r>
            <a:br>
              <a:rPr lang="es-AR" sz="1200" b="0" i="0" kern="1200" dirty="0" smtClean="0">
                <a:solidFill>
                  <a:schemeClr val="tx1"/>
                </a:solidFill>
                <a:latin typeface="+mn-lt"/>
                <a:ea typeface="+mn-ea"/>
                <a:cs typeface="+mn-cs"/>
              </a:rPr>
            </a:br>
            <a:r>
              <a:rPr lang="es-AR" sz="1200" b="0" i="0" kern="1200" dirty="0" smtClean="0">
                <a:solidFill>
                  <a:schemeClr val="tx1"/>
                </a:solidFill>
                <a:latin typeface="+mn-lt"/>
                <a:ea typeface="+mn-ea"/>
                <a:cs typeface="+mn-cs"/>
              </a:rPr>
              <a:t/>
            </a:r>
            <a:br>
              <a:rPr lang="es-AR" sz="1200" b="0" i="0" kern="1200" dirty="0" smtClean="0">
                <a:solidFill>
                  <a:schemeClr val="tx1"/>
                </a:solidFill>
                <a:latin typeface="+mn-lt"/>
                <a:ea typeface="+mn-ea"/>
                <a:cs typeface="+mn-cs"/>
              </a:rPr>
            </a:br>
            <a:r>
              <a:rPr lang="es-AR" sz="1200" b="0" i="0" kern="1200" dirty="0" smtClean="0">
                <a:solidFill>
                  <a:schemeClr val="tx1"/>
                </a:solidFill>
                <a:latin typeface="+mn-lt"/>
                <a:ea typeface="+mn-ea"/>
                <a:cs typeface="+mn-cs"/>
              </a:rPr>
              <a:t>Evidentemente, el uso de técnicas como esta sólo se puede realizar en entornos cerrados y lo más estáticos posible. Su uso internamente en empresas o instituciones es su única posibilidad, ya que en el mundo real nunca se podría conseguir aplicar esta técnica.</a:t>
            </a:r>
            <a:br>
              <a:rPr lang="es-AR" sz="1200" b="0" i="0" kern="1200" dirty="0" smtClean="0">
                <a:solidFill>
                  <a:schemeClr val="tx1"/>
                </a:solidFill>
                <a:latin typeface="+mn-lt"/>
                <a:ea typeface="+mn-ea"/>
                <a:cs typeface="+mn-cs"/>
              </a:rPr>
            </a:br>
            <a:r>
              <a:rPr lang="es-AR" sz="1200" b="0" i="0" kern="1200" dirty="0" smtClean="0">
                <a:solidFill>
                  <a:schemeClr val="tx1"/>
                </a:solidFill>
                <a:latin typeface="+mn-lt"/>
                <a:ea typeface="+mn-ea"/>
                <a:cs typeface="+mn-cs"/>
              </a:rPr>
              <a:t/>
            </a:r>
            <a:br>
              <a:rPr lang="es-AR" sz="1200" b="0" i="0" kern="1200" dirty="0" smtClean="0">
                <a:solidFill>
                  <a:schemeClr val="tx1"/>
                </a:solidFill>
                <a:latin typeface="+mn-lt"/>
                <a:ea typeface="+mn-ea"/>
                <a:cs typeface="+mn-cs"/>
              </a:rPr>
            </a:br>
            <a:r>
              <a:rPr lang="es-AR" sz="1200" b="0" i="0" kern="1200" dirty="0" smtClean="0">
                <a:solidFill>
                  <a:schemeClr val="tx1"/>
                </a:solidFill>
                <a:latin typeface="+mn-lt"/>
                <a:ea typeface="+mn-ea"/>
                <a:cs typeface="+mn-cs"/>
              </a:rPr>
              <a:t>Por último, señalar que el aumento en la velocidad de transmisión conseguido mediante este método depende de forma directa de cuál es la longitud media en bits de los símbolos a transmitir. Las ventajas del método son su sencillez y que aunque el conjunto de símbolos sea grande, la cantidad de bits trasmitida sigue siendo pequeña para cada uno de ellos (el crecimiento del conjunto tampoco va a tener un impacto destacado en la transmisión).</a:t>
            </a:r>
          </a:p>
          <a:p>
            <a:endParaRPr lang="es-AR" sz="1200" b="0" i="0" kern="1200" dirty="0" smtClean="0">
              <a:solidFill>
                <a:schemeClr val="tx1"/>
              </a:solidFill>
              <a:latin typeface="+mn-lt"/>
              <a:ea typeface="+mn-ea"/>
              <a:cs typeface="+mn-cs"/>
            </a:endParaRPr>
          </a:p>
          <a:p>
            <a:r>
              <a:rPr lang="es-MX" sz="1200" b="1" i="1" kern="1200" dirty="0" smtClean="0">
                <a:solidFill>
                  <a:schemeClr val="tx1"/>
                </a:solidFill>
                <a:latin typeface="+mn-lt"/>
                <a:ea typeface="+mn-ea"/>
                <a:cs typeface="+mn-cs"/>
              </a:rPr>
              <a:t>Codificación de un conjunto finito de símbolos igualmente probables</a:t>
            </a:r>
            <a:endParaRPr lang="es-AR" sz="1200" b="1" i="1"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En muchas aplicaciones, los mensajes se extraen de un conjunto finito y se expresan en ASCII. En un proyecto de automatización de biblioteca, por ejemplo, los títulos de la colección de la biblioteca podrían considerarse apropiadamente como un conjunto finito de símbolos. Supongamos que cada día se envía una lista completa de los libros pedidos a cada oficina de la biblioteca. La transmisión diaria podría consistir en el número de oficina, , seguido por la lista de todos los libros pedidos ese día. Si consideramos de 20 caracteres el titulo de un libro típico, expresado en ASCII, se necesitarían 140 bits. Pero si simplemente se da a cada libro un número de secuencia, se reduce considerablemente el número de bits.</a:t>
            </a:r>
            <a:endParaRPr lang="es-AR" sz="1200" kern="1200" dirty="0" smtClean="0">
              <a:solidFill>
                <a:schemeClr val="tx1"/>
              </a:solidFill>
              <a:latin typeface="+mn-lt"/>
              <a:ea typeface="+mn-ea"/>
              <a:cs typeface="+mn-cs"/>
            </a:endParaRPr>
          </a:p>
          <a:p>
            <a:endParaRPr lang="es-AR" sz="1200" b="0" i="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i="1" kern="1200" dirty="0" smtClean="0">
                <a:solidFill>
                  <a:schemeClr val="tx1"/>
                </a:solidFill>
                <a:latin typeface="+mn-lt"/>
                <a:ea typeface="+mn-ea"/>
                <a:cs typeface="+mn-cs"/>
              </a:rPr>
              <a:t>Codificación dependiente de la frecuencia</a:t>
            </a:r>
            <a:endParaRPr lang="es-AR" sz="1200" b="1" i="1"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En casi todos los textos, algunos símbolos aparecen con mayor frecuencia que otros. En los textos en inglés, por ejemplo, la letra “E” ocurre 100 veces más que la letra “Q”, y la palabra “THE”, 10 veces más que la palabra “BE”. Esta observación sugiere un esquema de codificación en la que, a los símbolos comunes se les asignen códigos cortos, mientras que a los símbolos ocasionales se les asignen códigos largos.</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AR" sz="1200" b="0" i="1" kern="1200" dirty="0" smtClean="0">
                <a:solidFill>
                  <a:schemeClr val="tx1"/>
                </a:solidFill>
                <a:latin typeface="+mn-lt"/>
                <a:ea typeface="+mn-ea"/>
                <a:cs typeface="+mn-cs"/>
              </a:rPr>
              <a:t>Supongamos un alfabeto con cuatro caracteres </a:t>
            </a:r>
            <a:r>
              <a:rPr lang="es-AR" sz="1200" b="1" i="1" kern="1200" dirty="0" smtClean="0">
                <a:solidFill>
                  <a:schemeClr val="tx1"/>
                </a:solidFill>
                <a:latin typeface="+mn-lt"/>
                <a:ea typeface="+mn-ea"/>
                <a:cs typeface="+mn-cs"/>
              </a:rPr>
              <a:t>A</a:t>
            </a:r>
            <a:r>
              <a:rPr lang="es-AR" sz="1200" b="0" i="1" kern="1200" dirty="0" smtClean="0">
                <a:solidFill>
                  <a:schemeClr val="tx1"/>
                </a:solidFill>
                <a:latin typeface="+mn-lt"/>
                <a:ea typeface="+mn-ea"/>
                <a:cs typeface="+mn-cs"/>
              </a:rPr>
              <a:t>, </a:t>
            </a:r>
            <a:r>
              <a:rPr lang="es-AR" sz="1200" b="1" i="1" kern="1200" dirty="0" smtClean="0">
                <a:solidFill>
                  <a:schemeClr val="tx1"/>
                </a:solidFill>
                <a:latin typeface="+mn-lt"/>
                <a:ea typeface="+mn-ea"/>
                <a:cs typeface="+mn-cs"/>
              </a:rPr>
              <a:t>B</a:t>
            </a:r>
            <a:r>
              <a:rPr lang="es-AR" sz="1200" b="0" i="1" kern="1200" dirty="0" smtClean="0">
                <a:solidFill>
                  <a:schemeClr val="tx1"/>
                </a:solidFill>
                <a:latin typeface="+mn-lt"/>
                <a:ea typeface="+mn-ea"/>
                <a:cs typeface="+mn-cs"/>
              </a:rPr>
              <a:t>, </a:t>
            </a:r>
            <a:r>
              <a:rPr lang="es-AR" sz="1200" b="1" i="1" kern="1200" dirty="0" smtClean="0">
                <a:solidFill>
                  <a:schemeClr val="tx1"/>
                </a:solidFill>
                <a:latin typeface="+mn-lt"/>
                <a:ea typeface="+mn-ea"/>
                <a:cs typeface="+mn-cs"/>
              </a:rPr>
              <a:t>C</a:t>
            </a:r>
            <a:r>
              <a:rPr lang="es-AR" sz="1200" b="0" i="1" kern="1200" dirty="0" smtClean="0">
                <a:solidFill>
                  <a:schemeClr val="tx1"/>
                </a:solidFill>
                <a:latin typeface="+mn-lt"/>
                <a:ea typeface="+mn-ea"/>
                <a:cs typeface="+mn-cs"/>
              </a:rPr>
              <a:t> y </a:t>
            </a:r>
            <a:r>
              <a:rPr lang="es-AR" sz="1200" b="1" i="1" kern="1200" dirty="0" smtClean="0">
                <a:solidFill>
                  <a:schemeClr val="tx1"/>
                </a:solidFill>
                <a:latin typeface="+mn-lt"/>
                <a:ea typeface="+mn-ea"/>
                <a:cs typeface="+mn-cs"/>
              </a:rPr>
              <a:t>D</a:t>
            </a:r>
            <a:r>
              <a:rPr lang="es-AR" sz="1200" b="0" i="1" kern="1200" dirty="0" smtClean="0">
                <a:solidFill>
                  <a:schemeClr val="tx1"/>
                </a:solidFill>
                <a:latin typeface="+mn-lt"/>
                <a:ea typeface="+mn-ea"/>
                <a:cs typeface="+mn-cs"/>
              </a:rPr>
              <a:t>. De ellos sabemos que las probabilidades son respectivamente: 50%, 25%, 25% y 0%, por lo tanto lo ideal sería una codificación de la siguiente forma:</a:t>
            </a:r>
            <a:br>
              <a:rPr lang="es-AR" sz="1200" b="0" i="1" kern="1200" dirty="0" smtClean="0">
                <a:solidFill>
                  <a:schemeClr val="tx1"/>
                </a:solidFill>
                <a:latin typeface="+mn-lt"/>
                <a:ea typeface="+mn-ea"/>
                <a:cs typeface="+mn-cs"/>
              </a:rPr>
            </a:br>
            <a:endParaRPr lang="es-AR" sz="1200" b="0" i="0" kern="1200" dirty="0" smtClean="0">
              <a:solidFill>
                <a:schemeClr val="tx1"/>
              </a:solidFill>
              <a:latin typeface="+mn-lt"/>
              <a:ea typeface="+mn-ea"/>
              <a:cs typeface="+mn-cs"/>
            </a:endParaRPr>
          </a:p>
          <a:p>
            <a:r>
              <a:rPr lang="es-AR" sz="1200" b="0" i="1" kern="1200" dirty="0" smtClean="0">
                <a:solidFill>
                  <a:schemeClr val="tx1"/>
                </a:solidFill>
                <a:latin typeface="+mn-lt"/>
                <a:ea typeface="+mn-ea"/>
                <a:cs typeface="+mn-cs"/>
              </a:rPr>
              <a:t>1 bit para la </a:t>
            </a:r>
            <a:r>
              <a:rPr lang="es-AR" sz="1200" b="1" i="1" kern="1200" dirty="0" smtClean="0">
                <a:solidFill>
                  <a:schemeClr val="tx1"/>
                </a:solidFill>
                <a:latin typeface="+mn-lt"/>
                <a:ea typeface="+mn-ea"/>
                <a:cs typeface="+mn-cs"/>
              </a:rPr>
              <a:t>A</a:t>
            </a:r>
            <a:r>
              <a:rPr lang="es-AR" sz="1200" b="0" i="1" kern="1200" dirty="0" smtClean="0">
                <a:solidFill>
                  <a:schemeClr val="tx1"/>
                </a:solidFill>
                <a:latin typeface="+mn-lt"/>
                <a:ea typeface="+mn-ea"/>
                <a:cs typeface="+mn-cs"/>
              </a:rPr>
              <a:t> (log2(0.5)=1)</a:t>
            </a:r>
            <a:br>
              <a:rPr lang="es-AR" sz="1200" b="0" i="1" kern="1200" dirty="0" smtClean="0">
                <a:solidFill>
                  <a:schemeClr val="tx1"/>
                </a:solidFill>
                <a:latin typeface="+mn-lt"/>
                <a:ea typeface="+mn-ea"/>
                <a:cs typeface="+mn-cs"/>
              </a:rPr>
            </a:br>
            <a:r>
              <a:rPr lang="es-AR" sz="1200" b="0" i="1" kern="1200" dirty="0" smtClean="0">
                <a:solidFill>
                  <a:schemeClr val="tx1"/>
                </a:solidFill>
                <a:latin typeface="+mn-lt"/>
                <a:ea typeface="+mn-ea"/>
                <a:cs typeface="+mn-cs"/>
              </a:rPr>
              <a:t>2 bits para la </a:t>
            </a:r>
            <a:r>
              <a:rPr lang="es-AR" sz="1200" b="1" i="1" kern="1200" dirty="0" smtClean="0">
                <a:solidFill>
                  <a:schemeClr val="tx1"/>
                </a:solidFill>
                <a:latin typeface="+mn-lt"/>
                <a:ea typeface="+mn-ea"/>
                <a:cs typeface="+mn-cs"/>
              </a:rPr>
              <a:t>B</a:t>
            </a:r>
            <a:r>
              <a:rPr lang="es-AR" sz="1200" b="0" i="1" kern="1200" dirty="0" smtClean="0">
                <a:solidFill>
                  <a:schemeClr val="tx1"/>
                </a:solidFill>
                <a:latin typeface="+mn-lt"/>
                <a:ea typeface="+mn-ea"/>
                <a:cs typeface="+mn-cs"/>
              </a:rPr>
              <a:t> y la </a:t>
            </a:r>
            <a:r>
              <a:rPr lang="es-AR" sz="1200" b="1" i="1" kern="1200" dirty="0" smtClean="0">
                <a:solidFill>
                  <a:schemeClr val="tx1"/>
                </a:solidFill>
                <a:latin typeface="+mn-lt"/>
                <a:ea typeface="+mn-ea"/>
                <a:cs typeface="+mn-cs"/>
              </a:rPr>
              <a:t>C</a:t>
            </a:r>
            <a:r>
              <a:rPr lang="es-AR" sz="1200" b="0" i="1" kern="1200" dirty="0" smtClean="0">
                <a:solidFill>
                  <a:schemeClr val="tx1"/>
                </a:solidFill>
                <a:latin typeface="+mn-lt"/>
                <a:ea typeface="+mn-ea"/>
                <a:cs typeface="+mn-cs"/>
              </a:rPr>
              <a:t> (log2(0.25)=2)</a:t>
            </a:r>
            <a:br>
              <a:rPr lang="es-AR" sz="1200" b="0" i="1" kern="1200" dirty="0" smtClean="0">
                <a:solidFill>
                  <a:schemeClr val="tx1"/>
                </a:solidFill>
                <a:latin typeface="+mn-lt"/>
                <a:ea typeface="+mn-ea"/>
                <a:cs typeface="+mn-cs"/>
              </a:rPr>
            </a:br>
            <a:endParaRPr lang="es-AR" sz="1200" b="0" i="0" kern="1200" dirty="0" smtClean="0">
              <a:solidFill>
                <a:schemeClr val="tx1"/>
              </a:solidFill>
              <a:latin typeface="+mn-lt"/>
              <a:ea typeface="+mn-ea"/>
              <a:cs typeface="+mn-cs"/>
            </a:endParaRPr>
          </a:p>
          <a:p>
            <a:r>
              <a:rPr lang="es-AR" sz="1200" b="0" i="1" kern="1200" dirty="0" smtClean="0">
                <a:solidFill>
                  <a:schemeClr val="tx1"/>
                </a:solidFill>
                <a:latin typeface="+mn-lt"/>
                <a:ea typeface="+mn-ea"/>
                <a:cs typeface="+mn-cs"/>
              </a:rPr>
              <a:t>quedando así el resultado:</a:t>
            </a:r>
            <a:endParaRPr lang="es-AR" sz="1200" b="0" i="0" kern="1200" dirty="0" smtClean="0">
              <a:solidFill>
                <a:schemeClr val="tx1"/>
              </a:solidFill>
              <a:latin typeface="+mn-lt"/>
              <a:ea typeface="+mn-ea"/>
              <a:cs typeface="+mn-cs"/>
            </a:endParaRPr>
          </a:p>
          <a:p>
            <a:r>
              <a:rPr lang="es-AR" sz="1200" b="1" i="1" kern="1200" dirty="0" smtClean="0">
                <a:solidFill>
                  <a:schemeClr val="tx1"/>
                </a:solidFill>
                <a:latin typeface="+mn-lt"/>
                <a:ea typeface="+mn-ea"/>
                <a:cs typeface="+mn-cs"/>
              </a:rPr>
              <a:t>A</a:t>
            </a:r>
            <a:r>
              <a:rPr lang="es-AR" sz="1200" b="0" i="1" kern="1200" dirty="0" smtClean="0">
                <a:solidFill>
                  <a:schemeClr val="tx1"/>
                </a:solidFill>
                <a:latin typeface="+mn-lt"/>
                <a:ea typeface="+mn-ea"/>
                <a:cs typeface="+mn-cs"/>
              </a:rPr>
              <a:t>: 0</a:t>
            </a:r>
            <a:br>
              <a:rPr lang="es-AR" sz="1200" b="0" i="1" kern="1200" dirty="0" smtClean="0">
                <a:solidFill>
                  <a:schemeClr val="tx1"/>
                </a:solidFill>
                <a:latin typeface="+mn-lt"/>
                <a:ea typeface="+mn-ea"/>
                <a:cs typeface="+mn-cs"/>
              </a:rPr>
            </a:br>
            <a:r>
              <a:rPr lang="es-AR" sz="1200" b="1" i="1" kern="1200" dirty="0" smtClean="0">
                <a:solidFill>
                  <a:schemeClr val="tx1"/>
                </a:solidFill>
                <a:latin typeface="+mn-lt"/>
                <a:ea typeface="+mn-ea"/>
                <a:cs typeface="+mn-cs"/>
              </a:rPr>
              <a:t>B</a:t>
            </a:r>
            <a:r>
              <a:rPr lang="es-AR" sz="1200" b="0" i="1" kern="1200" dirty="0" smtClean="0">
                <a:solidFill>
                  <a:schemeClr val="tx1"/>
                </a:solidFill>
                <a:latin typeface="+mn-lt"/>
                <a:ea typeface="+mn-ea"/>
                <a:cs typeface="+mn-cs"/>
              </a:rPr>
              <a:t>: 10</a:t>
            </a:r>
            <a:br>
              <a:rPr lang="es-AR" sz="1200" b="0" i="1" kern="1200" dirty="0" smtClean="0">
                <a:solidFill>
                  <a:schemeClr val="tx1"/>
                </a:solidFill>
                <a:latin typeface="+mn-lt"/>
                <a:ea typeface="+mn-ea"/>
                <a:cs typeface="+mn-cs"/>
              </a:rPr>
            </a:br>
            <a:r>
              <a:rPr lang="es-AR" sz="1200" b="1" i="1" kern="1200" dirty="0" smtClean="0">
                <a:solidFill>
                  <a:schemeClr val="tx1"/>
                </a:solidFill>
                <a:latin typeface="+mn-lt"/>
                <a:ea typeface="+mn-ea"/>
                <a:cs typeface="+mn-cs"/>
              </a:rPr>
              <a:t>C</a:t>
            </a:r>
            <a:r>
              <a:rPr lang="es-AR" sz="1200" b="0" i="1" kern="1200" dirty="0" smtClean="0">
                <a:solidFill>
                  <a:schemeClr val="tx1"/>
                </a:solidFill>
                <a:latin typeface="+mn-lt"/>
                <a:ea typeface="+mn-ea"/>
                <a:cs typeface="+mn-cs"/>
              </a:rPr>
              <a:t>: 11</a:t>
            </a:r>
            <a:endParaRPr lang="es-AR" sz="1200" b="0" i="0" kern="1200" dirty="0" smtClean="0">
              <a:solidFill>
                <a:schemeClr val="tx1"/>
              </a:solidFill>
              <a:latin typeface="+mn-lt"/>
              <a:ea typeface="+mn-ea"/>
              <a:cs typeface="+mn-cs"/>
            </a:endParaRPr>
          </a:p>
          <a:p>
            <a:r>
              <a:rPr lang="es-AR" sz="1200" b="0" i="1" kern="1200" dirty="0" smtClean="0">
                <a:solidFill>
                  <a:schemeClr val="tx1"/>
                </a:solidFill>
                <a:latin typeface="+mn-lt"/>
                <a:ea typeface="+mn-ea"/>
                <a:cs typeface="+mn-cs"/>
              </a:rPr>
              <a:t>Por lo tanto esta codificación sugiere un esquema, en el cual los símbolos más comunes se les asignen códigos cortos, y a los ocasionales largos.</a:t>
            </a:r>
            <a:endParaRPr lang="es-AR" sz="1200" b="0" i="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i="1" kern="1200" dirty="0" smtClean="0">
                <a:solidFill>
                  <a:schemeClr val="tx1"/>
                </a:solidFill>
                <a:latin typeface="+mn-lt"/>
                <a:ea typeface="+mn-ea"/>
                <a:cs typeface="+mn-cs"/>
              </a:rPr>
              <a:t>Codificación dependiente del contexto</a:t>
            </a:r>
            <a:endParaRPr lang="es-AR" sz="1200" b="1" i="1"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El método anterior supone, implícitamente, que la probabilidad de ocurrencia de un símbolo es independiente de su predecesor inmediato, o sea, que la probabilidad de la aparición de una letra “T” siguiendo directamente a un a “Q” es casi cuatro veces mayor que la probabilidad de aparición de una “U”, siguiendo a una “Q”. Con la ayuda de un esquema un poco más sofisticado se podría determinar la probabilidad condicional de cada símbolo , para cada uno de los posibles predecesores. Si existen fuertes correlaciones entre los símbolos y sus sucesores, este método obtiene grandes ahorros, aun cuando los mismos símbolos tengan una distribución plana.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La desventaja de este método de probabilidad condicional es el gran número de tablas que se necesitan. Si hay </a:t>
            </a:r>
            <a:r>
              <a:rPr lang="es-ES" sz="1200" i="1" kern="1200" dirty="0" smtClean="0">
                <a:solidFill>
                  <a:schemeClr val="tx1"/>
                </a:solidFill>
                <a:latin typeface="+mn-lt"/>
                <a:ea typeface="+mn-ea"/>
                <a:cs typeface="+mn-cs"/>
              </a:rPr>
              <a:t>k</a:t>
            </a:r>
            <a:r>
              <a:rPr lang="es-ES" sz="1200" kern="1200" dirty="0" smtClean="0">
                <a:solidFill>
                  <a:schemeClr val="tx1"/>
                </a:solidFill>
                <a:latin typeface="+mn-lt"/>
                <a:ea typeface="+mn-ea"/>
                <a:cs typeface="+mn-cs"/>
              </a:rPr>
              <a:t> símbolos, por ejemplo, las tablas correspondientes deberán tener </a:t>
            </a:r>
            <a:r>
              <a:rPr lang="es-ES" sz="1200" i="1" kern="1200" dirty="0" smtClean="0">
                <a:solidFill>
                  <a:schemeClr val="tx1"/>
                </a:solidFill>
                <a:latin typeface="+mn-lt"/>
                <a:ea typeface="+mn-ea"/>
                <a:cs typeface="+mn-cs"/>
              </a:rPr>
              <a:t>k</a:t>
            </a:r>
            <a:r>
              <a:rPr lang="es-ES" sz="1200" kern="1200" baseline="30000" dirty="0" smtClean="0">
                <a:solidFill>
                  <a:schemeClr val="tx1"/>
                </a:solidFill>
                <a:latin typeface="+mn-lt"/>
                <a:ea typeface="+mn-ea"/>
                <a:cs typeface="+mn-cs"/>
              </a:rPr>
              <a:t>2</a:t>
            </a:r>
            <a:r>
              <a:rPr lang="es-ES" sz="1200" kern="1200" dirty="0" smtClean="0">
                <a:solidFill>
                  <a:schemeClr val="tx1"/>
                </a:solidFill>
                <a:latin typeface="+mn-lt"/>
                <a:ea typeface="+mn-ea"/>
                <a:cs typeface="+mn-cs"/>
              </a:rPr>
              <a:t> entradas.</a:t>
            </a:r>
            <a:endParaRPr lang="es-AR" sz="1200" kern="1200" dirty="0" smtClean="0">
              <a:solidFill>
                <a:schemeClr val="tx1"/>
              </a:solidFill>
              <a:latin typeface="+mn-lt"/>
              <a:ea typeface="+mn-ea"/>
              <a:cs typeface="+mn-cs"/>
            </a:endParaRPr>
          </a:p>
          <a:p>
            <a:endParaRPr lang="es-AR" sz="1200" kern="1200" dirty="0" smtClean="0">
              <a:solidFill>
                <a:schemeClr val="tx1"/>
              </a:solidFill>
              <a:latin typeface="+mn-lt"/>
              <a:ea typeface="+mn-ea"/>
              <a:cs typeface="+mn-cs"/>
            </a:endParaRPr>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i="0" kern="1200" dirty="0" smtClean="0">
                <a:solidFill>
                  <a:schemeClr val="tx1"/>
                </a:solidFill>
                <a:latin typeface="+mn-lt"/>
                <a:ea typeface="+mn-ea"/>
                <a:cs typeface="+mn-cs"/>
              </a:rPr>
              <a:t>Seguridad y confidencialidad</a:t>
            </a:r>
            <a:endParaRPr lang="es-AR" sz="1200" b="1" i="1"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Durante las primeras décadas de su existencia, las redes de computadoras fueron usadas principalmente por investigadores universitarios para el envío de correo electrónico, y por empleados corporativos para compartir impresoras.</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Con el advenimiento de las redes, la situación cambió radicalmente. Nadie puede supervisar manualmente los millones de bits de datos que diariamente se mueven entre los ordenadores en una red. Además, las organizaciones no tienen ninguna manera de asegurar que sus datos no se puedan copiar secretamente, mediante la intercepción de líneas telefónicas o algún otro medio, en el camino que siguen hasta llegar a su destino . Por esto surge la necesidad de algún tipo de puesta en clave (cifrado), con objeto de hacer que los datos sean ininteligibles para todo el mundo, exceptuando aquéllos a los cuales se desea hacer llegar dichos datos.</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Existen, por lo menos, cuatro servicios de seguridad relacionados con la seguridad en la conexión entre redes:</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Proteger los datos para que no puedan ser leídos por personas que no tienen autorización para hacerlo.</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Impedir que las personas sin autorización inserten o borren mensajes.</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Verificar el emisor de cada uno de los mensajes.</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Hacer posible que los usuarios transmitan electrónicamente documentos firmados.</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La puesta en clave, puede utilizarse efectivamente para todos estos objetivos. Si bien el cifrado puede realzarse en cualquier capa del modelo OSI, el planteamiento más sofisticado consiste en colocarla en la capa de presentación, para que sólo aquellas estructuras o campos que necesiten cifrarse sufran la sobrecarga correspondiente.</a:t>
            </a:r>
            <a:endParaRPr lang="es-AR" sz="1200" kern="1200" dirty="0" smtClean="0">
              <a:solidFill>
                <a:schemeClr val="tx1"/>
              </a:solidFill>
              <a:latin typeface="+mn-lt"/>
              <a:ea typeface="+mn-ea"/>
              <a:cs typeface="+mn-cs"/>
            </a:endParaRPr>
          </a:p>
          <a:p>
            <a:endParaRPr lang="es-AR" sz="1200" kern="1200" dirty="0" smtClean="0">
              <a:solidFill>
                <a:schemeClr val="tx1"/>
              </a:solidFill>
              <a:latin typeface="+mn-lt"/>
              <a:ea typeface="+mn-ea"/>
              <a:cs typeface="+mn-cs"/>
            </a:endParaRPr>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i="0" kern="1200" dirty="0" smtClean="0">
                <a:solidFill>
                  <a:schemeClr val="tx1"/>
                </a:solidFill>
                <a:latin typeface="+mn-lt"/>
                <a:ea typeface="+mn-ea"/>
                <a:cs typeface="+mn-cs"/>
              </a:rPr>
              <a:t>Criptografía tradicional</a:t>
            </a:r>
            <a:endParaRPr lang="es-AR" sz="1200" b="1" i="1"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Hasta la llegada de las computadoras, una de las restricciones principales de la criptografía había sido la falta de los codificadores para efectuar las transformaciones necesarias, con frecuencia en campo de batalla y contando con poco equipo. Una restricción adicional, ha sido la dificultad para conmutar rápidamente de un método criptográfico a otro, dado que esto obligaría a reentrenar un gran número de personas. Sin embargo, el peligro de que un empleado fuera capturado por el enemigo ha hecho indispensable la capacidad de cambiar el método de cifrado al instante, de ser necesario. De estos requisitos en conflicto se deriva el siguiente modelo.</a:t>
            </a:r>
            <a:endParaRPr lang="es-AR" sz="1200" kern="1200" dirty="0" smtClean="0">
              <a:solidFill>
                <a:schemeClr val="tx1"/>
              </a:solidFill>
              <a:latin typeface="+mn-lt"/>
              <a:ea typeface="+mn-ea"/>
              <a:cs typeface="+mn-cs"/>
            </a:endParaRPr>
          </a:p>
          <a:p>
            <a:r>
              <a:rPr lang="es-AR" dirty="0" smtClean="0"/>
              <a:t/>
            </a:r>
            <a:br>
              <a:rPr lang="es-AR" dirty="0" smtClean="0"/>
            </a:br>
            <a:r>
              <a:rPr lang="es-ES" sz="1200" kern="1200" dirty="0" smtClean="0">
                <a:solidFill>
                  <a:schemeClr val="tx1"/>
                </a:solidFill>
                <a:latin typeface="+mn-lt"/>
                <a:ea typeface="+mn-ea"/>
                <a:cs typeface="+mn-cs"/>
              </a:rPr>
              <a:t>Los mensajes que se tienen que poner en clave, conocidos como </a:t>
            </a:r>
            <a:r>
              <a:rPr lang="es-ES" sz="1200" b="1" kern="1200" dirty="0" smtClean="0">
                <a:solidFill>
                  <a:schemeClr val="tx1"/>
                </a:solidFill>
                <a:latin typeface="+mn-lt"/>
                <a:ea typeface="+mn-ea"/>
                <a:cs typeface="+mn-cs"/>
              </a:rPr>
              <a:t>texto normal</a:t>
            </a:r>
            <a:r>
              <a:rPr lang="es-ES" sz="1200" kern="1200" dirty="0" smtClean="0">
                <a:solidFill>
                  <a:schemeClr val="tx1"/>
                </a:solidFill>
                <a:latin typeface="+mn-lt"/>
                <a:ea typeface="+mn-ea"/>
                <a:cs typeface="+mn-cs"/>
              </a:rPr>
              <a:t>, se transforman mediante una función </a:t>
            </a:r>
            <a:r>
              <a:rPr lang="es-ES" sz="1200" kern="1200" dirty="0" err="1" smtClean="0">
                <a:solidFill>
                  <a:schemeClr val="tx1"/>
                </a:solidFill>
                <a:latin typeface="+mn-lt"/>
                <a:ea typeface="+mn-ea"/>
                <a:cs typeface="+mn-cs"/>
              </a:rPr>
              <a:t>parametrizada</a:t>
            </a:r>
            <a:r>
              <a:rPr lang="es-ES" sz="1200" kern="1200" dirty="0" smtClean="0">
                <a:solidFill>
                  <a:schemeClr val="tx1"/>
                </a:solidFill>
                <a:latin typeface="+mn-lt"/>
                <a:ea typeface="+mn-ea"/>
                <a:cs typeface="+mn-cs"/>
              </a:rPr>
              <a:t> por una </a:t>
            </a:r>
            <a:r>
              <a:rPr lang="es-ES" sz="1200" b="1" kern="1200" dirty="0" smtClean="0">
                <a:solidFill>
                  <a:schemeClr val="tx1"/>
                </a:solidFill>
                <a:latin typeface="+mn-lt"/>
                <a:ea typeface="+mn-ea"/>
                <a:cs typeface="+mn-cs"/>
              </a:rPr>
              <a:t>clave</a:t>
            </a:r>
            <a:r>
              <a:rPr lang="es-ES" sz="1200" kern="1200" dirty="0" smtClean="0">
                <a:solidFill>
                  <a:schemeClr val="tx1"/>
                </a:solidFill>
                <a:latin typeface="+mn-lt"/>
                <a:ea typeface="+mn-ea"/>
                <a:cs typeface="+mn-cs"/>
              </a:rPr>
              <a:t>. La salida del proceso de cifrado, conocida como </a:t>
            </a:r>
            <a:r>
              <a:rPr lang="es-ES" sz="1200" b="1" kern="1200" dirty="0" smtClean="0">
                <a:solidFill>
                  <a:schemeClr val="tx1"/>
                </a:solidFill>
                <a:latin typeface="+mn-lt"/>
                <a:ea typeface="+mn-ea"/>
                <a:cs typeface="+mn-cs"/>
              </a:rPr>
              <a:t>texto cifrado</a:t>
            </a:r>
            <a:r>
              <a:rPr lang="es-ES" sz="1200" kern="1200" dirty="0" smtClean="0">
                <a:solidFill>
                  <a:schemeClr val="tx1"/>
                </a:solidFill>
                <a:latin typeface="+mn-lt"/>
                <a:ea typeface="+mn-ea"/>
                <a:cs typeface="+mn-cs"/>
              </a:rPr>
              <a:t>, se transmite después, muchas veces mediante mensajero o radio. Suponemos que el </a:t>
            </a:r>
            <a:r>
              <a:rPr lang="es-ES" sz="1200" b="1" kern="1200" dirty="0" smtClean="0">
                <a:solidFill>
                  <a:schemeClr val="tx1"/>
                </a:solidFill>
                <a:latin typeface="+mn-lt"/>
                <a:ea typeface="+mn-ea"/>
                <a:cs typeface="+mn-cs"/>
              </a:rPr>
              <a:t>intruso</a:t>
            </a:r>
            <a:r>
              <a:rPr lang="es-ES" sz="1200" kern="1200" dirty="0" smtClean="0">
                <a:solidFill>
                  <a:schemeClr val="tx1"/>
                </a:solidFill>
                <a:latin typeface="+mn-lt"/>
                <a:ea typeface="+mn-ea"/>
                <a:cs typeface="+mn-cs"/>
              </a:rPr>
              <a:t> escucha y copia con exactitud el texto cifrado completo. Sin embargo, a diferencia del destinatario original, el intruso no conoce la clave de cifrado y no puede descifrar fácilmente el texto cifrado. A veces el intruso no sólo puede escuchar el canal de comunicación (intruso pasivo) sino que también puede registrar mensajes y reproducirlos después, inyectar sus propios mensajes y modificar los mensajes legítimos antes de que lleguen al destinatario (intruso activo). El arte de descifrar se llama </a:t>
            </a:r>
            <a:r>
              <a:rPr lang="es-ES" sz="1200" b="1" kern="1200" dirty="0" smtClean="0">
                <a:solidFill>
                  <a:schemeClr val="tx1"/>
                </a:solidFill>
                <a:latin typeface="+mn-lt"/>
                <a:ea typeface="+mn-ea"/>
                <a:cs typeface="+mn-cs"/>
              </a:rPr>
              <a:t>criptoanálisis</a:t>
            </a:r>
            <a:r>
              <a:rPr lang="es-ES" sz="1200" kern="1200" dirty="0" smtClean="0">
                <a:solidFill>
                  <a:schemeClr val="tx1"/>
                </a:solidFill>
                <a:latin typeface="+mn-lt"/>
                <a:ea typeface="+mn-ea"/>
                <a:cs typeface="+mn-cs"/>
              </a:rPr>
              <a:t>. Y el arte de diseñar </a:t>
            </a:r>
            <a:r>
              <a:rPr lang="es-ES" sz="1200" kern="1200" dirty="0" err="1" smtClean="0">
                <a:solidFill>
                  <a:schemeClr val="tx1"/>
                </a:solidFill>
                <a:latin typeface="+mn-lt"/>
                <a:ea typeface="+mn-ea"/>
                <a:cs typeface="+mn-cs"/>
              </a:rPr>
              <a:t>cifradores</a:t>
            </a:r>
            <a:r>
              <a:rPr lang="es-ES" sz="1200" kern="1200" dirty="0" smtClean="0">
                <a:solidFill>
                  <a:schemeClr val="tx1"/>
                </a:solidFill>
                <a:latin typeface="+mn-lt"/>
                <a:ea typeface="+mn-ea"/>
                <a:cs typeface="+mn-cs"/>
              </a:rPr>
              <a:t> (criptografía) y de descifrarlos (criptoanálisis) se conocen colectivamente como </a:t>
            </a:r>
            <a:r>
              <a:rPr lang="es-ES" sz="1200" b="1" kern="1200" dirty="0" err="1" smtClean="0">
                <a:solidFill>
                  <a:schemeClr val="tx1"/>
                </a:solidFill>
                <a:latin typeface="+mn-lt"/>
                <a:ea typeface="+mn-ea"/>
                <a:cs typeface="+mn-cs"/>
              </a:rPr>
              <a:t>criptología</a:t>
            </a:r>
            <a:r>
              <a:rPr lang="es-ES" sz="1200" kern="1200" dirty="0" smtClean="0">
                <a:solidFill>
                  <a:schemeClr val="tx1"/>
                </a:solidFill>
                <a:latin typeface="+mn-lt"/>
                <a:ea typeface="+mn-ea"/>
                <a:cs typeface="+mn-cs"/>
              </a:rPr>
              <a:t>.</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Utilizaremos como notación: C = </a:t>
            </a:r>
            <a:r>
              <a:rPr lang="es-ES" sz="1200" kern="1200" dirty="0" err="1" smtClean="0">
                <a:solidFill>
                  <a:schemeClr val="tx1"/>
                </a:solidFill>
                <a:latin typeface="+mn-lt"/>
                <a:ea typeface="+mn-ea"/>
                <a:cs typeface="+mn-cs"/>
              </a:rPr>
              <a:t>E</a:t>
            </a:r>
            <a:r>
              <a:rPr lang="es-ES" sz="1200" kern="1200" baseline="-25000" dirty="0" err="1" smtClean="0">
                <a:solidFill>
                  <a:schemeClr val="tx1"/>
                </a:solidFill>
                <a:latin typeface="+mn-lt"/>
                <a:ea typeface="+mn-ea"/>
                <a:cs typeface="+mn-cs"/>
              </a:rPr>
              <a:t>k</a:t>
            </a:r>
            <a:r>
              <a:rPr lang="es-ES" sz="1200" kern="1200" dirty="0" smtClean="0">
                <a:solidFill>
                  <a:schemeClr val="tx1"/>
                </a:solidFill>
                <a:latin typeface="+mn-lt"/>
                <a:ea typeface="+mn-ea"/>
                <a:cs typeface="+mn-cs"/>
              </a:rPr>
              <a:t>(P) para indicar que el cifrado del texto normal P usando la clave k da el texto cifrado C. Del mismo modo, P = </a:t>
            </a:r>
            <a:r>
              <a:rPr lang="es-ES" sz="1200" kern="1200" dirty="0" err="1" smtClean="0">
                <a:solidFill>
                  <a:schemeClr val="tx1"/>
                </a:solidFill>
                <a:latin typeface="+mn-lt"/>
                <a:ea typeface="+mn-ea"/>
                <a:cs typeface="+mn-cs"/>
              </a:rPr>
              <a:t>D</a:t>
            </a:r>
            <a:r>
              <a:rPr lang="es-ES" sz="1200" kern="1200" baseline="-25000" dirty="0" err="1" smtClean="0">
                <a:solidFill>
                  <a:schemeClr val="tx1"/>
                </a:solidFill>
                <a:latin typeface="+mn-lt"/>
                <a:ea typeface="+mn-ea"/>
                <a:cs typeface="+mn-cs"/>
              </a:rPr>
              <a:t>k</a:t>
            </a:r>
            <a:r>
              <a:rPr lang="es-ES" sz="1200" kern="1200" dirty="0" smtClean="0">
                <a:solidFill>
                  <a:schemeClr val="tx1"/>
                </a:solidFill>
                <a:latin typeface="+mn-lt"/>
                <a:ea typeface="+mn-ea"/>
                <a:cs typeface="+mn-cs"/>
              </a:rPr>
              <a:t>(C) representa el descifrado de C para obtener el texto normal nuevamente. Por tanto:</a:t>
            </a:r>
            <a:endParaRPr lang="es-AR" sz="1200" kern="1200" dirty="0" smtClean="0">
              <a:solidFill>
                <a:schemeClr val="tx1"/>
              </a:solidFill>
              <a:latin typeface="+mn-lt"/>
              <a:ea typeface="+mn-ea"/>
              <a:cs typeface="+mn-cs"/>
            </a:endParaRPr>
          </a:p>
          <a:p>
            <a:r>
              <a:rPr lang="es-ES" sz="1200" kern="1200" dirty="0" err="1" smtClean="0">
                <a:solidFill>
                  <a:schemeClr val="tx1"/>
                </a:solidFill>
                <a:latin typeface="+mn-lt"/>
                <a:ea typeface="+mn-ea"/>
                <a:cs typeface="+mn-cs"/>
              </a:rPr>
              <a:t>D</a:t>
            </a:r>
            <a:r>
              <a:rPr lang="es-ES" sz="1200" kern="1200" baseline="-25000" dirty="0" err="1" smtClean="0">
                <a:solidFill>
                  <a:schemeClr val="tx1"/>
                </a:solidFill>
                <a:latin typeface="+mn-lt"/>
                <a:ea typeface="+mn-ea"/>
                <a:cs typeface="+mn-cs"/>
              </a:rPr>
              <a:t>k</a:t>
            </a:r>
            <a:r>
              <a:rPr lang="es-ES" sz="1200" kern="1200" dirty="0" smtClean="0">
                <a:solidFill>
                  <a:schemeClr val="tx1"/>
                </a:solidFill>
                <a:latin typeface="+mn-lt"/>
                <a:ea typeface="+mn-ea"/>
                <a:cs typeface="+mn-cs"/>
              </a:rPr>
              <a:t> (</a:t>
            </a:r>
            <a:r>
              <a:rPr lang="es-ES" sz="1200" kern="1200" dirty="0" err="1" smtClean="0">
                <a:solidFill>
                  <a:schemeClr val="tx1"/>
                </a:solidFill>
                <a:latin typeface="+mn-lt"/>
                <a:ea typeface="+mn-ea"/>
                <a:cs typeface="+mn-cs"/>
              </a:rPr>
              <a:t>E</a:t>
            </a:r>
            <a:r>
              <a:rPr lang="es-ES" sz="1200" kern="1200" baseline="-25000" dirty="0" err="1" smtClean="0">
                <a:solidFill>
                  <a:schemeClr val="tx1"/>
                </a:solidFill>
                <a:latin typeface="+mn-lt"/>
                <a:ea typeface="+mn-ea"/>
                <a:cs typeface="+mn-cs"/>
              </a:rPr>
              <a:t>k</a:t>
            </a:r>
            <a:r>
              <a:rPr lang="es-ES" sz="1200" kern="1200" dirty="0" smtClean="0">
                <a:solidFill>
                  <a:schemeClr val="tx1"/>
                </a:solidFill>
                <a:latin typeface="+mn-lt"/>
                <a:ea typeface="+mn-ea"/>
                <a:cs typeface="+mn-cs"/>
              </a:rPr>
              <a:t> (P)) = P</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Esta notación sugiere que E y D son sólo funciones matemáticas, lo cual es cierto. El único truco es que ambas son funciones de dos parámetros, y hemos escrito uno de los parámetros (la clave) como subíndice, en lugar de cómo argumento, para distinguirlo del mensaje.</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La clave consiste en una cadena corta (relativamente) que selecciona uno de muchos cifrados potenciales y puede cambiarse con la frecuencia requerida.. Por tanto, el modelo básico es un método general estable y conocido públicamente pero </a:t>
            </a:r>
            <a:r>
              <a:rPr lang="es-ES" sz="1200" kern="1200" dirty="0" err="1" smtClean="0">
                <a:solidFill>
                  <a:schemeClr val="tx1"/>
                </a:solidFill>
                <a:latin typeface="+mn-lt"/>
                <a:ea typeface="+mn-ea"/>
                <a:cs typeface="+mn-cs"/>
              </a:rPr>
              <a:t>parametrizado</a:t>
            </a:r>
            <a:r>
              <a:rPr lang="es-ES" sz="1200" kern="1200" dirty="0" smtClean="0">
                <a:solidFill>
                  <a:schemeClr val="tx1"/>
                </a:solidFill>
                <a:latin typeface="+mn-lt"/>
                <a:ea typeface="+mn-ea"/>
                <a:cs typeface="+mn-cs"/>
              </a:rPr>
              <a:t> por una clave secreta y fácilmente cambiable.</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Cuanto más grande es la clave, mayor será el </a:t>
            </a:r>
            <a:r>
              <a:rPr lang="es-ES" sz="1200" b="1" kern="1200" dirty="0" smtClean="0">
                <a:solidFill>
                  <a:schemeClr val="tx1"/>
                </a:solidFill>
                <a:latin typeface="+mn-lt"/>
                <a:ea typeface="+mn-ea"/>
                <a:cs typeface="+mn-cs"/>
              </a:rPr>
              <a:t>factor de trabajo </a:t>
            </a:r>
            <a:r>
              <a:rPr lang="es-ES" sz="1200" kern="1200" dirty="0" smtClean="0">
                <a:solidFill>
                  <a:schemeClr val="tx1"/>
                </a:solidFill>
                <a:latin typeface="+mn-lt"/>
                <a:ea typeface="+mn-ea"/>
                <a:cs typeface="+mn-cs"/>
              </a:rPr>
              <a:t>que tendrá que enfrentar el </a:t>
            </a:r>
            <a:r>
              <a:rPr lang="es-ES" sz="1200" kern="1200" dirty="0" err="1" smtClean="0">
                <a:solidFill>
                  <a:schemeClr val="tx1"/>
                </a:solidFill>
                <a:latin typeface="+mn-lt"/>
                <a:ea typeface="+mn-ea"/>
                <a:cs typeface="+mn-cs"/>
              </a:rPr>
              <a:t>criptoanalista</a:t>
            </a:r>
            <a:r>
              <a:rPr lang="es-ES" sz="1200" kern="1200" dirty="0" smtClean="0">
                <a:solidFill>
                  <a:schemeClr val="tx1"/>
                </a:solidFill>
                <a:latin typeface="+mn-lt"/>
                <a:ea typeface="+mn-ea"/>
                <a:cs typeface="+mn-cs"/>
              </a:rPr>
              <a:t>. Este factor crece exponencialmente con la longitud de la clave. El secreto radica en tener un algoritmo robusto (pero público) y una clave larga.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Los modelos de cifrado históricamente se dividen en dos categorías: cifrados por sustitución y cifrados por transposición.</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9" name="28 Marcador de número de diapositiva"/>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‹Nº›</a:t>
            </a:fld>
            <a:endParaRPr kumimoji="0" lang="en-US" sz="1200">
              <a:solidFill>
                <a:schemeClr val="tx2"/>
              </a:solidFill>
            </a:endParaRPr>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pie de página"/>
          <p:cNvSpPr>
            <a:spLocks noGrp="1"/>
          </p:cNvSpPr>
          <p:nvPr>
            <p:ph type="ftr" sz="quarter" idx="10"/>
          </p:nvPr>
        </p:nvSpPr>
        <p:spPr/>
        <p:txBody>
          <a:bodyPr/>
          <a:lstStyle/>
          <a:p>
            <a:pPr algn="l"/>
            <a:r>
              <a:rPr lang="es-AR" smtClean="0"/>
              <a:t>Universidad Nacional de Jujuy – Cátedra de Comunicaciones</a:t>
            </a:r>
            <a:endParaRPr lang="es-AR" dirty="0"/>
          </a:p>
        </p:txBody>
      </p:sp>
      <p:sp>
        <p:nvSpPr>
          <p:cNvPr id="4" name="3 Marcador de número de diapositiva"/>
          <p:cNvSpPr>
            <a:spLocks noGrp="1"/>
          </p:cNvSpPr>
          <p:nvPr>
            <p:ph type="sldNum" sz="quarter" idx="11"/>
          </p:nvPr>
        </p:nvSpPr>
        <p:spPr/>
        <p:txBody>
          <a:bodyPr/>
          <a:lstStyle/>
          <a:p>
            <a:fld id="{22735295-DE8D-4BFE-9163-F5F0860C4C7F}"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número de diapositiva"/>
          <p:cNvSpPr>
            <a:spLocks noGrp="1"/>
          </p:cNvSpPr>
          <p:nvPr>
            <p:ph type="sldNum" sz="quarter" idx="12"/>
          </p:nvPr>
        </p:nvSpPr>
        <p:spPr/>
        <p:txBody>
          <a:bodyPr/>
          <a:lstStyle/>
          <a:p>
            <a:fld id="{22735295-DE8D-4BFE-9163-F5F0860C4C7F}" type="slidenum">
              <a:rPr lang="es-AR" smtClean="0"/>
              <a:pPr/>
              <a:t>‹Nº›</a:t>
            </a:fld>
            <a:endParaRPr lang="es-AR" dirty="0"/>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9" name="8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 Marcador de pie de página"/>
          <p:cNvSpPr>
            <a:spLocks noGrp="1"/>
          </p:cNvSpPr>
          <p:nvPr>
            <p:ph type="ftr" sz="quarter" idx="1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lstStyle>
          <a:p>
            <a:r>
              <a:rPr kumimoji="0" lang="es-ES" smtClean="0"/>
              <a:t>Haga clic para modificar el estilo de título del patrón</a:t>
            </a:r>
            <a:endParaRPr kumimoji="0" lang="en-US"/>
          </a:p>
        </p:txBody>
      </p:sp>
      <p:sp>
        <p:nvSpPr>
          <p:cNvPr id="5" name="4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6"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5"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a:prstGeom prst="rect">
            <a:avLst/>
          </a:prstGeom>
        </p:spPr>
        <p:txBody>
          <a:bodyPr/>
          <a:lstStyle/>
          <a:p>
            <a:endParaRPr lang="es-AR"/>
          </a:p>
        </p:txBody>
      </p:sp>
      <p:sp>
        <p:nvSpPr>
          <p:cNvPr id="6" name="5 Marcador de pie de página"/>
          <p:cNvSpPr>
            <a:spLocks noGrp="1"/>
          </p:cNvSpPr>
          <p:nvPr>
            <p:ph type="ftr" sz="quarter" idx="11"/>
          </p:nvPr>
        </p:nvSpPr>
        <p:spPr>
          <a:xfrm>
            <a:off x="914400" y="55499"/>
            <a:ext cx="5562600" cy="365125"/>
          </a:xfrm>
        </p:spPr>
        <p:txBody>
          <a:bodyPr/>
          <a:lstStyle/>
          <a:p>
            <a:r>
              <a:rPr lang="es-AR" smtClean="0"/>
              <a:t>Universidad Nacional de Jujuy – Cátedra de Comunicaciones</a:t>
            </a:r>
            <a:endParaRPr lang="es-AR"/>
          </a:p>
        </p:txBody>
      </p:sp>
      <p:sp>
        <p:nvSpPr>
          <p:cNvPr id="7" name="6 Marcador de número de diapositiva"/>
          <p:cNvSpPr>
            <a:spLocks noGrp="1"/>
          </p:cNvSpPr>
          <p:nvPr>
            <p:ph type="sldNum" sz="quarter" idx="12"/>
          </p:nvPr>
        </p:nvSpPr>
        <p:spPr>
          <a:xfrm>
            <a:off x="8610600" y="55499"/>
            <a:ext cx="457200" cy="365125"/>
          </a:xfrm>
        </p:spPr>
        <p:txBody>
          <a:bodyPr/>
          <a:lstStyle/>
          <a:p>
            <a:fld id="{22735295-DE8D-4BFE-9163-F5F0860C4C7F}" type="slidenum">
              <a:rPr lang="es-AR" smtClean="0"/>
              <a:pPr/>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s-ES" dirty="0" smtClean="0"/>
              <a:t>Haga clic para modificar el estilo de texto del patrón</a:t>
            </a:r>
          </a:p>
          <a:p>
            <a:pPr lvl="1" eaLnBrk="1" latinLnBrk="0" hangingPunct="1"/>
            <a:r>
              <a:rPr kumimoji="0" lang="es-ES" dirty="0" smtClean="0"/>
              <a:t>Segundo nivel</a:t>
            </a:r>
          </a:p>
          <a:p>
            <a:pPr lvl="2" eaLnBrk="1" latinLnBrk="0" hangingPunct="1"/>
            <a:r>
              <a:rPr kumimoji="0" lang="es-ES" dirty="0" smtClean="0"/>
              <a:t>Tercer nivel</a:t>
            </a:r>
          </a:p>
          <a:p>
            <a:pPr lvl="3" eaLnBrk="1" latinLnBrk="0" hangingPunct="1"/>
            <a:r>
              <a:rPr kumimoji="0" lang="es-ES" dirty="0" smtClean="0"/>
              <a:t>Cuarto nivel</a:t>
            </a:r>
          </a:p>
          <a:p>
            <a:pPr lvl="4" eaLnBrk="1" latinLnBrk="0" hangingPunct="1"/>
            <a:r>
              <a:rPr kumimoji="0" lang="es-ES" dirty="0" smtClean="0"/>
              <a:t>Quinto nivel</a:t>
            </a:r>
            <a:endParaRPr kumimoji="0" lang="en-US" dirty="0"/>
          </a:p>
        </p:txBody>
      </p:sp>
      <p:sp>
        <p:nvSpPr>
          <p:cNvPr id="3"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lstStyle>
          <a:p>
            <a:fld id="{22735295-DE8D-4BFE-9163-F5F0860C4C7F}" type="slidenum">
              <a:rPr lang="es-AR" smtClean="0"/>
              <a:pPr/>
              <a:t>‹Nº›</a:t>
            </a:fld>
            <a:endParaRPr lang="es-A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iming>
    <p:tnLst>
      <p:par>
        <p:cTn id="1" dur="indefinite" restart="never" nodeType="tmRoot"/>
      </p:par>
    </p:tnLst>
  </p:timing>
  <p:hf sldNum="0" hdr="0" dt="0"/>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3352800" y="512064"/>
            <a:ext cx="2362200" cy="914400"/>
          </a:xfrm>
        </p:spPr>
        <p:txBody>
          <a:bodyPr/>
          <a:lstStyle/>
          <a:p>
            <a:r>
              <a:rPr lang="es-AR" dirty="0" smtClean="0"/>
              <a:t>Unidad 8</a:t>
            </a:r>
            <a:endParaRPr lang="es-AR" dirty="0"/>
          </a:p>
        </p:txBody>
      </p:sp>
      <p:sp>
        <p:nvSpPr>
          <p:cNvPr id="4" name="3 Marcador de pie de página"/>
          <p:cNvSpPr>
            <a:spLocks noGrp="1"/>
          </p:cNvSpPr>
          <p:nvPr>
            <p:ph type="ftr" sz="quarter" idx="3"/>
          </p:nvPr>
        </p:nvSpPr>
        <p:spPr>
          <a:xfrm>
            <a:off x="304800" y="64166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pic>
        <p:nvPicPr>
          <p:cNvPr id="6" name="Picture 4"/>
          <p:cNvPicPr>
            <a:picLocks noChangeAspect="1" noChangeArrowheads="1"/>
          </p:cNvPicPr>
          <p:nvPr/>
        </p:nvPicPr>
        <p:blipFill>
          <a:blip r:embed="rId3" cstate="print"/>
          <a:srcRect/>
          <a:stretch>
            <a:fillRect/>
          </a:stretch>
        </p:blipFill>
        <p:spPr bwMode="auto">
          <a:xfrm>
            <a:off x="5486400" y="1828800"/>
            <a:ext cx="3124200" cy="4415567"/>
          </a:xfrm>
          <a:prstGeom prst="rect">
            <a:avLst/>
          </a:prstGeom>
          <a:noFill/>
          <a:ln w="9525">
            <a:noFill/>
            <a:miter lim="800000"/>
            <a:headEnd/>
            <a:tailEnd/>
          </a:ln>
          <a:effectLst/>
        </p:spPr>
      </p:pic>
      <p:sp>
        <p:nvSpPr>
          <p:cNvPr id="10" name="7 Marcador de contenido"/>
          <p:cNvSpPr>
            <a:spLocks noGrp="1"/>
          </p:cNvSpPr>
          <p:nvPr>
            <p:ph sz="half" idx="1"/>
          </p:nvPr>
        </p:nvSpPr>
        <p:spPr>
          <a:xfrm>
            <a:off x="609600" y="1143000"/>
            <a:ext cx="7384256" cy="685800"/>
          </a:xfrm>
        </p:spPr>
        <p:txBody>
          <a:bodyPr/>
          <a:lstStyle/>
          <a:p>
            <a:pPr>
              <a:buNone/>
            </a:pPr>
            <a:r>
              <a:rPr lang="es-AR" dirty="0" smtClean="0"/>
              <a:t>Capa de PRESENTACIÓN </a:t>
            </a:r>
            <a:endParaRPr lang="es-AR" dirty="0"/>
          </a:p>
        </p:txBody>
      </p:sp>
      <p:sp>
        <p:nvSpPr>
          <p:cNvPr id="8" name="7 Rectángulo redondeado"/>
          <p:cNvSpPr/>
          <p:nvPr/>
        </p:nvSpPr>
        <p:spPr>
          <a:xfrm>
            <a:off x="5857884" y="2714620"/>
            <a:ext cx="2428892" cy="642942"/>
          </a:xfrm>
          <a:prstGeom prst="round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build="p"/>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Modelos de Cifrado</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1000108"/>
            <a:ext cx="8786874" cy="5429288"/>
          </a:xfrm>
        </p:spPr>
        <p:txBody>
          <a:bodyPr>
            <a:normAutofit/>
          </a:bodyPr>
          <a:lstStyle/>
          <a:p>
            <a:pPr>
              <a:buClr>
                <a:srgbClr val="FFFF00"/>
              </a:buClr>
            </a:pPr>
            <a:r>
              <a:rPr lang="es-AR" sz="3200" dirty="0" smtClean="0"/>
              <a:t>Cifrados por sustitución</a:t>
            </a:r>
          </a:p>
          <a:p>
            <a:pPr lvl="1">
              <a:buClr>
                <a:srgbClr val="FFFF00"/>
              </a:buClr>
              <a:buFont typeface="Wingdings" pitchFamily="2" charset="2"/>
              <a:buChar char="§"/>
            </a:pPr>
            <a:r>
              <a:rPr lang="es-AR" dirty="0" smtClean="0"/>
              <a:t>Cada unidad (generalmente letras) es </a:t>
            </a:r>
            <a:r>
              <a:rPr lang="es-AR" dirty="0" smtClean="0">
                <a:solidFill>
                  <a:srgbClr val="FFFF00"/>
                </a:solidFill>
              </a:rPr>
              <a:t>reemplazada</a:t>
            </a:r>
            <a:r>
              <a:rPr lang="es-AR" dirty="0" smtClean="0"/>
              <a:t> por otra letra del mismo alfabeto u otro alfabeto diferente.</a:t>
            </a:r>
          </a:p>
          <a:p>
            <a:pPr lvl="1">
              <a:buClr>
                <a:srgbClr val="FFFF00"/>
              </a:buClr>
              <a:buFont typeface="Wingdings" pitchFamily="2" charset="2"/>
              <a:buChar char="§"/>
            </a:pPr>
            <a:r>
              <a:rPr lang="es-AR" dirty="0" smtClean="0"/>
              <a:t>Las unidades de texto cambian pero mantienen el mismo orden. Lo que cambia son las unidades.</a:t>
            </a:r>
          </a:p>
          <a:p>
            <a:pPr lvl="1">
              <a:buClr>
                <a:srgbClr val="FFFF00"/>
              </a:buClr>
              <a:buFont typeface="Wingdings" pitchFamily="2" charset="2"/>
              <a:buChar char="§"/>
            </a:pPr>
            <a:r>
              <a:rPr lang="es-AR" dirty="0" smtClean="0"/>
              <a:t>El mas usado es el </a:t>
            </a:r>
            <a:r>
              <a:rPr lang="es-AR" dirty="0" smtClean="0">
                <a:solidFill>
                  <a:srgbClr val="FFFF00"/>
                </a:solidFill>
              </a:rPr>
              <a:t>cifrado monoalfabético</a:t>
            </a:r>
            <a:r>
              <a:rPr lang="es-AR" dirty="0" smtClean="0"/>
              <a:t>.</a:t>
            </a:r>
          </a:p>
          <a:p>
            <a:pPr>
              <a:buClr>
                <a:srgbClr val="FFFF00"/>
              </a:buClr>
            </a:pPr>
            <a:r>
              <a:rPr lang="es-AR" sz="3200" dirty="0" smtClean="0"/>
              <a:t>Cifrados por transposición</a:t>
            </a:r>
          </a:p>
          <a:p>
            <a:pPr lvl="1">
              <a:buClr>
                <a:srgbClr val="FFFF00"/>
              </a:buClr>
              <a:buFont typeface="Wingdings" pitchFamily="2" charset="2"/>
              <a:buChar char="§"/>
            </a:pPr>
            <a:r>
              <a:rPr lang="es-AR" dirty="0" smtClean="0"/>
              <a:t>Consiste en </a:t>
            </a:r>
            <a:r>
              <a:rPr lang="es-AR" dirty="0" smtClean="0">
                <a:solidFill>
                  <a:srgbClr val="FFFF00"/>
                </a:solidFill>
              </a:rPr>
              <a:t>reordenar</a:t>
            </a:r>
            <a:r>
              <a:rPr lang="es-AR" dirty="0" smtClean="0"/>
              <a:t> las letras de acuerdo aun patrón definido.</a:t>
            </a:r>
          </a:p>
          <a:p>
            <a:pPr lvl="1">
              <a:buClr>
                <a:srgbClr val="FFFF00"/>
              </a:buClr>
              <a:buFont typeface="Wingdings" pitchFamily="2" charset="2"/>
              <a:buChar char="§"/>
            </a:pPr>
            <a:r>
              <a:rPr lang="es-AR" dirty="0" smtClean="0"/>
              <a:t>Este patrón cambia de acuerdo a una clave.</a:t>
            </a:r>
          </a:p>
          <a:p>
            <a:pPr lvl="1">
              <a:buClr>
                <a:srgbClr val="FFFF00"/>
              </a:buClr>
              <a:buFont typeface="Wingdings" pitchFamily="2" charset="2"/>
              <a:buChar char="§"/>
            </a:pPr>
            <a:r>
              <a:rPr lang="es-AR" dirty="0" smtClean="0"/>
              <a:t>Las unidades en si no son modificadas.</a:t>
            </a:r>
          </a:p>
          <a:p>
            <a:pPr lvl="1">
              <a:buClr>
                <a:srgbClr val="FFFF00"/>
              </a:buClr>
              <a:buFont typeface="Wingdings" pitchFamily="2" charset="2"/>
              <a:buChar char="§"/>
            </a:pPr>
            <a:r>
              <a:rPr lang="es-AR" dirty="0" smtClean="0"/>
              <a:t>El mas usado es el cifrado </a:t>
            </a:r>
            <a:r>
              <a:rPr lang="es-AR" dirty="0" err="1" smtClean="0"/>
              <a:t>columnar</a:t>
            </a:r>
            <a:r>
              <a:rPr lang="es-AR"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Cifrado monoalfabético</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1071546"/>
            <a:ext cx="8786874" cy="1214446"/>
          </a:xfrm>
        </p:spPr>
        <p:txBody>
          <a:bodyPr>
            <a:normAutofit/>
          </a:bodyPr>
          <a:lstStyle/>
          <a:p>
            <a:pPr>
              <a:buNone/>
            </a:pPr>
            <a:r>
              <a:rPr lang="es-ES" sz="2400" dirty="0" smtClean="0"/>
              <a:t>Cada uno de los símbolos del texto normal, por ejemplo las 26 letras del abecedario (sin la ñ) inglés, tienen una correspondencia con alguna otra letra.</a:t>
            </a:r>
            <a:endParaRPr lang="es-AR" sz="2400" dirty="0" smtClean="0"/>
          </a:p>
        </p:txBody>
      </p:sp>
      <p:pic>
        <p:nvPicPr>
          <p:cNvPr id="1027" name="Picture 3"/>
          <p:cNvPicPr>
            <a:picLocks noChangeAspect="1" noChangeArrowheads="1"/>
          </p:cNvPicPr>
          <p:nvPr/>
        </p:nvPicPr>
        <p:blipFill>
          <a:blip r:embed="rId3" cstate="print"/>
          <a:srcRect/>
          <a:stretch>
            <a:fillRect/>
          </a:stretch>
        </p:blipFill>
        <p:spPr bwMode="auto">
          <a:xfrm>
            <a:off x="285720" y="2357430"/>
            <a:ext cx="8634441" cy="657262"/>
          </a:xfrm>
          <a:prstGeom prst="rect">
            <a:avLst/>
          </a:prstGeom>
          <a:noFill/>
          <a:ln w="9525">
            <a:noFill/>
            <a:miter lim="800000"/>
            <a:headEnd/>
            <a:tailEnd/>
          </a:ln>
        </p:spPr>
      </p:pic>
      <p:sp>
        <p:nvSpPr>
          <p:cNvPr id="7" name="7 Marcador de contenido"/>
          <p:cNvSpPr>
            <a:spLocks noGrp="1"/>
          </p:cNvSpPr>
          <p:nvPr>
            <p:ph sz="half" idx="1"/>
          </p:nvPr>
        </p:nvSpPr>
        <p:spPr>
          <a:xfrm>
            <a:off x="214282" y="3286124"/>
            <a:ext cx="8786874" cy="2714644"/>
          </a:xfrm>
        </p:spPr>
        <p:txBody>
          <a:bodyPr>
            <a:normAutofit/>
          </a:bodyPr>
          <a:lstStyle/>
          <a:p>
            <a:pPr>
              <a:buClr>
                <a:srgbClr val="FFFF00"/>
              </a:buClr>
            </a:pPr>
            <a:r>
              <a:rPr lang="es-ES" sz="2400" dirty="0" smtClean="0"/>
              <a:t>En este caso, la clave tiene 26 letras y corresponde a la cadena de sustitución inferior.</a:t>
            </a:r>
          </a:p>
          <a:p>
            <a:pPr>
              <a:buClr>
                <a:srgbClr val="FFFF00"/>
              </a:buClr>
            </a:pPr>
            <a:r>
              <a:rPr lang="es-ES" sz="2400" dirty="0" smtClean="0"/>
              <a:t>También puede definirse un determinado corrimiento </a:t>
            </a:r>
            <a:r>
              <a:rPr lang="es-ES" sz="2400" dirty="0" smtClean="0">
                <a:solidFill>
                  <a:srgbClr val="FFFF00"/>
                </a:solidFill>
              </a:rPr>
              <a:t>k</a:t>
            </a:r>
            <a:r>
              <a:rPr lang="es-ES" sz="2400" dirty="0" smtClean="0"/>
              <a:t> para las letras del alfabeto.</a:t>
            </a:r>
          </a:p>
          <a:p>
            <a:pPr>
              <a:buClr>
                <a:srgbClr val="FFFF00"/>
              </a:buClr>
            </a:pPr>
            <a:r>
              <a:rPr lang="es-ES" sz="2400" dirty="0" smtClean="0"/>
              <a:t>Este último se denomina Cifrado del Cesar ya que era utilizado por los Romanos en sus mensajes en clave.</a:t>
            </a:r>
            <a:endParaRPr lang="es-A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anim calcmode="lin" valueType="num">
                                      <p:cBhvr additive="base">
                                        <p:cTn id="15" dur="500" fill="hold"/>
                                        <p:tgtEl>
                                          <p:spTgt spid="1027"/>
                                        </p:tgtEl>
                                        <p:attrNameLst>
                                          <p:attrName>ppt_x</p:attrName>
                                        </p:attrNameLst>
                                      </p:cBhvr>
                                      <p:tavLst>
                                        <p:tav tm="0">
                                          <p:val>
                                            <p:strVal val="#ppt_x"/>
                                          </p:val>
                                        </p:tav>
                                        <p:tav tm="100000">
                                          <p:val>
                                            <p:strVal val="#ppt_x"/>
                                          </p:val>
                                        </p:tav>
                                      </p:tavLst>
                                    </p:anim>
                                    <p:anim calcmode="lin" valueType="num">
                                      <p:cBhvr additive="base">
                                        <p:cTn id="16"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P spid="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Cifrado por Transposición</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857232"/>
            <a:ext cx="8786874" cy="714380"/>
          </a:xfrm>
        </p:spPr>
        <p:txBody>
          <a:bodyPr>
            <a:normAutofit/>
          </a:bodyPr>
          <a:lstStyle/>
          <a:p>
            <a:pPr>
              <a:spcAft>
                <a:spcPts val="600"/>
              </a:spcAft>
              <a:buClr>
                <a:srgbClr val="FFFF00"/>
              </a:buClr>
              <a:buNone/>
            </a:pPr>
            <a:r>
              <a:rPr lang="es-AR" dirty="0" smtClean="0"/>
              <a:t>Consiste en reordenar las letras del texto, por ejemplo:</a:t>
            </a:r>
          </a:p>
        </p:txBody>
      </p:sp>
      <p:pic>
        <p:nvPicPr>
          <p:cNvPr id="2050" name="Picture 2"/>
          <p:cNvPicPr>
            <a:picLocks noChangeAspect="1" noChangeArrowheads="1"/>
          </p:cNvPicPr>
          <p:nvPr/>
        </p:nvPicPr>
        <p:blipFill>
          <a:blip r:embed="rId3" cstate="print"/>
          <a:srcRect/>
          <a:stretch>
            <a:fillRect/>
          </a:stretch>
        </p:blipFill>
        <p:spPr bwMode="auto">
          <a:xfrm>
            <a:off x="642910" y="1500174"/>
            <a:ext cx="7679585" cy="3071834"/>
          </a:xfrm>
          <a:prstGeom prst="rect">
            <a:avLst/>
          </a:prstGeom>
          <a:noFill/>
          <a:ln w="9525">
            <a:noFill/>
            <a:miter lim="800000"/>
            <a:headEnd/>
            <a:tailEnd/>
          </a:ln>
        </p:spPr>
      </p:pic>
      <p:sp>
        <p:nvSpPr>
          <p:cNvPr id="6" name="7 Marcador de contenido"/>
          <p:cNvSpPr>
            <a:spLocks noGrp="1"/>
          </p:cNvSpPr>
          <p:nvPr>
            <p:ph sz="half" idx="1"/>
          </p:nvPr>
        </p:nvSpPr>
        <p:spPr>
          <a:xfrm>
            <a:off x="142844" y="4714884"/>
            <a:ext cx="8786874" cy="1071570"/>
          </a:xfrm>
        </p:spPr>
        <p:txBody>
          <a:bodyPr>
            <a:normAutofit/>
          </a:bodyPr>
          <a:lstStyle/>
          <a:p>
            <a:pPr>
              <a:spcAft>
                <a:spcPts val="600"/>
              </a:spcAft>
              <a:buClr>
                <a:srgbClr val="FFFF00"/>
              </a:buClr>
              <a:buNone/>
            </a:pPr>
            <a:r>
              <a:rPr lang="es-AR" dirty="0" smtClean="0"/>
              <a:t>Las letras MEGABUCK sirven para numerar las columnas de acuerdo a su posición en el alfabeto.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2050"/>
                                        </p:tgtEl>
                                        <p:attrNameLst>
                                          <p:attrName>style.visibility</p:attrName>
                                        </p:attrNameLst>
                                      </p:cBhvr>
                                      <p:to>
                                        <p:strVal val="visible"/>
                                      </p:to>
                                    </p:set>
                                    <p:anim calcmode="lin" valueType="num">
                                      <p:cBhvr additive="base">
                                        <p:cTn id="15" dur="500" fill="hold"/>
                                        <p:tgtEl>
                                          <p:spTgt spid="2050"/>
                                        </p:tgtEl>
                                        <p:attrNameLst>
                                          <p:attrName>ppt_x</p:attrName>
                                        </p:attrNameLst>
                                      </p:cBhvr>
                                      <p:tavLst>
                                        <p:tav tm="0">
                                          <p:val>
                                            <p:strVal val="#ppt_x"/>
                                          </p:val>
                                        </p:tav>
                                        <p:tav tm="100000">
                                          <p:val>
                                            <p:strVal val="#ppt_x"/>
                                          </p:val>
                                        </p:tav>
                                      </p:tavLst>
                                    </p:anim>
                                    <p:anim calcmode="lin" valueType="num">
                                      <p:cBhvr additive="base">
                                        <p:cTn id="16"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Autentificación y Firmas digitales</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857232"/>
            <a:ext cx="8786874" cy="5357850"/>
          </a:xfrm>
        </p:spPr>
        <p:txBody>
          <a:bodyPr>
            <a:normAutofit/>
          </a:bodyPr>
          <a:lstStyle/>
          <a:p>
            <a:pPr>
              <a:spcAft>
                <a:spcPts val="600"/>
              </a:spcAft>
              <a:buClr>
                <a:srgbClr val="FFFF00"/>
              </a:buClr>
              <a:buNone/>
            </a:pPr>
            <a:r>
              <a:rPr lang="es-AR" dirty="0" smtClean="0"/>
              <a:t>En criptografía, cuando hablamos de Autentificación es:</a:t>
            </a:r>
          </a:p>
          <a:p>
            <a:pPr>
              <a:spcAft>
                <a:spcPts val="600"/>
              </a:spcAft>
              <a:buClr>
                <a:srgbClr val="FFFF00"/>
              </a:buClr>
            </a:pPr>
            <a:r>
              <a:rPr lang="es-AR" dirty="0" smtClean="0"/>
              <a:t>Lograr que el usuario verifique su identidad.</a:t>
            </a:r>
          </a:p>
          <a:p>
            <a:pPr>
              <a:spcAft>
                <a:spcPts val="600"/>
              </a:spcAft>
              <a:buClr>
                <a:srgbClr val="FFFF00"/>
              </a:buClr>
            </a:pPr>
            <a:r>
              <a:rPr lang="es-AR" dirty="0" smtClean="0"/>
              <a:t>Lograr que la base de comparación no sea vulnerable.</a:t>
            </a:r>
          </a:p>
          <a:p>
            <a:pPr>
              <a:spcAft>
                <a:spcPts val="600"/>
              </a:spcAft>
              <a:buClr>
                <a:srgbClr val="FFFF00"/>
              </a:buClr>
            </a:pPr>
            <a:r>
              <a:rPr lang="es-AR" dirty="0" smtClean="0"/>
              <a:t>Lograr que el usuario no pueda repudiar un documento autentificado.</a:t>
            </a:r>
          </a:p>
          <a:p>
            <a:pPr>
              <a:spcAft>
                <a:spcPts val="600"/>
              </a:spcAft>
              <a:buClr>
                <a:srgbClr val="FFFF00"/>
              </a:buClr>
              <a:buNone/>
            </a:pPr>
            <a:r>
              <a:rPr lang="es-AR" dirty="0" smtClean="0"/>
              <a:t>Los métodos mas usados son:</a:t>
            </a:r>
          </a:p>
          <a:p>
            <a:pPr>
              <a:spcAft>
                <a:spcPts val="600"/>
              </a:spcAft>
              <a:buClr>
                <a:srgbClr val="FFFF00"/>
              </a:buClr>
            </a:pPr>
            <a:r>
              <a:rPr lang="es-AR" dirty="0" smtClean="0"/>
              <a:t>Firma digital de clave Secreta.</a:t>
            </a:r>
          </a:p>
          <a:p>
            <a:pPr>
              <a:spcAft>
                <a:spcPts val="600"/>
              </a:spcAft>
              <a:buClr>
                <a:srgbClr val="FFFF00"/>
              </a:buClr>
            </a:pPr>
            <a:r>
              <a:rPr lang="es-AR" dirty="0" smtClean="0"/>
              <a:t>Firma digital de clave pública.</a:t>
            </a:r>
          </a:p>
          <a:p>
            <a:pPr>
              <a:spcAft>
                <a:spcPts val="600"/>
              </a:spcAft>
              <a:buClr>
                <a:srgbClr val="FFFF00"/>
              </a:buClr>
            </a:pPr>
            <a:r>
              <a:rPr lang="es-AR" dirty="0" smtClean="0"/>
              <a:t>Una combinación de ambos métodos.</a:t>
            </a:r>
          </a:p>
          <a:p>
            <a:pPr>
              <a:spcAft>
                <a:spcPts val="600"/>
              </a:spcAft>
              <a:buClr>
                <a:srgbClr val="FFFF00"/>
              </a:buClr>
              <a:buNone/>
            </a:pPr>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Firma digital de Clave Secreta</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857232"/>
            <a:ext cx="8786874" cy="5357850"/>
          </a:xfrm>
        </p:spPr>
        <p:txBody>
          <a:bodyPr>
            <a:normAutofit/>
          </a:bodyPr>
          <a:lstStyle/>
          <a:p>
            <a:pPr>
              <a:spcAft>
                <a:spcPts val="600"/>
              </a:spcAft>
              <a:buClr>
                <a:srgbClr val="FFFF00"/>
              </a:buClr>
            </a:pPr>
            <a:r>
              <a:rPr lang="es-AR" dirty="0" smtClean="0"/>
              <a:t>Se basa en la existencia de una autoridad en la que todos confíen.</a:t>
            </a:r>
          </a:p>
          <a:p>
            <a:pPr>
              <a:spcAft>
                <a:spcPts val="600"/>
              </a:spcAft>
              <a:buClr>
                <a:srgbClr val="FFFF00"/>
              </a:buClr>
            </a:pPr>
            <a:r>
              <a:rPr lang="es-AR" dirty="0" smtClean="0"/>
              <a:t>Esta autoridad mantendrá una clave secreta para cada usuario y solo el usuario y dicha autoridad conocen la clave.</a:t>
            </a:r>
          </a:p>
          <a:p>
            <a:pPr>
              <a:spcAft>
                <a:spcPts val="600"/>
              </a:spcAft>
              <a:buClr>
                <a:srgbClr val="FFFF00"/>
              </a:buClr>
            </a:pPr>
            <a:r>
              <a:rPr lang="es-AR" dirty="0" smtClean="0"/>
              <a:t>Genera un problema potencial en lo que respecta al almacenamiento de dichas claves por parte de la autoridad de confianza.</a:t>
            </a:r>
          </a:p>
          <a:p>
            <a:pPr>
              <a:spcAft>
                <a:spcPts val="600"/>
              </a:spcAft>
              <a:buClr>
                <a:srgbClr val="FFFF00"/>
              </a:buClr>
            </a:pPr>
            <a:r>
              <a:rPr lang="es-AR" dirty="0" smtClean="0"/>
              <a:t>La autoridad de confianza puede leer todos los mensajes encriptados.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Firma digital de Clave Pública</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857232"/>
            <a:ext cx="8786874" cy="5357850"/>
          </a:xfrm>
        </p:spPr>
        <p:txBody>
          <a:bodyPr>
            <a:normAutofit/>
          </a:bodyPr>
          <a:lstStyle/>
          <a:p>
            <a:pPr>
              <a:spcAft>
                <a:spcPts val="600"/>
              </a:spcAft>
              <a:buClr>
                <a:srgbClr val="FFFF00"/>
              </a:buClr>
            </a:pPr>
            <a:r>
              <a:rPr lang="es-AR" dirty="0" smtClean="0"/>
              <a:t>Se basa en la existencia de un par de algoritmos (</a:t>
            </a:r>
            <a:r>
              <a:rPr lang="es-AR" dirty="0" smtClean="0">
                <a:solidFill>
                  <a:srgbClr val="FFFF00"/>
                </a:solidFill>
              </a:rPr>
              <a:t>E</a:t>
            </a:r>
            <a:r>
              <a:rPr lang="es-AR" dirty="0" smtClean="0"/>
              <a:t> y </a:t>
            </a:r>
            <a:r>
              <a:rPr lang="es-AR" dirty="0" smtClean="0">
                <a:solidFill>
                  <a:srgbClr val="FFFF00"/>
                </a:solidFill>
              </a:rPr>
              <a:t>D</a:t>
            </a:r>
            <a:r>
              <a:rPr lang="es-AR" dirty="0" smtClean="0"/>
              <a:t>) que cumplan las siguientes premisas:</a:t>
            </a:r>
          </a:p>
          <a:p>
            <a:pPr marL="912114" lvl="1" indent="-457200">
              <a:buClr>
                <a:srgbClr val="FFFF00"/>
              </a:buClr>
              <a:buFont typeface="+mj-lt"/>
              <a:buAutoNum type="arabicPeriod"/>
            </a:pPr>
            <a:r>
              <a:rPr lang="es-ES" dirty="0" smtClean="0">
                <a:solidFill>
                  <a:srgbClr val="FFFF00"/>
                </a:solidFill>
              </a:rPr>
              <a:t>D</a:t>
            </a:r>
            <a:r>
              <a:rPr lang="es-ES" dirty="0" smtClean="0"/>
              <a:t>(</a:t>
            </a:r>
            <a:r>
              <a:rPr lang="es-ES" dirty="0" smtClean="0">
                <a:solidFill>
                  <a:srgbClr val="FFFF00"/>
                </a:solidFill>
              </a:rPr>
              <a:t>E</a:t>
            </a:r>
            <a:r>
              <a:rPr lang="es-ES" dirty="0" smtClean="0"/>
              <a:t>(P)) = P</a:t>
            </a:r>
            <a:endParaRPr lang="es-AR" sz="3200" dirty="0" smtClean="0"/>
          </a:p>
          <a:p>
            <a:pPr marL="912114" lvl="1" indent="-457200">
              <a:buClr>
                <a:srgbClr val="FFFF00"/>
              </a:buClr>
              <a:buFont typeface="+mj-lt"/>
              <a:buAutoNum type="arabicPeriod"/>
            </a:pPr>
            <a:r>
              <a:rPr lang="es-ES" dirty="0" smtClean="0"/>
              <a:t>Es excesivamente difícil deducir </a:t>
            </a:r>
            <a:r>
              <a:rPr lang="es-ES" dirty="0" smtClean="0">
                <a:solidFill>
                  <a:srgbClr val="FFFF00"/>
                </a:solidFill>
              </a:rPr>
              <a:t>D</a:t>
            </a:r>
            <a:r>
              <a:rPr lang="es-ES" dirty="0" smtClean="0"/>
              <a:t> de </a:t>
            </a:r>
            <a:r>
              <a:rPr lang="es-ES" dirty="0" smtClean="0">
                <a:solidFill>
                  <a:srgbClr val="FFFF00"/>
                </a:solidFill>
              </a:rPr>
              <a:t>E</a:t>
            </a:r>
            <a:r>
              <a:rPr lang="es-ES" dirty="0" smtClean="0"/>
              <a:t>.</a:t>
            </a:r>
            <a:endParaRPr lang="es-AR" sz="3200" dirty="0" smtClean="0"/>
          </a:p>
          <a:p>
            <a:pPr marL="912114" lvl="1" indent="-457200">
              <a:buClr>
                <a:srgbClr val="FFFF00"/>
              </a:buClr>
              <a:buFont typeface="+mj-lt"/>
              <a:buAutoNum type="arabicPeriod"/>
            </a:pPr>
            <a:r>
              <a:rPr lang="es-ES" dirty="0" smtClean="0">
                <a:solidFill>
                  <a:srgbClr val="FFFF00"/>
                </a:solidFill>
              </a:rPr>
              <a:t>E</a:t>
            </a:r>
            <a:r>
              <a:rPr lang="es-ES" dirty="0" smtClean="0"/>
              <a:t> no puede descifrarse mediante un ataque de texto normal seleccionado.</a:t>
            </a:r>
          </a:p>
          <a:p>
            <a:pPr marL="582930" indent="-457200">
              <a:buClr>
                <a:srgbClr val="FFFF00"/>
              </a:buClr>
              <a:buNone/>
            </a:pPr>
            <a:r>
              <a:rPr lang="es-ES" dirty="0" smtClean="0"/>
              <a:t>El primer requisito dice que, si aplicamos </a:t>
            </a:r>
            <a:r>
              <a:rPr lang="es-ES" dirty="0" smtClean="0">
                <a:solidFill>
                  <a:srgbClr val="FFFF00"/>
                </a:solidFill>
              </a:rPr>
              <a:t>D</a:t>
            </a:r>
            <a:r>
              <a:rPr lang="es-ES" dirty="0" smtClean="0"/>
              <a:t> a un mensaje cifrado, </a:t>
            </a:r>
            <a:r>
              <a:rPr lang="es-ES" dirty="0" smtClean="0">
                <a:solidFill>
                  <a:srgbClr val="FFFF00"/>
                </a:solidFill>
              </a:rPr>
              <a:t>E</a:t>
            </a:r>
            <a:r>
              <a:rPr lang="es-ES" dirty="0" smtClean="0"/>
              <a:t>(P), obtenemos nuevamente el mensaje de texto original P.</a:t>
            </a:r>
          </a:p>
          <a:p>
            <a:pPr marL="582930" indent="-457200">
              <a:buClr>
                <a:srgbClr val="FFFF00"/>
              </a:buClr>
              <a:buNone/>
            </a:pPr>
            <a:r>
              <a:rPr lang="es-ES" dirty="0" smtClean="0"/>
              <a:t>El tercero es necesario porque los intrusos pueden experimentar a placer con el algoritmo.</a:t>
            </a:r>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Firma digital de Clave Pública</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214282" y="1285860"/>
            <a:ext cx="8786874" cy="4143404"/>
          </a:xfrm>
        </p:spPr>
        <p:txBody>
          <a:bodyPr>
            <a:normAutofit/>
          </a:bodyPr>
          <a:lstStyle/>
          <a:p>
            <a:pPr>
              <a:spcAft>
                <a:spcPts val="600"/>
              </a:spcAft>
              <a:buClr>
                <a:srgbClr val="FFFF00"/>
              </a:buClr>
            </a:pPr>
            <a:r>
              <a:rPr lang="es-AR" dirty="0" smtClean="0"/>
              <a:t>El método funciona de la siguiente manera:</a:t>
            </a:r>
          </a:p>
          <a:p>
            <a:pPr lvl="1">
              <a:spcAft>
                <a:spcPts val="600"/>
              </a:spcAft>
              <a:buClr>
                <a:srgbClr val="FFFF00"/>
              </a:buClr>
            </a:pPr>
            <a:r>
              <a:rPr lang="es-AR" dirty="0" smtClean="0"/>
              <a:t>El algoritmo de CIFRADO y la clave se hacen públicos.</a:t>
            </a:r>
          </a:p>
          <a:p>
            <a:pPr lvl="1">
              <a:spcAft>
                <a:spcPts val="600"/>
              </a:spcAft>
              <a:buClr>
                <a:srgbClr val="FFFF00"/>
              </a:buClr>
            </a:pPr>
            <a:r>
              <a:rPr lang="es-AR" dirty="0" smtClean="0"/>
              <a:t>Se mantiene la clave secreta para el descifrado.</a:t>
            </a:r>
          </a:p>
          <a:p>
            <a:pPr lvl="1">
              <a:spcAft>
                <a:spcPts val="600"/>
              </a:spcAft>
              <a:buClr>
                <a:srgbClr val="FFFF00"/>
              </a:buClr>
            </a:pPr>
            <a:r>
              <a:rPr lang="es-AR" dirty="0" smtClean="0"/>
              <a:t>Cada usuario tiene su clave privada y la clave pública de los usuarios con los que quiere intercambiar documentos:</a:t>
            </a:r>
          </a:p>
          <a:p>
            <a:pPr lvl="2">
              <a:spcAft>
                <a:spcPts val="600"/>
              </a:spcAft>
              <a:buClr>
                <a:srgbClr val="FFFF00"/>
              </a:buClr>
            </a:pPr>
            <a:r>
              <a:rPr lang="es-AR" dirty="0" smtClean="0"/>
              <a:t>Utiliza la clave pública de otro usuario para encriptar los documentos que le quiera enviar.</a:t>
            </a:r>
          </a:p>
          <a:p>
            <a:pPr lvl="2">
              <a:spcAft>
                <a:spcPts val="600"/>
              </a:spcAft>
              <a:buClr>
                <a:srgbClr val="FFFF00"/>
              </a:buClr>
            </a:pPr>
            <a:r>
              <a:rPr lang="es-AR" dirty="0" smtClean="0"/>
              <a:t>El usuario al recibir los documentos encriptados los puede leer con su clave privada.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Firma digital y Correos Electrónicos</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pic>
        <p:nvPicPr>
          <p:cNvPr id="3074" name="Picture 2"/>
          <p:cNvPicPr>
            <a:picLocks noGrp="1" noChangeAspect="1" noChangeArrowheads="1"/>
          </p:cNvPicPr>
          <p:nvPr>
            <p:ph sz="half" idx="1"/>
          </p:nvPr>
        </p:nvPicPr>
        <p:blipFill>
          <a:blip r:embed="rId3" cstate="print"/>
          <a:srcRect/>
          <a:stretch>
            <a:fillRect/>
          </a:stretch>
        </p:blipFill>
        <p:spPr bwMode="auto">
          <a:xfrm>
            <a:off x="214282" y="1357298"/>
            <a:ext cx="4425477" cy="4143375"/>
          </a:xfrm>
          <a:prstGeom prst="rect">
            <a:avLst/>
          </a:prstGeom>
          <a:noFill/>
          <a:ln w="9525">
            <a:noFill/>
            <a:miter lim="800000"/>
            <a:headEnd/>
            <a:tailEnd/>
          </a:ln>
        </p:spPr>
      </p:pic>
      <p:pic>
        <p:nvPicPr>
          <p:cNvPr id="3075" name="Picture 3"/>
          <p:cNvPicPr>
            <a:picLocks noGrp="1" noChangeAspect="1" noChangeArrowheads="1"/>
          </p:cNvPicPr>
          <p:nvPr>
            <p:ph sz="half" idx="1"/>
          </p:nvPr>
        </p:nvPicPr>
        <p:blipFill>
          <a:blip r:embed="rId4" cstate="print"/>
          <a:srcRect/>
          <a:stretch>
            <a:fillRect/>
          </a:stretch>
        </p:blipFill>
        <p:spPr bwMode="auto">
          <a:xfrm>
            <a:off x="5072066" y="1357298"/>
            <a:ext cx="3772075" cy="41433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074"/>
                                        </p:tgtEl>
                                        <p:attrNameLst>
                                          <p:attrName>style.visibility</p:attrName>
                                        </p:attrNameLst>
                                      </p:cBhvr>
                                      <p:to>
                                        <p:strVal val="visible"/>
                                      </p:to>
                                    </p:set>
                                    <p:anim calcmode="lin" valueType="num">
                                      <p:cBhvr additive="base">
                                        <p:cTn id="11" dur="500" fill="hold"/>
                                        <p:tgtEl>
                                          <p:spTgt spid="3074"/>
                                        </p:tgtEl>
                                        <p:attrNameLst>
                                          <p:attrName>ppt_x</p:attrName>
                                        </p:attrNameLst>
                                      </p:cBhvr>
                                      <p:tavLst>
                                        <p:tav tm="0">
                                          <p:val>
                                            <p:strVal val="#ppt_x"/>
                                          </p:val>
                                        </p:tav>
                                        <p:tav tm="100000">
                                          <p:val>
                                            <p:strVal val="#ppt_x"/>
                                          </p:val>
                                        </p:tav>
                                      </p:tavLst>
                                    </p:anim>
                                    <p:anim calcmode="lin" valueType="num">
                                      <p:cBhvr additive="base">
                                        <p:cTn id="12" dur="500" fill="hold"/>
                                        <p:tgtEl>
                                          <p:spTgt spid="3074"/>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075"/>
                                        </p:tgtEl>
                                        <p:attrNameLst>
                                          <p:attrName>style.visibility</p:attrName>
                                        </p:attrNameLst>
                                      </p:cBhvr>
                                      <p:to>
                                        <p:strVal val="visible"/>
                                      </p:to>
                                    </p:set>
                                    <p:anim calcmode="lin" valueType="num">
                                      <p:cBhvr additive="base">
                                        <p:cTn id="15" dur="500" fill="hold"/>
                                        <p:tgtEl>
                                          <p:spTgt spid="3075"/>
                                        </p:tgtEl>
                                        <p:attrNameLst>
                                          <p:attrName>ppt_x</p:attrName>
                                        </p:attrNameLst>
                                      </p:cBhvr>
                                      <p:tavLst>
                                        <p:tav tm="0">
                                          <p:val>
                                            <p:strVal val="#ppt_x"/>
                                          </p:val>
                                        </p:tav>
                                        <p:tav tm="100000">
                                          <p:val>
                                            <p:strVal val="#ppt_x"/>
                                          </p:val>
                                        </p:tav>
                                      </p:tavLst>
                                    </p:anim>
                                    <p:anim calcmode="lin" valueType="num">
                                      <p:cBhvr additive="base">
                                        <p:cTn id="16" dur="500" fill="hold"/>
                                        <p:tgtEl>
                                          <p:spTgt spid="30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285720" y="214290"/>
            <a:ext cx="8643966" cy="685800"/>
          </a:xfrm>
        </p:spPr>
        <p:txBody>
          <a:bodyPr>
            <a:normAutofit/>
          </a:bodyPr>
          <a:lstStyle/>
          <a:p>
            <a:pPr>
              <a:spcAft>
                <a:spcPts val="600"/>
              </a:spcAft>
              <a:buNone/>
            </a:pPr>
            <a:r>
              <a:rPr lang="es-AR" sz="3200" dirty="0" smtClean="0"/>
              <a:t>Procedimiento para intercambiar claves públicas</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7" name="6 Marcador de contenido"/>
          <p:cNvSpPr>
            <a:spLocks noGrp="1"/>
          </p:cNvSpPr>
          <p:nvPr>
            <p:ph sz="half" idx="1"/>
          </p:nvPr>
        </p:nvSpPr>
        <p:spPr>
          <a:xfrm>
            <a:off x="428596" y="928670"/>
            <a:ext cx="8215370" cy="5357850"/>
          </a:xfrm>
        </p:spPr>
        <p:txBody>
          <a:bodyPr/>
          <a:lstStyle/>
          <a:p>
            <a:pPr marL="582930" indent="-514350">
              <a:buFont typeface="+mj-lt"/>
              <a:buAutoNum type="arabicPeriod"/>
            </a:pPr>
            <a:r>
              <a:rPr lang="es-AR" dirty="0" smtClean="0"/>
              <a:t>Al firmar un mensaje de correo, el usuario </a:t>
            </a:r>
            <a:r>
              <a:rPr lang="es-AR" dirty="0" smtClean="0">
                <a:solidFill>
                  <a:srgbClr val="92D050"/>
                </a:solidFill>
              </a:rPr>
              <a:t>A</a:t>
            </a:r>
            <a:r>
              <a:rPr lang="es-AR" dirty="0" smtClean="0"/>
              <a:t>, envía su clave pública adjunta al mensaje al usuario </a:t>
            </a:r>
            <a:r>
              <a:rPr lang="es-AR" dirty="0" smtClean="0">
                <a:solidFill>
                  <a:srgbClr val="FFC000"/>
                </a:solidFill>
              </a:rPr>
              <a:t>B</a:t>
            </a:r>
            <a:r>
              <a:rPr lang="es-AR" dirty="0" smtClean="0"/>
              <a:t> y </a:t>
            </a:r>
            <a:r>
              <a:rPr lang="es-AR" dirty="0" err="1" smtClean="0"/>
              <a:t>encripta</a:t>
            </a:r>
            <a:r>
              <a:rPr lang="es-AR" dirty="0" smtClean="0"/>
              <a:t> el mensaje con su clave privada.</a:t>
            </a:r>
          </a:p>
          <a:p>
            <a:pPr marL="582930" indent="-514350">
              <a:buFont typeface="+mj-lt"/>
              <a:buAutoNum type="arabicPeriod"/>
            </a:pPr>
            <a:r>
              <a:rPr lang="es-AR" dirty="0" smtClean="0"/>
              <a:t>Al recibir el correo, el usuario </a:t>
            </a:r>
            <a:r>
              <a:rPr lang="es-AR" dirty="0" smtClean="0">
                <a:solidFill>
                  <a:srgbClr val="FFC000"/>
                </a:solidFill>
              </a:rPr>
              <a:t>B</a:t>
            </a:r>
            <a:r>
              <a:rPr lang="es-AR" dirty="0" smtClean="0"/>
              <a:t> guarda la clave pública de </a:t>
            </a:r>
            <a:r>
              <a:rPr lang="es-AR" dirty="0" smtClean="0">
                <a:solidFill>
                  <a:srgbClr val="92D050"/>
                </a:solidFill>
              </a:rPr>
              <a:t>A</a:t>
            </a:r>
            <a:r>
              <a:rPr lang="es-AR" dirty="0" smtClean="0"/>
              <a:t> en su sistema y </a:t>
            </a:r>
            <a:r>
              <a:rPr lang="es-AR" dirty="0" err="1" smtClean="0"/>
              <a:t>desencripta</a:t>
            </a:r>
            <a:r>
              <a:rPr lang="es-AR" dirty="0" smtClean="0"/>
              <a:t> el mensaje enviado.</a:t>
            </a:r>
          </a:p>
          <a:p>
            <a:pPr marL="582930" indent="-514350">
              <a:buFont typeface="+mj-lt"/>
              <a:buAutoNum type="arabicPeriod"/>
            </a:pPr>
            <a:r>
              <a:rPr lang="es-AR" dirty="0" smtClean="0"/>
              <a:t>Igualmente, respondiendo a este correo y firmando el mismo, el usuario </a:t>
            </a:r>
            <a:r>
              <a:rPr lang="es-AR" dirty="0" smtClean="0">
                <a:solidFill>
                  <a:srgbClr val="FFC000"/>
                </a:solidFill>
              </a:rPr>
              <a:t>B</a:t>
            </a:r>
            <a:r>
              <a:rPr lang="es-AR" dirty="0" smtClean="0"/>
              <a:t>, comparte su clave pública con </a:t>
            </a:r>
            <a:r>
              <a:rPr lang="es-AR" dirty="0" smtClean="0">
                <a:solidFill>
                  <a:srgbClr val="92D050"/>
                </a:solidFill>
              </a:rPr>
              <a:t>A</a:t>
            </a:r>
            <a:r>
              <a:rPr lang="es-AR" dirty="0" smtClean="0"/>
              <a:t>.</a:t>
            </a:r>
          </a:p>
          <a:p>
            <a:pPr marL="582930" indent="-514350">
              <a:buFont typeface="+mj-lt"/>
              <a:buAutoNum type="arabicPeriod"/>
            </a:pPr>
            <a:r>
              <a:rPr lang="es-AR" dirty="0" smtClean="0"/>
              <a:t>Ahora, ambos usuarios poseen su propia clave privada y la clave pública de su interlocutor.</a:t>
            </a:r>
            <a:endParaRPr lang="es-A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285720" y="214290"/>
            <a:ext cx="8643966" cy="685800"/>
          </a:xfrm>
        </p:spPr>
        <p:txBody>
          <a:bodyPr>
            <a:normAutofit/>
          </a:bodyPr>
          <a:lstStyle/>
          <a:p>
            <a:pPr>
              <a:spcAft>
                <a:spcPts val="600"/>
              </a:spcAft>
              <a:buNone/>
            </a:pPr>
            <a:r>
              <a:rPr lang="es-AR" sz="3200" dirty="0" smtClean="0"/>
              <a:t>Procedimiento para enviar documentos firmados</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7" name="6 Marcador de contenido"/>
          <p:cNvSpPr>
            <a:spLocks noGrp="1"/>
          </p:cNvSpPr>
          <p:nvPr>
            <p:ph sz="half" idx="1"/>
          </p:nvPr>
        </p:nvSpPr>
        <p:spPr>
          <a:xfrm>
            <a:off x="214282" y="928670"/>
            <a:ext cx="8643998" cy="5357850"/>
          </a:xfrm>
        </p:spPr>
        <p:txBody>
          <a:bodyPr/>
          <a:lstStyle/>
          <a:p>
            <a:pPr marL="582930" indent="-514350">
              <a:buClr>
                <a:srgbClr val="FFFF00"/>
              </a:buClr>
              <a:buFont typeface="+mj-lt"/>
              <a:buAutoNum type="arabicPeriod"/>
            </a:pPr>
            <a:r>
              <a:rPr lang="es-AR" dirty="0" smtClean="0"/>
              <a:t>El usuario </a:t>
            </a:r>
            <a:r>
              <a:rPr lang="es-AR" dirty="0" smtClean="0">
                <a:solidFill>
                  <a:srgbClr val="92D050"/>
                </a:solidFill>
              </a:rPr>
              <a:t>A</a:t>
            </a:r>
            <a:r>
              <a:rPr lang="es-AR" dirty="0" smtClean="0"/>
              <a:t> desea enviar un documento firmado al usuario </a:t>
            </a:r>
            <a:r>
              <a:rPr lang="es-AR" dirty="0" smtClean="0">
                <a:solidFill>
                  <a:srgbClr val="FFC000"/>
                </a:solidFill>
              </a:rPr>
              <a:t>B</a:t>
            </a:r>
            <a:r>
              <a:rPr lang="es-AR" dirty="0" smtClean="0"/>
              <a:t>.</a:t>
            </a:r>
          </a:p>
          <a:p>
            <a:pPr marL="582930" indent="-514350">
              <a:buClr>
                <a:srgbClr val="FFFF00"/>
              </a:buClr>
              <a:buFont typeface="+mj-lt"/>
              <a:buAutoNum type="arabicPeriod"/>
            </a:pPr>
            <a:r>
              <a:rPr lang="es-AR" dirty="0" smtClean="0"/>
              <a:t>El usuario </a:t>
            </a:r>
            <a:r>
              <a:rPr lang="es-AR" dirty="0" smtClean="0">
                <a:solidFill>
                  <a:srgbClr val="FFC000"/>
                </a:solidFill>
              </a:rPr>
              <a:t>B</a:t>
            </a:r>
            <a:r>
              <a:rPr lang="es-AR" dirty="0" smtClean="0"/>
              <a:t> deberá estar seguro que el documento viene de </a:t>
            </a:r>
            <a:r>
              <a:rPr lang="es-AR" dirty="0" smtClean="0">
                <a:solidFill>
                  <a:srgbClr val="92D050"/>
                </a:solidFill>
              </a:rPr>
              <a:t>A</a:t>
            </a:r>
            <a:r>
              <a:rPr lang="es-AR" dirty="0" smtClean="0"/>
              <a:t> y que nadie lo ha modificado en el camino.</a:t>
            </a:r>
          </a:p>
          <a:p>
            <a:pPr marL="582930" indent="-514350">
              <a:buClr>
                <a:srgbClr val="FFFF00"/>
              </a:buClr>
              <a:buFont typeface="+mj-lt"/>
              <a:buAutoNum type="arabicPeriod"/>
            </a:pPr>
            <a:r>
              <a:rPr lang="es-AR" dirty="0" smtClean="0"/>
              <a:t>El usuario </a:t>
            </a:r>
            <a:r>
              <a:rPr lang="es-AR" dirty="0" smtClean="0">
                <a:solidFill>
                  <a:srgbClr val="92D050"/>
                </a:solidFill>
              </a:rPr>
              <a:t>A</a:t>
            </a:r>
            <a:r>
              <a:rPr lang="es-AR" dirty="0" smtClean="0"/>
              <a:t> no podrá repudiar que firmó dicho documento.</a:t>
            </a:r>
          </a:p>
          <a:p>
            <a:pPr marL="912114" lvl="1" indent="-514350">
              <a:buClr>
                <a:srgbClr val="FFFF00"/>
              </a:buClr>
              <a:buFont typeface="+mj-lt"/>
              <a:buAutoNum type="alphaLcParenR"/>
            </a:pPr>
            <a:r>
              <a:rPr lang="es-AR" dirty="0" smtClean="0"/>
              <a:t>El usuario </a:t>
            </a:r>
            <a:r>
              <a:rPr lang="es-AR" dirty="0" smtClean="0">
                <a:solidFill>
                  <a:srgbClr val="92D050"/>
                </a:solidFill>
              </a:rPr>
              <a:t>A</a:t>
            </a:r>
            <a:r>
              <a:rPr lang="es-AR" dirty="0" smtClean="0"/>
              <a:t> </a:t>
            </a:r>
            <a:r>
              <a:rPr lang="es-AR" dirty="0" err="1" smtClean="0"/>
              <a:t>encripta</a:t>
            </a:r>
            <a:r>
              <a:rPr lang="es-AR" dirty="0" smtClean="0"/>
              <a:t> el documento con su clave privada y adjunta una copia </a:t>
            </a:r>
            <a:r>
              <a:rPr lang="es-AR" dirty="0" err="1" smtClean="0"/>
              <a:t>encriptada</a:t>
            </a:r>
            <a:r>
              <a:rPr lang="es-AR" dirty="0" smtClean="0"/>
              <a:t> con la clave pública de </a:t>
            </a:r>
            <a:r>
              <a:rPr lang="es-AR" dirty="0" smtClean="0">
                <a:solidFill>
                  <a:srgbClr val="FFC000"/>
                </a:solidFill>
              </a:rPr>
              <a:t>B</a:t>
            </a:r>
            <a:r>
              <a:rPr lang="es-AR" dirty="0" smtClean="0"/>
              <a:t>.</a:t>
            </a:r>
          </a:p>
          <a:p>
            <a:pPr marL="912114" lvl="1" indent="-514350">
              <a:buClr>
                <a:srgbClr val="FFFF00"/>
              </a:buClr>
              <a:buFont typeface="+mj-lt"/>
              <a:buAutoNum type="alphaLcParenR"/>
            </a:pPr>
            <a:r>
              <a:rPr lang="es-AR" dirty="0" smtClean="0"/>
              <a:t>El usuario </a:t>
            </a:r>
            <a:r>
              <a:rPr lang="es-AR" dirty="0" smtClean="0">
                <a:solidFill>
                  <a:srgbClr val="FFC000"/>
                </a:solidFill>
              </a:rPr>
              <a:t>B</a:t>
            </a:r>
            <a:r>
              <a:rPr lang="es-AR" dirty="0" smtClean="0"/>
              <a:t> </a:t>
            </a:r>
            <a:r>
              <a:rPr lang="es-AR" dirty="0" err="1" smtClean="0"/>
              <a:t>desencripta</a:t>
            </a:r>
            <a:r>
              <a:rPr lang="es-AR" dirty="0" smtClean="0"/>
              <a:t> ambas copias pues posee su propia clave privada y la clave pública de </a:t>
            </a:r>
            <a:r>
              <a:rPr lang="es-AR" dirty="0" smtClean="0">
                <a:solidFill>
                  <a:srgbClr val="92D050"/>
                </a:solidFill>
              </a:rPr>
              <a:t>A</a:t>
            </a:r>
            <a:r>
              <a:rPr lang="es-AR" dirty="0" smtClean="0"/>
              <a:t>.</a:t>
            </a:r>
          </a:p>
          <a:p>
            <a:pPr marL="912114" lvl="1" indent="-514350">
              <a:buClr>
                <a:srgbClr val="FFFF00"/>
              </a:buClr>
              <a:buFont typeface="+mj-lt"/>
              <a:buAutoNum type="alphaLcParenR"/>
            </a:pPr>
            <a:r>
              <a:rPr lang="es-AR" dirty="0" smtClean="0"/>
              <a:t>Si ambas copias  son iguales, </a:t>
            </a:r>
            <a:r>
              <a:rPr lang="es-AR" dirty="0" smtClean="0">
                <a:solidFill>
                  <a:srgbClr val="FFC000"/>
                </a:solidFill>
              </a:rPr>
              <a:t>B</a:t>
            </a:r>
            <a:r>
              <a:rPr lang="es-AR" dirty="0" smtClean="0"/>
              <a:t> puede afirmar que el documento cumple con 2 y 3.</a:t>
            </a:r>
            <a:endParaRPr lang="es-A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1428728" y="512064"/>
            <a:ext cx="6643734" cy="914400"/>
          </a:xfrm>
        </p:spPr>
        <p:txBody>
          <a:bodyPr/>
          <a:lstStyle/>
          <a:p>
            <a:r>
              <a:rPr lang="es-AR" dirty="0" smtClean="0"/>
              <a:t>Concepto y Funciones</a:t>
            </a:r>
            <a:endParaRPr lang="es-AR" dirty="0"/>
          </a:p>
        </p:txBody>
      </p:sp>
      <p:sp>
        <p:nvSpPr>
          <p:cNvPr id="4" name="3 Marcador de pie de página"/>
          <p:cNvSpPr>
            <a:spLocks noGrp="1"/>
          </p:cNvSpPr>
          <p:nvPr>
            <p:ph type="ftr" sz="quarter" idx="3"/>
          </p:nvPr>
        </p:nvSpPr>
        <p:spPr>
          <a:xfrm>
            <a:off x="304800" y="64166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304800" y="1447800"/>
            <a:ext cx="8410604" cy="1624010"/>
          </a:xfrm>
        </p:spPr>
        <p:txBody>
          <a:bodyPr>
            <a:normAutofit fontScale="92500" lnSpcReduction="10000"/>
          </a:bodyPr>
          <a:lstStyle/>
          <a:p>
            <a:pPr>
              <a:buNone/>
            </a:pPr>
            <a:r>
              <a:rPr lang="es-AR" dirty="0" smtClean="0"/>
              <a:t> </a:t>
            </a:r>
            <a:r>
              <a:rPr lang="es-ES" dirty="0" smtClean="0"/>
              <a:t>El objetivo fundamental de la capa de Presentación es proporcionar un servicio de representación de datos unificado para salvar las posibles diferencias entre equipos dispares</a:t>
            </a:r>
            <a:r>
              <a:rPr lang="es-ES_tradnl" dirty="0" smtClean="0"/>
              <a:t>.</a:t>
            </a:r>
          </a:p>
        </p:txBody>
      </p:sp>
      <p:sp>
        <p:nvSpPr>
          <p:cNvPr id="8" name="7 Marcador de contenido"/>
          <p:cNvSpPr>
            <a:spLocks noGrp="1"/>
          </p:cNvSpPr>
          <p:nvPr>
            <p:ph sz="half" idx="1"/>
          </p:nvPr>
        </p:nvSpPr>
        <p:spPr>
          <a:xfrm>
            <a:off x="357158" y="3000372"/>
            <a:ext cx="8410604" cy="2643206"/>
          </a:xfrm>
        </p:spPr>
        <p:txBody>
          <a:bodyPr>
            <a:normAutofit/>
          </a:bodyPr>
          <a:lstStyle/>
          <a:p>
            <a:pPr>
              <a:buNone/>
            </a:pPr>
            <a:r>
              <a:rPr lang="es-AR" dirty="0" smtClean="0"/>
              <a:t> Las funciones mas importantes son:</a:t>
            </a:r>
          </a:p>
          <a:p>
            <a:pPr lvl="1">
              <a:buClr>
                <a:srgbClr val="FFFF00"/>
              </a:buClr>
              <a:buFont typeface="Wingdings" pitchFamily="2" charset="2"/>
              <a:buChar char="§"/>
            </a:pPr>
            <a:r>
              <a:rPr lang="es-AR" dirty="0" smtClean="0"/>
              <a:t>Unificar representaciones dispares.</a:t>
            </a:r>
          </a:p>
          <a:p>
            <a:pPr lvl="1">
              <a:buClr>
                <a:srgbClr val="FFFF00"/>
              </a:buClr>
              <a:buFont typeface="Wingdings" pitchFamily="2" charset="2"/>
              <a:buChar char="§"/>
            </a:pPr>
            <a:r>
              <a:rPr lang="es-AR" dirty="0" smtClean="0"/>
              <a:t>Compresión de Datos.</a:t>
            </a:r>
          </a:p>
          <a:p>
            <a:pPr lvl="1">
              <a:buClr>
                <a:srgbClr val="FFFF00"/>
              </a:buClr>
              <a:buFont typeface="Wingdings" pitchFamily="2" charset="2"/>
              <a:buChar char="§"/>
            </a:pPr>
            <a:r>
              <a:rPr lang="es-AR" dirty="0" smtClean="0"/>
              <a:t>Seguridad.</a:t>
            </a:r>
          </a:p>
          <a:p>
            <a:pPr lvl="1">
              <a:buClr>
                <a:srgbClr val="FFFF00"/>
              </a:buClr>
              <a:buFont typeface="Wingdings" pitchFamily="2" charset="2"/>
              <a:buChar char="§"/>
            </a:pPr>
            <a:r>
              <a:rPr lang="es-AR" dirty="0" smtClean="0"/>
              <a:t>Confidencialidad.</a:t>
            </a:r>
          </a:p>
          <a:p>
            <a:pPr lvl="1">
              <a:buClr>
                <a:srgbClr val="FFFF00"/>
              </a:buClr>
              <a:buNone/>
            </a:pPr>
            <a:endParaRPr lang="es-AR" dirty="0" smtClean="0"/>
          </a:p>
          <a:p>
            <a:pPr lvl="1">
              <a:buNone/>
            </a:pPr>
            <a:endParaRPr lang="es-ES_tradnl"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build="p"/>
      <p:bldP spid="8"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Compresión de Datos</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000108"/>
            <a:ext cx="9001156" cy="5715016"/>
          </a:xfrm>
        </p:spPr>
        <p:txBody>
          <a:bodyPr>
            <a:normAutofit/>
          </a:bodyPr>
          <a:lstStyle/>
          <a:p>
            <a:pPr>
              <a:spcAft>
                <a:spcPts val="600"/>
              </a:spcAft>
              <a:buClrTx/>
              <a:buNone/>
            </a:pPr>
            <a:r>
              <a:rPr lang="es-AR" sz="2400" dirty="0" smtClean="0"/>
              <a:t>Considerando que el costo de utilización de una red es casi invariablemente dependiente de la cantidad de datos transmitidos, resulta interesante </a:t>
            </a:r>
            <a:r>
              <a:rPr lang="es-AR" sz="2400" i="1" dirty="0" smtClean="0">
                <a:solidFill>
                  <a:srgbClr val="FFFF00"/>
                </a:solidFill>
              </a:rPr>
              <a:t>REPRESENTAR</a:t>
            </a:r>
            <a:r>
              <a:rPr lang="es-AR" sz="2400" i="1" dirty="0" smtClean="0"/>
              <a:t> </a:t>
            </a:r>
            <a:r>
              <a:rPr lang="es-AR" sz="2400" dirty="0" smtClean="0"/>
              <a:t>a estos en forma comprimida de tal manera de ahorrar costos a la hora de almacenarlos o transmitirlos.</a:t>
            </a:r>
          </a:p>
          <a:p>
            <a:pPr>
              <a:spcAft>
                <a:spcPts val="600"/>
              </a:spcAft>
              <a:buClrTx/>
              <a:buNone/>
            </a:pPr>
            <a:r>
              <a:rPr lang="es-AR" sz="2400" dirty="0" smtClean="0"/>
              <a:t>Técnicas de Compresión de datos:</a:t>
            </a:r>
          </a:p>
          <a:p>
            <a:pPr lvl="1">
              <a:spcAft>
                <a:spcPts val="600"/>
              </a:spcAft>
              <a:buClr>
                <a:srgbClr val="FFFF00"/>
              </a:buClr>
              <a:buFont typeface="Wingdings" pitchFamily="2" charset="2"/>
              <a:buChar char="§"/>
            </a:pPr>
            <a:r>
              <a:rPr lang="es-AR" sz="2200" dirty="0" smtClean="0"/>
              <a:t>Los datos transmitidos pueden verse como un conjunto de símbolos.</a:t>
            </a:r>
          </a:p>
          <a:p>
            <a:pPr lvl="1">
              <a:spcAft>
                <a:spcPts val="600"/>
              </a:spcAft>
              <a:buClr>
                <a:srgbClr val="FFFF00"/>
              </a:buClr>
              <a:buFont typeface="Wingdings" pitchFamily="2" charset="2"/>
              <a:buChar char="§"/>
            </a:pPr>
            <a:r>
              <a:rPr lang="es-AR" sz="2200" dirty="0" smtClean="0"/>
              <a:t>Este conjunto es normalmente finito.</a:t>
            </a:r>
          </a:p>
          <a:p>
            <a:pPr lvl="1">
              <a:spcAft>
                <a:spcPts val="600"/>
              </a:spcAft>
              <a:buClr>
                <a:srgbClr val="FFFF00"/>
              </a:buClr>
              <a:buFont typeface="Wingdings" pitchFamily="2" charset="2"/>
              <a:buChar char="§"/>
            </a:pPr>
            <a:r>
              <a:rPr lang="es-AR" sz="2200" dirty="0" smtClean="0"/>
              <a:t>La compresión de estos datos puede obtenerse de tres maneras generales</a:t>
            </a:r>
            <a:r>
              <a:rPr lang="es-AR" sz="2000" dirty="0" smtClean="0"/>
              <a:t>:</a:t>
            </a:r>
          </a:p>
          <a:p>
            <a:pPr lvl="2">
              <a:spcAft>
                <a:spcPts val="600"/>
              </a:spcAft>
              <a:buClr>
                <a:srgbClr val="FFFF00"/>
              </a:buClr>
              <a:buFont typeface="Wingdings" pitchFamily="2" charset="2"/>
              <a:buChar char="§"/>
            </a:pPr>
            <a:r>
              <a:rPr lang="es-AR" sz="1800" dirty="0" smtClean="0"/>
              <a:t>Basada en la finitud del conjunto de símbolos.</a:t>
            </a:r>
          </a:p>
          <a:p>
            <a:pPr lvl="2">
              <a:spcAft>
                <a:spcPts val="600"/>
              </a:spcAft>
              <a:buClr>
                <a:srgbClr val="FFFF00"/>
              </a:buClr>
              <a:buFont typeface="Wingdings" pitchFamily="2" charset="2"/>
              <a:buChar char="§"/>
            </a:pPr>
            <a:r>
              <a:rPr lang="es-AR" sz="1800" dirty="0" smtClean="0"/>
              <a:t>Basada en al frecuencia relativa de utilización de los símbolos.</a:t>
            </a:r>
          </a:p>
          <a:p>
            <a:pPr lvl="2">
              <a:spcAft>
                <a:spcPts val="600"/>
              </a:spcAft>
              <a:buClr>
                <a:srgbClr val="FFFF00"/>
              </a:buClr>
              <a:buFont typeface="Wingdings" pitchFamily="2" charset="2"/>
              <a:buChar char="§"/>
            </a:pPr>
            <a:r>
              <a:rPr lang="es-AR" sz="1800" dirty="0" smtClean="0"/>
              <a:t>Basada en el contexto en el que aparece el símbolo</a:t>
            </a:r>
            <a:r>
              <a:rPr lang="es-AR" sz="1600" dirty="0" smtClean="0"/>
              <a:t>.</a:t>
            </a:r>
          </a:p>
          <a:p>
            <a:pPr>
              <a:spcAft>
                <a:spcPts val="600"/>
              </a:spcAft>
              <a:buClrTx/>
              <a:buNone/>
            </a:pPr>
            <a:endParaRPr lang="es-AR" sz="2400"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0"/>
            <a:ext cx="8305800" cy="685800"/>
          </a:xfrm>
        </p:spPr>
        <p:txBody>
          <a:bodyPr>
            <a:normAutofit/>
          </a:bodyPr>
          <a:lstStyle/>
          <a:p>
            <a:pPr>
              <a:spcAft>
                <a:spcPts val="600"/>
              </a:spcAft>
              <a:buNone/>
            </a:pPr>
            <a:r>
              <a:rPr lang="es-AR" sz="3200" dirty="0" smtClean="0"/>
              <a:t>Técnicas de Compresión de Datos</a:t>
            </a:r>
          </a:p>
          <a:p>
            <a:pPr>
              <a:spcAft>
                <a:spcPts val="600"/>
              </a:spcAft>
              <a:buNone/>
            </a:pP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642918"/>
            <a:ext cx="9144000" cy="6072206"/>
          </a:xfrm>
        </p:spPr>
        <p:txBody>
          <a:bodyPr>
            <a:normAutofit fontScale="92500" lnSpcReduction="10000"/>
          </a:bodyPr>
          <a:lstStyle/>
          <a:p>
            <a:pPr>
              <a:buClr>
                <a:srgbClr val="FFFF00"/>
              </a:buClr>
            </a:pPr>
            <a:r>
              <a:rPr lang="es-MX" dirty="0" smtClean="0"/>
              <a:t>Codificación de un conjunto finito de símbolos igualmente probables</a:t>
            </a:r>
            <a:endParaRPr lang="es-AR" dirty="0" smtClean="0"/>
          </a:p>
          <a:p>
            <a:pPr lvl="1">
              <a:buClr>
                <a:srgbClr val="FFFF00"/>
              </a:buClr>
              <a:buFont typeface="Wingdings" pitchFamily="2" charset="2"/>
              <a:buChar char="§"/>
            </a:pPr>
            <a:r>
              <a:rPr lang="es-AR" dirty="0" smtClean="0"/>
              <a:t>Esta técnica está condicionada por varios aspectos:</a:t>
            </a:r>
          </a:p>
          <a:p>
            <a:pPr lvl="2">
              <a:buClr>
                <a:srgbClr val="FFFF00"/>
              </a:buClr>
              <a:buFont typeface="Wingdings" pitchFamily="2" charset="2"/>
              <a:buChar char="§"/>
            </a:pPr>
            <a:r>
              <a:rPr lang="es-AR" dirty="0" smtClean="0"/>
              <a:t>El conjunto de símbolos a transmitir debe ser finito.</a:t>
            </a:r>
          </a:p>
          <a:p>
            <a:pPr lvl="2">
              <a:buClr>
                <a:srgbClr val="FFFF00"/>
              </a:buClr>
              <a:buFont typeface="Wingdings" pitchFamily="2" charset="2"/>
              <a:buChar char="§"/>
            </a:pPr>
            <a:r>
              <a:rPr lang="es-AR" dirty="0" smtClean="0"/>
              <a:t>La probabilidad de aparición de los símbolos no influye (se consideran </a:t>
            </a:r>
            <a:r>
              <a:rPr lang="es-AR" dirty="0" err="1" smtClean="0"/>
              <a:t>equiprobables</a:t>
            </a:r>
            <a:r>
              <a:rPr lang="es-AR" dirty="0" smtClean="0"/>
              <a:t>).</a:t>
            </a:r>
          </a:p>
          <a:p>
            <a:pPr lvl="2">
              <a:buClr>
                <a:srgbClr val="FFFF00"/>
              </a:buClr>
              <a:buFont typeface="Wingdings" pitchFamily="2" charset="2"/>
              <a:buChar char="§"/>
            </a:pPr>
            <a:r>
              <a:rPr lang="es-AR" dirty="0" smtClean="0"/>
              <a:t>Los</a:t>
            </a:r>
            <a:r>
              <a:rPr lang="es-AR" dirty="0" smtClean="0"/>
              <a:t> </a:t>
            </a:r>
            <a:r>
              <a:rPr lang="es-AR" dirty="0" smtClean="0"/>
              <a:t>interlocutores deben conocer </a:t>
            </a:r>
            <a:r>
              <a:rPr lang="es-AR" dirty="0" smtClean="0"/>
              <a:t>de antemano </a:t>
            </a:r>
            <a:r>
              <a:rPr lang="es-AR" dirty="0" smtClean="0"/>
              <a:t>todos los símbolos.</a:t>
            </a:r>
          </a:p>
          <a:p>
            <a:pPr lvl="1">
              <a:buClr>
                <a:srgbClr val="FFFF00"/>
              </a:buClr>
              <a:buFont typeface="Wingdings" pitchFamily="2" charset="2"/>
              <a:buChar char="§"/>
            </a:pPr>
            <a:r>
              <a:rPr lang="es-AR" dirty="0" smtClean="0"/>
              <a:t>El desarrollo de la comunicación con esta técnica sería el siguiente:</a:t>
            </a:r>
          </a:p>
          <a:p>
            <a:pPr lvl="2">
              <a:buClr>
                <a:srgbClr val="FFFF00"/>
              </a:buClr>
              <a:buFont typeface="Wingdings" pitchFamily="2" charset="2"/>
              <a:buChar char="§"/>
            </a:pPr>
            <a:r>
              <a:rPr lang="es-AR" dirty="0" smtClean="0"/>
              <a:t>Determinar cuál es exactamente el conjunto de datos que se pueden transmitir.</a:t>
            </a:r>
          </a:p>
          <a:p>
            <a:pPr lvl="2">
              <a:buClr>
                <a:srgbClr val="FFFF00"/>
              </a:buClr>
              <a:buFont typeface="Wingdings" pitchFamily="2" charset="2"/>
              <a:buChar char="§"/>
            </a:pPr>
            <a:r>
              <a:rPr lang="es-AR" dirty="0" smtClean="0"/>
              <a:t>Hacer llegar a los interlocutores de la comunicación el conjunto de símbolos válidos.</a:t>
            </a:r>
          </a:p>
          <a:p>
            <a:pPr lvl="2">
              <a:buClr>
                <a:srgbClr val="FFFF00"/>
              </a:buClr>
              <a:buFont typeface="Wingdings" pitchFamily="2" charset="2"/>
              <a:buChar char="§"/>
            </a:pPr>
            <a:r>
              <a:rPr lang="es-AR" dirty="0" smtClean="0"/>
              <a:t>Establecer un orden en los símbolos válidos y mantenerlos numerados.</a:t>
            </a:r>
          </a:p>
          <a:p>
            <a:pPr lvl="2">
              <a:buClr>
                <a:srgbClr val="FFFF00"/>
              </a:buClr>
              <a:buFont typeface="Wingdings" pitchFamily="2" charset="2"/>
              <a:buChar char="§"/>
            </a:pPr>
            <a:r>
              <a:rPr lang="es-AR" dirty="0" smtClean="0"/>
              <a:t>Ya se puede establecer la comunicación, sólo que ahora, en lugar de transmitir los símbolos se transmite su número de orden.</a:t>
            </a:r>
          </a:p>
          <a:p>
            <a:pPr lvl="1">
              <a:buClr>
                <a:srgbClr val="FFFF00"/>
              </a:buClr>
              <a:buFont typeface="Wingdings" pitchFamily="2" charset="2"/>
              <a:buChar char="§"/>
            </a:pPr>
            <a:r>
              <a:rPr lang="es-AR" dirty="0" smtClean="0"/>
              <a:t>La ventaja de esta técnica no viene exactamente de la compresión de datos (aunque  se transmite la misma información con un número de bits menor), sino de que es posible identificar cada elemento del conjunto de símbolos con una cantidad de información menor.</a:t>
            </a:r>
          </a:p>
          <a:p>
            <a:pPr lvl="1">
              <a:buClr>
                <a:srgbClr val="FFFF00"/>
              </a:buClr>
            </a:pPr>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0"/>
            <a:ext cx="8305800" cy="685800"/>
          </a:xfrm>
        </p:spPr>
        <p:txBody>
          <a:bodyPr>
            <a:normAutofit/>
          </a:bodyPr>
          <a:lstStyle/>
          <a:p>
            <a:pPr>
              <a:spcAft>
                <a:spcPts val="600"/>
              </a:spcAft>
              <a:buNone/>
            </a:pPr>
            <a:r>
              <a:rPr lang="es-AR" sz="3200" dirty="0" smtClean="0"/>
              <a:t>Técnicas de Compresión de Datos</a:t>
            </a:r>
          </a:p>
          <a:p>
            <a:pPr>
              <a:spcAft>
                <a:spcPts val="600"/>
              </a:spcAft>
              <a:buNone/>
            </a:pP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642918"/>
            <a:ext cx="9144000" cy="5715040"/>
          </a:xfrm>
        </p:spPr>
        <p:txBody>
          <a:bodyPr>
            <a:normAutofit/>
          </a:bodyPr>
          <a:lstStyle/>
          <a:p>
            <a:pPr>
              <a:buClr>
                <a:srgbClr val="FFFF00"/>
              </a:buClr>
            </a:pPr>
            <a:r>
              <a:rPr lang="es-MX" dirty="0" smtClean="0"/>
              <a:t>Codificación dependiente de la frecuencia</a:t>
            </a:r>
            <a:endParaRPr lang="es-AR" dirty="0" smtClean="0"/>
          </a:p>
          <a:p>
            <a:pPr lvl="1">
              <a:buClr>
                <a:srgbClr val="FFFF00"/>
              </a:buClr>
              <a:buFont typeface="Wingdings" pitchFamily="2" charset="2"/>
              <a:buChar char="§"/>
            </a:pPr>
            <a:r>
              <a:rPr lang="es-AR" dirty="0" smtClean="0"/>
              <a:t>Esta técnica considera que en todo material a transmitir existen símbolos cuya probabilidad de aparición es mayor que otros.</a:t>
            </a:r>
          </a:p>
          <a:p>
            <a:pPr lvl="1">
              <a:buClr>
                <a:srgbClr val="FFFF00"/>
              </a:buClr>
              <a:buFont typeface="Wingdings" pitchFamily="2" charset="2"/>
              <a:buChar char="§"/>
            </a:pPr>
            <a:r>
              <a:rPr lang="es-AR" dirty="0" smtClean="0"/>
              <a:t>Para los símbolos mas comunes asigna códigos cortos y para los menos comunes códigos mas largos.</a:t>
            </a:r>
          </a:p>
          <a:p>
            <a:pPr lvl="2">
              <a:buClr>
                <a:srgbClr val="FFFF00"/>
              </a:buClr>
            </a:pPr>
            <a:r>
              <a:rPr lang="es-AR" sz="2200" i="1" dirty="0" smtClean="0"/>
              <a:t>Supongamos un alfabeto con cuatro caracteres </a:t>
            </a:r>
            <a:r>
              <a:rPr lang="es-AR" sz="2200" b="1" i="1" dirty="0" smtClean="0"/>
              <a:t>A</a:t>
            </a:r>
            <a:r>
              <a:rPr lang="es-AR" sz="2200" i="1" dirty="0" smtClean="0"/>
              <a:t>, </a:t>
            </a:r>
            <a:r>
              <a:rPr lang="es-AR" sz="2200" b="1" i="1" dirty="0" smtClean="0"/>
              <a:t>B</a:t>
            </a:r>
            <a:r>
              <a:rPr lang="es-AR" sz="2200" i="1" dirty="0" smtClean="0"/>
              <a:t>, </a:t>
            </a:r>
            <a:r>
              <a:rPr lang="es-AR" sz="2200" b="1" i="1" dirty="0" smtClean="0"/>
              <a:t>C</a:t>
            </a:r>
            <a:r>
              <a:rPr lang="es-AR" sz="2200" i="1" dirty="0" smtClean="0"/>
              <a:t> y </a:t>
            </a:r>
            <a:r>
              <a:rPr lang="es-AR" sz="2200" b="1" i="1" dirty="0" smtClean="0"/>
              <a:t>D</a:t>
            </a:r>
            <a:r>
              <a:rPr lang="es-AR" sz="2200" i="1" dirty="0" smtClean="0"/>
              <a:t>. De ellos sabemos que las probabilidades son respectivamente: 50%, 25%, 25% y 0%, por lo tanto lo ideal sería una codificación de la siguiente forma:</a:t>
            </a:r>
          </a:p>
          <a:p>
            <a:pPr lvl="3">
              <a:buClr>
                <a:srgbClr val="FFFF00"/>
              </a:buClr>
            </a:pPr>
            <a:r>
              <a:rPr lang="es-AR" sz="2200" i="1" dirty="0" smtClean="0"/>
              <a:t>1 bit para la </a:t>
            </a:r>
            <a:r>
              <a:rPr lang="es-AR" sz="2200" b="1" i="1" dirty="0" smtClean="0"/>
              <a:t>A</a:t>
            </a:r>
            <a:r>
              <a:rPr lang="es-AR" sz="2200" i="1" dirty="0" smtClean="0"/>
              <a:t> ( log</a:t>
            </a:r>
            <a:r>
              <a:rPr lang="es-AR" sz="2200" i="1" baseline="-25000" dirty="0" smtClean="0"/>
              <a:t>2</a:t>
            </a:r>
            <a:r>
              <a:rPr lang="es-AR" sz="2200" i="1" dirty="0" smtClean="0"/>
              <a:t>(0.5)=1 )</a:t>
            </a:r>
          </a:p>
          <a:p>
            <a:pPr lvl="3">
              <a:buClr>
                <a:srgbClr val="FFFF00"/>
              </a:buClr>
            </a:pPr>
            <a:r>
              <a:rPr lang="es-AR" sz="2200" i="1" dirty="0" smtClean="0"/>
              <a:t>2 bits para la </a:t>
            </a:r>
            <a:r>
              <a:rPr lang="es-AR" sz="2200" b="1" i="1" dirty="0" smtClean="0"/>
              <a:t>B</a:t>
            </a:r>
            <a:r>
              <a:rPr lang="es-AR" sz="2200" i="1" dirty="0" smtClean="0"/>
              <a:t> y la </a:t>
            </a:r>
            <a:r>
              <a:rPr lang="es-AR" sz="2200" b="1" i="1" dirty="0" smtClean="0"/>
              <a:t>C</a:t>
            </a:r>
            <a:r>
              <a:rPr lang="es-AR" sz="2200" i="1" dirty="0" smtClean="0"/>
              <a:t> ( log</a:t>
            </a:r>
            <a:r>
              <a:rPr lang="es-AR" sz="2200" i="1" baseline="-25000" dirty="0" smtClean="0"/>
              <a:t>2</a:t>
            </a:r>
            <a:r>
              <a:rPr lang="es-AR" sz="2200" i="1" dirty="0" smtClean="0"/>
              <a:t>(0.25)=2 )</a:t>
            </a:r>
            <a:endParaRPr lang="es-AR" sz="2200" dirty="0" smtClean="0"/>
          </a:p>
          <a:p>
            <a:pPr lvl="2">
              <a:buClr>
                <a:srgbClr val="FFFF00"/>
              </a:buClr>
            </a:pPr>
            <a:r>
              <a:rPr lang="es-AR" sz="2200" i="1" dirty="0" smtClean="0"/>
              <a:t>quedando así el resultado:</a:t>
            </a:r>
            <a:endParaRPr lang="es-AR" sz="2200" dirty="0" smtClean="0"/>
          </a:p>
          <a:p>
            <a:pPr lvl="3">
              <a:buClr>
                <a:srgbClr val="FFFF00"/>
              </a:buClr>
            </a:pPr>
            <a:r>
              <a:rPr lang="es-AR" b="1" i="1" dirty="0" smtClean="0"/>
              <a:t>A</a:t>
            </a:r>
            <a:r>
              <a:rPr lang="es-AR" i="1" dirty="0" smtClean="0"/>
              <a:t>: 0</a:t>
            </a:r>
          </a:p>
          <a:p>
            <a:pPr lvl="3">
              <a:buClr>
                <a:srgbClr val="FFFF00"/>
              </a:buClr>
            </a:pPr>
            <a:r>
              <a:rPr lang="es-AR" b="1" i="1" dirty="0" smtClean="0"/>
              <a:t>B</a:t>
            </a:r>
            <a:r>
              <a:rPr lang="es-AR" i="1" dirty="0" smtClean="0"/>
              <a:t>: 10</a:t>
            </a:r>
          </a:p>
          <a:p>
            <a:pPr lvl="3">
              <a:buClr>
                <a:srgbClr val="FFFF00"/>
              </a:buClr>
            </a:pPr>
            <a:r>
              <a:rPr lang="es-AR" b="1" i="1" dirty="0" smtClean="0"/>
              <a:t>C</a:t>
            </a:r>
            <a:r>
              <a:rPr lang="es-AR" i="1" dirty="0" smtClean="0"/>
              <a:t>: 11</a:t>
            </a:r>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7">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7">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0"/>
            <a:ext cx="8305800" cy="685800"/>
          </a:xfrm>
        </p:spPr>
        <p:txBody>
          <a:bodyPr>
            <a:normAutofit/>
          </a:bodyPr>
          <a:lstStyle/>
          <a:p>
            <a:pPr>
              <a:spcAft>
                <a:spcPts val="600"/>
              </a:spcAft>
              <a:buNone/>
            </a:pPr>
            <a:r>
              <a:rPr lang="es-AR" sz="3200" dirty="0" smtClean="0"/>
              <a:t>Técnicas de Compresión de Datos</a:t>
            </a:r>
          </a:p>
          <a:p>
            <a:pPr>
              <a:spcAft>
                <a:spcPts val="600"/>
              </a:spcAft>
              <a:buNone/>
            </a:pP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642918"/>
            <a:ext cx="9144000" cy="5643602"/>
          </a:xfrm>
        </p:spPr>
        <p:txBody>
          <a:bodyPr>
            <a:normAutofit/>
          </a:bodyPr>
          <a:lstStyle/>
          <a:p>
            <a:pPr>
              <a:buClr>
                <a:srgbClr val="FFFF00"/>
              </a:buClr>
            </a:pPr>
            <a:r>
              <a:rPr lang="es-MX" dirty="0" smtClean="0"/>
              <a:t>Codificación dependiente del contexto.</a:t>
            </a:r>
          </a:p>
          <a:p>
            <a:pPr lvl="1">
              <a:buClr>
                <a:srgbClr val="FFFF00"/>
              </a:buClr>
              <a:buFont typeface="Wingdings" pitchFamily="2" charset="2"/>
              <a:buChar char="§"/>
            </a:pPr>
            <a:r>
              <a:rPr lang="es-MX" dirty="0" smtClean="0"/>
              <a:t>Está técnica considera no solo la probabilidad de aparición de un símbolo sino también la probabilidad de aparición de este símbolo a continuación de otro específico.</a:t>
            </a:r>
          </a:p>
          <a:p>
            <a:pPr lvl="1">
              <a:buClr>
                <a:srgbClr val="FFFF00"/>
              </a:buClr>
              <a:buFont typeface="Wingdings" pitchFamily="2" charset="2"/>
              <a:buChar char="§"/>
            </a:pPr>
            <a:r>
              <a:rPr lang="es-ES" dirty="0" smtClean="0"/>
              <a:t>Con la ayuda de un esquema un poco más sofisticado se podría determinar la probabilidad condicional de cada símbolo , para cada uno de los posibles predecesores. Si existen fuertes correlaciones entre los símbolos y sus sucesores, este método obtiene grandes ahorros, aun cuando los mismos símbolos tengan una distribución plana.</a:t>
            </a:r>
            <a:endParaRPr lang="es-AR" sz="3200" dirty="0" smtClean="0"/>
          </a:p>
          <a:p>
            <a:pPr lvl="1">
              <a:buClr>
                <a:srgbClr val="FFFF00"/>
              </a:buClr>
              <a:buFont typeface="Wingdings" pitchFamily="2" charset="2"/>
              <a:buChar char="§"/>
            </a:pPr>
            <a:r>
              <a:rPr lang="es-ES" dirty="0" smtClean="0"/>
              <a:t>La desventaja de este método de probabilidad condicional es el gran número de tablas que se necesitan. Si hay </a:t>
            </a:r>
            <a:r>
              <a:rPr lang="es-ES" i="1" dirty="0" smtClean="0"/>
              <a:t>k</a:t>
            </a:r>
            <a:r>
              <a:rPr lang="es-ES" dirty="0" smtClean="0"/>
              <a:t> símbolos, por ejemplo, las tablas correspondientes deberán tener </a:t>
            </a:r>
            <a:r>
              <a:rPr lang="es-ES" i="1" dirty="0" smtClean="0"/>
              <a:t>k</a:t>
            </a:r>
            <a:r>
              <a:rPr lang="es-ES" baseline="30000" dirty="0" smtClean="0"/>
              <a:t>2</a:t>
            </a:r>
            <a:r>
              <a:rPr lang="es-ES" dirty="0" smtClean="0"/>
              <a:t> entradas.</a:t>
            </a: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0"/>
            <a:ext cx="8305800" cy="685800"/>
          </a:xfrm>
        </p:spPr>
        <p:txBody>
          <a:bodyPr>
            <a:normAutofit/>
          </a:bodyPr>
          <a:lstStyle/>
          <a:p>
            <a:pPr>
              <a:spcAft>
                <a:spcPts val="600"/>
              </a:spcAft>
              <a:buNone/>
            </a:pPr>
            <a:r>
              <a:rPr lang="es-AR" sz="3200" dirty="0" smtClean="0"/>
              <a:t>Seguridad y Confidencialidad</a:t>
            </a:r>
          </a:p>
          <a:p>
            <a:pPr>
              <a:spcAft>
                <a:spcPts val="600"/>
              </a:spcAft>
              <a:buNone/>
            </a:pP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642918"/>
            <a:ext cx="9144000" cy="5643602"/>
          </a:xfrm>
        </p:spPr>
        <p:txBody>
          <a:bodyPr>
            <a:normAutofit/>
          </a:bodyPr>
          <a:lstStyle/>
          <a:p>
            <a:pPr>
              <a:buClr>
                <a:srgbClr val="FFFF00"/>
              </a:buClr>
            </a:pPr>
            <a:r>
              <a:rPr lang="es-ES" dirty="0" smtClean="0"/>
              <a:t>Hay cuatro servicio que reconocemos relacionados con la seguridad en redes de datos:</a:t>
            </a:r>
          </a:p>
          <a:p>
            <a:pPr marL="912114" lvl="1" indent="-457200">
              <a:buClr>
                <a:srgbClr val="FFFF00"/>
              </a:buClr>
              <a:buFont typeface="+mj-lt"/>
              <a:buAutoNum type="arabicPeriod"/>
            </a:pPr>
            <a:r>
              <a:rPr lang="es-ES" dirty="0" smtClean="0"/>
              <a:t>Proteger los datos para que no puedan ser leídos por personas que no tienen autorización para hacerlo.</a:t>
            </a:r>
          </a:p>
          <a:p>
            <a:pPr marL="912114" lvl="1" indent="-457200">
              <a:buClr>
                <a:srgbClr val="FFFF00"/>
              </a:buClr>
              <a:buFont typeface="+mj-lt"/>
              <a:buAutoNum type="arabicPeriod"/>
            </a:pPr>
            <a:r>
              <a:rPr lang="es-ES" dirty="0" smtClean="0"/>
              <a:t>Impedir que las personas sin autorización inserten o borren mensajes.</a:t>
            </a:r>
          </a:p>
          <a:p>
            <a:pPr marL="912114" lvl="1" indent="-457200">
              <a:buClr>
                <a:srgbClr val="FFFF00"/>
              </a:buClr>
              <a:buFont typeface="+mj-lt"/>
              <a:buAutoNum type="arabicPeriod"/>
            </a:pPr>
            <a:r>
              <a:rPr lang="es-ES" dirty="0" smtClean="0"/>
              <a:t>Verificar el emisor de cada uno de los mensajes.</a:t>
            </a:r>
          </a:p>
          <a:p>
            <a:pPr marL="912114" lvl="1" indent="-457200">
              <a:buClr>
                <a:srgbClr val="FFFF00"/>
              </a:buClr>
              <a:buFont typeface="+mj-lt"/>
              <a:buAutoNum type="arabicPeriod"/>
            </a:pPr>
            <a:r>
              <a:rPr lang="es-ES" dirty="0" smtClean="0"/>
              <a:t>Hacer posible que los usuarios transmitan electrónicamente documentos firmados.</a:t>
            </a:r>
          </a:p>
          <a:p>
            <a:pPr lvl="1">
              <a:buClr>
                <a:srgbClr val="FFFF00"/>
              </a:buClr>
              <a:buNone/>
            </a:pPr>
            <a:endParaRPr lang="es-ES" dirty="0" smtClean="0"/>
          </a:p>
          <a:p>
            <a:pPr>
              <a:buClr>
                <a:srgbClr val="FFFF00"/>
              </a:buClr>
            </a:pPr>
            <a:r>
              <a:rPr lang="es-ES" dirty="0" smtClean="0"/>
              <a:t>Si bien el cifrado puede darse en cualquier capa del modelo OSI, colocarlo en la capa de presentación ocasiona la menor sobrecarga posible.</a:t>
            </a:r>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Criptografía Tradicional </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285720" y="1142984"/>
            <a:ext cx="8520114" cy="1785950"/>
          </a:xfrm>
        </p:spPr>
        <p:txBody>
          <a:bodyPr>
            <a:normAutofit fontScale="92500" lnSpcReduction="10000"/>
          </a:bodyPr>
          <a:lstStyle/>
          <a:p>
            <a:pPr>
              <a:buNone/>
            </a:pPr>
            <a:r>
              <a:rPr lang="es-AR" sz="3200" dirty="0" smtClean="0"/>
              <a:t>La Criptografía trata la transformación de la información a transmitir de tal manera que la misma no pueda ser interpretada por un intruso pero si por el destinatario real.</a:t>
            </a:r>
          </a:p>
        </p:txBody>
      </p:sp>
      <p:sp>
        <p:nvSpPr>
          <p:cNvPr id="69" name="7 Marcador de contenido"/>
          <p:cNvSpPr>
            <a:spLocks noGrp="1"/>
          </p:cNvSpPr>
          <p:nvPr>
            <p:ph sz="half" idx="1"/>
          </p:nvPr>
        </p:nvSpPr>
        <p:spPr>
          <a:xfrm>
            <a:off x="357158" y="2928934"/>
            <a:ext cx="8520114" cy="3786214"/>
          </a:xfrm>
        </p:spPr>
        <p:txBody>
          <a:bodyPr>
            <a:normAutofit fontScale="77500" lnSpcReduction="20000"/>
          </a:bodyPr>
          <a:lstStyle/>
          <a:p>
            <a:pPr>
              <a:buClr>
                <a:srgbClr val="FFFF00"/>
              </a:buClr>
            </a:pPr>
            <a:r>
              <a:rPr lang="es-ES" sz="3200" dirty="0" smtClean="0"/>
              <a:t>Utilizaremos como notación:</a:t>
            </a:r>
          </a:p>
          <a:p>
            <a:pPr>
              <a:buClr>
                <a:srgbClr val="FFFF00"/>
              </a:buClr>
            </a:pPr>
            <a:r>
              <a:rPr lang="es-ES" sz="3200" dirty="0" smtClean="0">
                <a:solidFill>
                  <a:srgbClr val="FFFF00"/>
                </a:solidFill>
              </a:rPr>
              <a:t>C = </a:t>
            </a:r>
            <a:r>
              <a:rPr lang="es-ES" sz="3200" dirty="0" err="1" smtClean="0">
                <a:solidFill>
                  <a:srgbClr val="FFFF00"/>
                </a:solidFill>
              </a:rPr>
              <a:t>E</a:t>
            </a:r>
            <a:r>
              <a:rPr lang="es-ES" sz="3200" baseline="-25000" dirty="0" err="1" smtClean="0">
                <a:solidFill>
                  <a:srgbClr val="FFFF00"/>
                </a:solidFill>
              </a:rPr>
              <a:t>k</a:t>
            </a:r>
            <a:r>
              <a:rPr lang="es-ES" sz="3200" dirty="0" smtClean="0">
                <a:solidFill>
                  <a:srgbClr val="FFFF00"/>
                </a:solidFill>
              </a:rPr>
              <a:t>(P)</a:t>
            </a:r>
          </a:p>
          <a:p>
            <a:pPr>
              <a:buClr>
                <a:srgbClr val="FFFF00"/>
              </a:buClr>
            </a:pPr>
            <a:r>
              <a:rPr lang="es-ES" sz="3200" dirty="0" smtClean="0"/>
              <a:t>para indicar que el cifrado o Encriptación del texto normal </a:t>
            </a:r>
            <a:r>
              <a:rPr lang="es-ES" sz="3200" dirty="0" smtClean="0">
                <a:solidFill>
                  <a:srgbClr val="FFFF00"/>
                </a:solidFill>
              </a:rPr>
              <a:t>P</a:t>
            </a:r>
            <a:r>
              <a:rPr lang="es-ES" sz="3200" dirty="0" smtClean="0"/>
              <a:t> usando la clave </a:t>
            </a:r>
            <a:r>
              <a:rPr lang="es-ES" sz="3200" dirty="0" smtClean="0">
                <a:solidFill>
                  <a:srgbClr val="FFFF00"/>
                </a:solidFill>
              </a:rPr>
              <a:t>k</a:t>
            </a:r>
            <a:r>
              <a:rPr lang="es-ES" sz="3200" dirty="0" smtClean="0"/>
              <a:t> da como resultado el texto cifrado </a:t>
            </a:r>
            <a:r>
              <a:rPr lang="es-ES" sz="3200" dirty="0" smtClean="0">
                <a:solidFill>
                  <a:srgbClr val="FFFF00"/>
                </a:solidFill>
              </a:rPr>
              <a:t>C</a:t>
            </a:r>
            <a:r>
              <a:rPr lang="es-ES" sz="3200" dirty="0" smtClean="0"/>
              <a:t>.</a:t>
            </a:r>
          </a:p>
          <a:p>
            <a:pPr>
              <a:buClr>
                <a:srgbClr val="FFFF00"/>
              </a:buClr>
            </a:pPr>
            <a:r>
              <a:rPr lang="es-ES" sz="3200" dirty="0" smtClean="0">
                <a:solidFill>
                  <a:srgbClr val="FFFF00"/>
                </a:solidFill>
              </a:rPr>
              <a:t>P = </a:t>
            </a:r>
            <a:r>
              <a:rPr lang="es-ES" sz="3200" dirty="0" err="1" smtClean="0">
                <a:solidFill>
                  <a:srgbClr val="FFFF00"/>
                </a:solidFill>
              </a:rPr>
              <a:t>D</a:t>
            </a:r>
            <a:r>
              <a:rPr lang="es-ES" sz="3200" baseline="-25000" dirty="0" err="1" smtClean="0">
                <a:solidFill>
                  <a:srgbClr val="FFFF00"/>
                </a:solidFill>
              </a:rPr>
              <a:t>k</a:t>
            </a:r>
            <a:r>
              <a:rPr lang="es-ES" sz="3200" dirty="0" smtClean="0">
                <a:solidFill>
                  <a:srgbClr val="FFFF00"/>
                </a:solidFill>
              </a:rPr>
              <a:t>(C)</a:t>
            </a:r>
          </a:p>
          <a:p>
            <a:pPr>
              <a:buClr>
                <a:srgbClr val="FFFF00"/>
              </a:buClr>
            </a:pPr>
            <a:r>
              <a:rPr lang="es-ES" sz="3200" dirty="0" smtClean="0"/>
              <a:t>representa el Descifrado de </a:t>
            </a:r>
            <a:r>
              <a:rPr lang="es-ES" sz="3200" dirty="0" smtClean="0">
                <a:solidFill>
                  <a:srgbClr val="FFFF00"/>
                </a:solidFill>
              </a:rPr>
              <a:t>C</a:t>
            </a:r>
            <a:r>
              <a:rPr lang="es-ES" sz="3200" dirty="0" smtClean="0"/>
              <a:t> para obtener el texto normal nuevamente. Por tanto:</a:t>
            </a:r>
            <a:endParaRPr lang="es-AR" sz="3200" dirty="0" smtClean="0"/>
          </a:p>
          <a:p>
            <a:pPr>
              <a:buClr>
                <a:srgbClr val="FFFF00"/>
              </a:buClr>
            </a:pPr>
            <a:r>
              <a:rPr lang="es-ES" sz="3200" dirty="0" err="1" smtClean="0">
                <a:solidFill>
                  <a:srgbClr val="FFFF00"/>
                </a:solidFill>
              </a:rPr>
              <a:t>D</a:t>
            </a:r>
            <a:r>
              <a:rPr lang="es-ES" sz="3200" baseline="-25000" dirty="0" err="1" smtClean="0">
                <a:solidFill>
                  <a:srgbClr val="FFFF00"/>
                </a:solidFill>
              </a:rPr>
              <a:t>k</a:t>
            </a:r>
            <a:r>
              <a:rPr lang="es-ES" sz="3200" dirty="0" smtClean="0">
                <a:solidFill>
                  <a:srgbClr val="FFFF00"/>
                </a:solidFill>
              </a:rPr>
              <a:t> (</a:t>
            </a:r>
            <a:r>
              <a:rPr lang="es-ES" sz="3200" dirty="0" err="1" smtClean="0">
                <a:solidFill>
                  <a:srgbClr val="FFFF00"/>
                </a:solidFill>
              </a:rPr>
              <a:t>E</a:t>
            </a:r>
            <a:r>
              <a:rPr lang="es-ES" sz="3200" baseline="-25000" dirty="0" err="1" smtClean="0">
                <a:solidFill>
                  <a:srgbClr val="FFFF00"/>
                </a:solidFill>
              </a:rPr>
              <a:t>k</a:t>
            </a:r>
            <a:r>
              <a:rPr lang="es-ES" sz="3200" dirty="0" smtClean="0">
                <a:solidFill>
                  <a:srgbClr val="FFFF00"/>
                </a:solidFill>
              </a:rPr>
              <a:t> (P)) = P</a:t>
            </a:r>
            <a:endParaRPr lang="es-AR" sz="3200" dirty="0" smtClean="0">
              <a:solidFill>
                <a:srgbClr val="FFFF00"/>
              </a:solidFill>
            </a:endParaRPr>
          </a:p>
          <a:p>
            <a:pPr>
              <a:buClr>
                <a:srgbClr val="FFFF00"/>
              </a:buClr>
            </a:pPr>
            <a:r>
              <a:rPr lang="es-ES" sz="3200" dirty="0" smtClean="0"/>
              <a:t>Esta notación sugiere que E y D son funciones matemáticas</a:t>
            </a:r>
            <a:r>
              <a:rPr lang="es-ES" sz="3200" smtClean="0"/>
              <a:t>. </a:t>
            </a:r>
            <a:endParaRPr lang="es-A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9">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9">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9">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9">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P spid="69"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Criptografía Tradicional </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285720" y="1142984"/>
            <a:ext cx="8520114" cy="1071570"/>
          </a:xfrm>
        </p:spPr>
        <p:txBody>
          <a:bodyPr>
            <a:normAutofit/>
          </a:bodyPr>
          <a:lstStyle/>
          <a:p>
            <a:pPr>
              <a:buNone/>
            </a:pPr>
            <a:r>
              <a:rPr lang="es-AR" sz="3200" dirty="0" smtClean="0"/>
              <a:t>En un sistema criptográfico intervienen los siguientes actores:</a:t>
            </a:r>
          </a:p>
        </p:txBody>
      </p:sp>
      <p:pic>
        <p:nvPicPr>
          <p:cNvPr id="5" name="Picture 33"/>
          <p:cNvPicPr>
            <a:picLocks noChangeAspect="1" noChangeArrowheads="1"/>
          </p:cNvPicPr>
          <p:nvPr/>
        </p:nvPicPr>
        <p:blipFill>
          <a:blip r:embed="rId3" cstate="print"/>
          <a:srcRect/>
          <a:stretch>
            <a:fillRect/>
          </a:stretch>
        </p:blipFill>
        <p:spPr bwMode="auto">
          <a:xfrm>
            <a:off x="500034" y="2214554"/>
            <a:ext cx="8286776" cy="2891364"/>
          </a:xfrm>
          <a:prstGeom prst="rect">
            <a:avLst/>
          </a:prstGeom>
          <a:noFill/>
          <a:ln w="9525">
            <a:noFill/>
            <a:miter lim="800000"/>
            <a:headEnd/>
            <a:tailEnd/>
          </a:ln>
        </p:spPr>
      </p:pic>
      <p:sp>
        <p:nvSpPr>
          <p:cNvPr id="6" name="7 Marcador de contenido"/>
          <p:cNvSpPr>
            <a:spLocks noGrp="1"/>
          </p:cNvSpPr>
          <p:nvPr>
            <p:ph sz="half" idx="1"/>
          </p:nvPr>
        </p:nvSpPr>
        <p:spPr>
          <a:xfrm>
            <a:off x="428596" y="5214950"/>
            <a:ext cx="8520114" cy="1357322"/>
          </a:xfrm>
        </p:spPr>
        <p:txBody>
          <a:bodyPr>
            <a:normAutofit fontScale="62500" lnSpcReduction="20000"/>
          </a:bodyPr>
          <a:lstStyle/>
          <a:p>
            <a:pPr>
              <a:buNone/>
            </a:pPr>
            <a:r>
              <a:rPr lang="es-AR" sz="3200" u="sng" dirty="0" smtClean="0"/>
              <a:t>Conceptos</a:t>
            </a:r>
            <a:r>
              <a:rPr lang="es-AR" sz="3200" dirty="0" smtClean="0"/>
              <a:t>:</a:t>
            </a:r>
          </a:p>
          <a:p>
            <a:pPr>
              <a:buNone/>
            </a:pPr>
            <a:r>
              <a:rPr lang="es-AR" sz="3200" dirty="0" smtClean="0">
                <a:solidFill>
                  <a:srgbClr val="FFFF00"/>
                </a:solidFill>
              </a:rPr>
              <a:t>Cifrado</a:t>
            </a:r>
            <a:r>
              <a:rPr lang="es-AR" sz="3200" dirty="0" smtClean="0"/>
              <a:t>: Poner en clave un texto claro</a:t>
            </a:r>
          </a:p>
          <a:p>
            <a:pPr>
              <a:buNone/>
            </a:pPr>
            <a:r>
              <a:rPr lang="es-AR" sz="3200" dirty="0" smtClean="0">
                <a:solidFill>
                  <a:srgbClr val="FFFF00"/>
                </a:solidFill>
              </a:rPr>
              <a:t>Criptoanálisis</a:t>
            </a:r>
            <a:r>
              <a:rPr lang="es-AR" sz="3200" dirty="0" smtClean="0"/>
              <a:t>: El arte de descifrar textos puestos en clave.</a:t>
            </a:r>
          </a:p>
          <a:p>
            <a:pPr>
              <a:buNone/>
            </a:pPr>
            <a:r>
              <a:rPr lang="es-AR" sz="3200" dirty="0" smtClean="0">
                <a:solidFill>
                  <a:srgbClr val="FFFF00"/>
                </a:solidFill>
              </a:rPr>
              <a:t>Criptografía</a:t>
            </a:r>
            <a:r>
              <a:rPr lang="es-AR" sz="3200" dirty="0" smtClean="0"/>
              <a:t>: El arte de diseñar </a:t>
            </a:r>
            <a:r>
              <a:rPr lang="es-AR" sz="3200" dirty="0" err="1" smtClean="0"/>
              <a:t>Cifradores</a:t>
            </a: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P spid="6" grpId="0" uiExpand="1"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2">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24520</TotalTime>
  <Words>3676</Words>
  <Application>Microsoft Office PowerPoint</Application>
  <PresentationFormat>Presentación en pantalla (4:3)</PresentationFormat>
  <Paragraphs>309</Paragraphs>
  <Slides>19</Slides>
  <Notes>19</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Metro</vt:lpstr>
      <vt:lpstr>Unidad 8</vt:lpstr>
      <vt:lpstr>Concepto y Funciones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pjaraw</dc:creator>
  <cp:lastModifiedBy>pjaraw</cp:lastModifiedBy>
  <cp:revision>1705</cp:revision>
  <dcterms:created xsi:type="dcterms:W3CDTF">2008-11-23T23:28:32Z</dcterms:created>
  <dcterms:modified xsi:type="dcterms:W3CDTF">2012-05-29T19:05:39Z</dcterms:modified>
</cp:coreProperties>
</file>