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89" r:id="rId3"/>
    <p:sldId id="283" r:id="rId4"/>
    <p:sldId id="284" r:id="rId5"/>
    <p:sldId id="285" r:id="rId6"/>
    <p:sldId id="286" r:id="rId7"/>
    <p:sldId id="287" r:id="rId8"/>
    <p:sldId id="288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7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60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9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13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9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5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7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2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D3E7C-E390-4EF1-8068-D62622A4D0BD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29D9-1FF7-4E96-AD66-206F25B69F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0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9006" y="615768"/>
            <a:ext cx="87782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1-</a:t>
            </a:r>
            <a:r>
              <a:rPr lang="es-ES" sz="3500" b="1" dirty="0" smtClean="0">
                <a:solidFill>
                  <a:srgbClr val="FF0000"/>
                </a:solidFill>
              </a:rPr>
              <a:t>Electroproducción:</a:t>
            </a:r>
            <a:r>
              <a:rPr lang="es-ES" sz="3500" dirty="0" smtClean="0"/>
              <a:t> electrólisis del mineral (</a:t>
            </a:r>
            <a:r>
              <a:rPr lang="es-ES" sz="3500" i="1" dirty="0" smtClean="0"/>
              <a:t>electrowinning</a:t>
            </a:r>
            <a:r>
              <a:rPr lang="es-ES" sz="3500" dirty="0" smtClean="0"/>
              <a:t>)</a:t>
            </a:r>
          </a:p>
          <a:p>
            <a:r>
              <a:rPr lang="es-ES" sz="2300" dirty="0" smtClean="0"/>
              <a:t>Incluye necesariamente un paso de </a:t>
            </a:r>
            <a:r>
              <a:rPr lang="es-ES" sz="2300" dirty="0" err="1" smtClean="0"/>
              <a:t>electroreducción</a:t>
            </a:r>
            <a:r>
              <a:rPr lang="es-ES" sz="2300" dirty="0" smtClean="0"/>
              <a:t>. Todos los metales se pueden producir por esta vía, pero el costo limita este proceso.</a:t>
            </a:r>
          </a:p>
          <a:p>
            <a:r>
              <a:rPr lang="es-ES" sz="2300" u="sng" dirty="0" smtClean="0"/>
              <a:t>Producción en gran escala</a:t>
            </a:r>
            <a:r>
              <a:rPr lang="es-ES" sz="2300" dirty="0" smtClean="0"/>
              <a:t>: Al, </a:t>
            </a:r>
            <a:r>
              <a:rPr lang="es-ES" sz="2300" dirty="0" err="1" smtClean="0"/>
              <a:t>Na</a:t>
            </a:r>
            <a:r>
              <a:rPr lang="es-ES" sz="2300" dirty="0" smtClean="0"/>
              <a:t>, Mg, Li</a:t>
            </a:r>
          </a:p>
          <a:p>
            <a:r>
              <a:rPr lang="es-ES" i="1" dirty="0" smtClean="0"/>
              <a:t>i.e.</a:t>
            </a:r>
            <a:r>
              <a:rPr lang="es-ES" dirty="0" smtClean="0"/>
              <a:t> metales muy electropositivos</a:t>
            </a:r>
          </a:p>
          <a:p>
            <a:endParaRPr lang="es-ES" dirty="0" smtClean="0"/>
          </a:p>
          <a:p>
            <a:r>
              <a:rPr lang="es-ES" sz="2300" u="sng" dirty="0" smtClean="0"/>
              <a:t>En pequeña escala</a:t>
            </a:r>
            <a:r>
              <a:rPr lang="es-ES" sz="2300" dirty="0" smtClean="0"/>
              <a:t>: Cu, Zn, Ni</a:t>
            </a:r>
          </a:p>
          <a:p>
            <a:r>
              <a:rPr lang="es-ES" dirty="0" smtClean="0"/>
              <a:t>Ruta química es contaminante o electrólisis da mejor pureza</a:t>
            </a:r>
          </a:p>
          <a:p>
            <a:endParaRPr lang="es-ES" dirty="0"/>
          </a:p>
          <a:p>
            <a:r>
              <a:rPr lang="es-ES" dirty="0" smtClean="0"/>
              <a:t>Procesos energéticamente muy intensivos. Plantas siempre en las cercanías de fuentes económicas de energía eléctrica.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355600" y="5315635"/>
            <a:ext cx="8255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500" dirty="0"/>
              <a:t>2-</a:t>
            </a:r>
            <a:r>
              <a:rPr lang="es-ES" sz="3500" b="1" dirty="0">
                <a:solidFill>
                  <a:srgbClr val="FF0000"/>
                </a:solidFill>
              </a:rPr>
              <a:t>Electrorefinado</a:t>
            </a:r>
            <a:r>
              <a:rPr lang="es-ES" sz="3500" dirty="0"/>
              <a:t>: purificación de un metal que ya está en estado reducido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761256" y="163218"/>
            <a:ext cx="30880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500" dirty="0">
                <a:solidFill>
                  <a:srgbClr val="FF0000"/>
                </a:solidFill>
              </a:rPr>
              <a:t>REPASO CLASE PREVIA</a:t>
            </a:r>
          </a:p>
        </p:txBody>
      </p:sp>
    </p:spTree>
    <p:extLst>
      <p:ext uri="{BB962C8B-B14F-4D97-AF65-F5344CB8AC3E}">
        <p14:creationId xmlns:p14="http://schemas.microsoft.com/office/powerpoint/2010/main" val="319374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0418" y="243455"/>
            <a:ext cx="859285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dirty="0" smtClean="0"/>
              <a:t>1-Extracción del mineral (óxido, sulfuro o mezcla, más otros metales)</a:t>
            </a:r>
          </a:p>
          <a:p>
            <a:endParaRPr lang="es-ES" sz="2300" dirty="0"/>
          </a:p>
          <a:p>
            <a:r>
              <a:rPr lang="es-ES" sz="2300" dirty="0" smtClean="0"/>
              <a:t>2- Si sulfuro</a:t>
            </a:r>
          </a:p>
          <a:p>
            <a:endParaRPr lang="es-ES" sz="2300" dirty="0"/>
          </a:p>
          <a:p>
            <a:endParaRPr lang="es-ES" sz="2300" dirty="0" smtClean="0"/>
          </a:p>
          <a:p>
            <a:endParaRPr lang="es-ES" sz="2300" dirty="0"/>
          </a:p>
          <a:p>
            <a:r>
              <a:rPr lang="es-ES" sz="2300" dirty="0" smtClean="0"/>
              <a:t>O lixiviación directa, si posible.</a:t>
            </a:r>
          </a:p>
          <a:p>
            <a:endParaRPr lang="es-ES" sz="2300" dirty="0"/>
          </a:p>
          <a:p>
            <a:r>
              <a:rPr lang="es-ES" sz="2300" dirty="0" smtClean="0"/>
              <a:t>3-La solución de sulfatos acidificada debe ser purificada de los otros iones metálicos:</a:t>
            </a:r>
          </a:p>
          <a:p>
            <a:endParaRPr lang="es-ES" sz="2300" dirty="0"/>
          </a:p>
          <a:p>
            <a:pPr marL="457200" indent="-457200">
              <a:buAutoNum type="alphaLcParenR"/>
            </a:pPr>
            <a:r>
              <a:rPr lang="es-ES" sz="2300" dirty="0" smtClean="0"/>
              <a:t>Precipitación por hidróxidos o sulfuros</a:t>
            </a:r>
          </a:p>
          <a:p>
            <a:pPr marL="457200" indent="-457200">
              <a:buAutoNum type="alphaLcParenR"/>
            </a:pPr>
            <a:r>
              <a:rPr lang="es-ES" sz="2300" dirty="0" smtClean="0"/>
              <a:t>Extracción por solvente, usando agentes </a:t>
            </a:r>
            <a:r>
              <a:rPr lang="es-ES" sz="2300" dirty="0" err="1" smtClean="0"/>
              <a:t>quelantes</a:t>
            </a:r>
            <a:r>
              <a:rPr lang="es-ES" sz="2300" dirty="0" smtClean="0"/>
              <a:t> específicos</a:t>
            </a:r>
          </a:p>
          <a:p>
            <a:pPr marL="457200" indent="-457200">
              <a:buAutoNum type="alphaLcParenR"/>
            </a:pPr>
            <a:r>
              <a:rPr lang="es-ES" sz="2300" dirty="0" smtClean="0"/>
              <a:t>Cementación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798" y="968973"/>
            <a:ext cx="3982514" cy="3587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7798" y="1470383"/>
            <a:ext cx="4858397" cy="4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95" y="1668070"/>
            <a:ext cx="4859315" cy="511068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37995" y="1191016"/>
            <a:ext cx="48976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500" dirty="0" smtClean="0"/>
              <a:t>Celda electrolítica es muy sencilla</a:t>
            </a:r>
            <a:endParaRPr lang="es-ES" sz="2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984576" y="200416"/>
            <a:ext cx="404669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Tanques de concreto abiertos, separación de electrodos 5-15cm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err="1" smtClean="0"/>
              <a:t>Conección</a:t>
            </a:r>
            <a:r>
              <a:rPr lang="es-ES" dirty="0" smtClean="0"/>
              <a:t> </a:t>
            </a:r>
            <a:r>
              <a:rPr lang="es-ES" dirty="0" err="1" smtClean="0"/>
              <a:t>monopolar</a:t>
            </a:r>
            <a:endParaRPr lang="es-E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Ánodos: Pb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Cátodos: Al o Ti, deposición de 3-5cm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Electrodos: 0.3 – 1 m</a:t>
            </a:r>
            <a:r>
              <a:rPr lang="es-ES" baseline="30000" dirty="0" smtClean="0"/>
              <a:t>2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Cu: H</a:t>
            </a:r>
            <a:r>
              <a:rPr lang="es-ES" baseline="-25000" dirty="0" smtClean="0"/>
              <a:t>2</a:t>
            </a:r>
            <a:r>
              <a:rPr lang="es-ES" dirty="0" smtClean="0"/>
              <a:t>SO</a:t>
            </a:r>
            <a:r>
              <a:rPr lang="es-ES" baseline="-25000" dirty="0" smtClean="0"/>
              <a:t>4</a:t>
            </a:r>
            <a:r>
              <a:rPr lang="es-ES" dirty="0" smtClean="0"/>
              <a:t> 2M + Cu</a:t>
            </a:r>
            <a:r>
              <a:rPr lang="es-ES" baseline="30000" dirty="0" smtClean="0"/>
              <a:t>2+</a:t>
            </a:r>
            <a:r>
              <a:rPr lang="es-ES" dirty="0" smtClean="0"/>
              <a:t> 0.5-1M, más aditivos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Calidad &gt; 99.5% Cu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Operación sencilla, y evitar los cortocircuitos. Pero el voltaje no es eficiente, y el </a:t>
            </a:r>
            <a:r>
              <a:rPr lang="es-ES" dirty="0" err="1" smtClean="0"/>
              <a:t>sobrepotencial</a:t>
            </a:r>
            <a:r>
              <a:rPr lang="es-ES" dirty="0" smtClean="0"/>
              <a:t> es alto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Celdas son voluminosas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Tiempo de residencia es alto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237995" y="200416"/>
            <a:ext cx="45891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u="sng" dirty="0" smtClean="0">
                <a:solidFill>
                  <a:srgbClr val="FF0000"/>
                </a:solidFill>
              </a:rPr>
              <a:t>ELECTROPRODUCCIÓN DE COBRE</a:t>
            </a:r>
            <a:endParaRPr lang="en-GB" sz="25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70345" y="1841860"/>
            <a:ext cx="760331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500" b="1" dirty="0" smtClean="0"/>
              <a:t>ELECTROREFINADO DE METALES</a:t>
            </a:r>
            <a:endParaRPr lang="es-ES" sz="6500" b="1" dirty="0"/>
          </a:p>
        </p:txBody>
      </p:sp>
    </p:spTree>
    <p:extLst>
      <p:ext uri="{BB962C8B-B14F-4D97-AF65-F5344CB8AC3E}">
        <p14:creationId xmlns:p14="http://schemas.microsoft.com/office/powerpoint/2010/main" val="18811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0629" y="2030402"/>
            <a:ext cx="336342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ÁNODO:</a:t>
            </a:r>
          </a:p>
          <a:p>
            <a:endParaRPr lang="es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</a:t>
            </a:r>
            <a:r>
              <a:rPr lang="es-ES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n+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s-E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s-E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s-ES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</a:p>
          <a:p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CÁTODO:</a:t>
            </a:r>
          </a:p>
          <a:p>
            <a:endParaRPr lang="es-ES" sz="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es-ES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n+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s-E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s-E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s-ES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M</a:t>
            </a:r>
            <a:endParaRPr lang="es-ES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27863" y="2200219"/>
            <a:ext cx="4702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Proceso mucho más utilizado que producción electrolítica</a:t>
            </a:r>
          </a:p>
          <a:p>
            <a:endParaRPr lang="es-E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Plantas a escalas de </a:t>
            </a:r>
          </a:p>
          <a:p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1000-10000 toneladas anuales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52697" y="-163778"/>
            <a:ext cx="98493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Producción </a:t>
            </a:r>
            <a:r>
              <a:rPr lang="es-E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electrólisis y </a:t>
            </a:r>
            <a:r>
              <a:rPr lang="es-E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electrorefinado</a:t>
            </a:r>
            <a:r>
              <a:rPr lang="es-E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4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misma reacción catódica</a:t>
            </a:r>
          </a:p>
        </p:txBody>
      </p:sp>
    </p:spTree>
    <p:extLst>
      <p:ext uri="{BB962C8B-B14F-4D97-AF65-F5344CB8AC3E}">
        <p14:creationId xmlns:p14="http://schemas.microsoft.com/office/powerpoint/2010/main" val="29280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68365" y="-3886419"/>
            <a:ext cx="4937511" cy="130819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8662" y="5226784"/>
            <a:ext cx="87608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/>
              <a:t>Especies iónicas se agregan para aumentar la solubilidad</a:t>
            </a:r>
          </a:p>
          <a:p>
            <a:endParaRPr lang="es-ES" sz="2500" dirty="0"/>
          </a:p>
          <a:p>
            <a:r>
              <a:rPr lang="es-ES" sz="2500" dirty="0" smtClean="0"/>
              <a:t>Aditivos orgánicos aumentan la calidad del depósito (pero podrían llegar a contaminar metal)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20856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90303" y="0"/>
            <a:ext cx="756339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dirty="0" smtClean="0">
                <a:solidFill>
                  <a:srgbClr val="FF0000"/>
                </a:solidFill>
              </a:rPr>
              <a:t>REPASO CLASE PREVIA</a:t>
            </a:r>
          </a:p>
          <a:p>
            <a:pPr algn="ctr"/>
            <a:r>
              <a:rPr lang="es-ES" sz="5000" dirty="0" smtClean="0"/>
              <a:t>SALES FUNDIDAS</a:t>
            </a:r>
          </a:p>
          <a:p>
            <a:pPr algn="ctr"/>
            <a:r>
              <a:rPr lang="es-ES" sz="5000" dirty="0" smtClean="0"/>
              <a:t>Al, Na, Mg, Li</a:t>
            </a:r>
            <a:endParaRPr lang="es-E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43691" y="2317016"/>
                <a:ext cx="6491521" cy="3939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500" dirty="0" smtClean="0"/>
                  <a:t>Na, Mg, Li: Electrólisis de una mezcla de cloruros</a:t>
                </a:r>
              </a:p>
              <a:p>
                <a:endParaRPr lang="es-ES" sz="2500" dirty="0"/>
              </a:p>
              <a:p>
                <a:r>
                  <a:rPr lang="es-ES" sz="2500" dirty="0" smtClean="0"/>
                  <a:t>Ejemplo: </a:t>
                </a:r>
                <a:r>
                  <a:rPr lang="es-ES" sz="2500" dirty="0" err="1" smtClean="0"/>
                  <a:t>Na</a:t>
                </a:r>
                <a:r>
                  <a:rPr lang="es-ES" sz="2500" dirty="0" smtClean="0"/>
                  <a:t> metálico</a:t>
                </a:r>
              </a:p>
              <a:p>
                <a:r>
                  <a:rPr lang="es-ES" sz="2500" dirty="0" smtClean="0"/>
                  <a:t>40% NaCl + 60% CaCl</a:t>
                </a:r>
                <a:r>
                  <a:rPr lang="es-ES" sz="2500" baseline="-25000" dirty="0" smtClean="0"/>
                  <a:t>2</a:t>
                </a:r>
              </a:p>
              <a:p>
                <a:endParaRPr lang="es-ES" sz="2500" dirty="0" smtClean="0"/>
              </a:p>
              <a:p>
                <a:r>
                  <a:rPr lang="es-ES" sz="2500" dirty="0" smtClean="0"/>
                  <a:t>2Cl</a:t>
                </a:r>
                <a:r>
                  <a:rPr lang="es-ES" sz="2500" baseline="30000" dirty="0" smtClean="0"/>
                  <a:t>-</a:t>
                </a:r>
                <a:r>
                  <a:rPr lang="es-ES" sz="2500" dirty="0" smtClean="0"/>
                  <a:t>  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 Cl</a:t>
                </a:r>
                <a:r>
                  <a:rPr lang="es-ES" sz="2500" baseline="-25000" dirty="0" smtClean="0">
                    <a:sym typeface="Wingdings" panose="05000000000000000000" pitchFamily="2" charset="2"/>
                  </a:rPr>
                  <a:t>2 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+ 2</a:t>
                </a:r>
                <a:r>
                  <a:rPr lang="es-ES" sz="2500" i="1" dirty="0" smtClean="0">
                    <a:sym typeface="Wingdings" panose="05000000000000000000" pitchFamily="2" charset="2"/>
                  </a:rPr>
                  <a:t>e-</a:t>
                </a:r>
                <a:endParaRPr lang="es-ES" sz="2500" i="1" baseline="-25000" dirty="0" smtClean="0">
                  <a:sym typeface="Wingdings" panose="05000000000000000000" pitchFamily="2" charset="2"/>
                </a:endParaRPr>
              </a:p>
              <a:p>
                <a:r>
                  <a:rPr lang="es-ES" sz="2500" dirty="0" err="1" smtClean="0">
                    <a:sym typeface="Wingdings" panose="05000000000000000000" pitchFamily="2" charset="2"/>
                  </a:rPr>
                  <a:t>Na</a:t>
                </a:r>
                <a:r>
                  <a:rPr lang="es-ES" sz="2500" baseline="30000" dirty="0" smtClean="0">
                    <a:sym typeface="Wingdings" panose="05000000000000000000" pitchFamily="2" charset="2"/>
                  </a:rPr>
                  <a:t>+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 + </a:t>
                </a:r>
                <a:r>
                  <a:rPr lang="es-ES" sz="2500" i="1" dirty="0" smtClean="0">
                    <a:sym typeface="Wingdings" panose="05000000000000000000" pitchFamily="2" charset="2"/>
                  </a:rPr>
                  <a:t>e-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  </a:t>
                </a:r>
                <a:r>
                  <a:rPr lang="es-ES" sz="2500" dirty="0" err="1" smtClean="0">
                    <a:sym typeface="Wingdings" panose="05000000000000000000" pitchFamily="2" charset="2"/>
                  </a:rPr>
                  <a:t>Na</a:t>
                </a:r>
                <a:endParaRPr lang="es-ES" sz="2500" dirty="0" smtClean="0">
                  <a:sym typeface="Wingdings" panose="05000000000000000000" pitchFamily="2" charset="2"/>
                </a:endParaRPr>
              </a:p>
              <a:p>
                <a:endParaRPr lang="es-ES" sz="2500" dirty="0">
                  <a:sym typeface="Wingdings" panose="05000000000000000000" pitchFamily="2" charset="2"/>
                </a:endParaRPr>
              </a:p>
              <a:p>
                <a:endParaRPr lang="es-ES" sz="2500" dirty="0" smtClean="0">
                  <a:sym typeface="Wingdings" panose="05000000000000000000" pitchFamily="2" charset="2"/>
                </a:endParaRPr>
              </a:p>
              <a:p>
                <a:r>
                  <a:rPr lang="es-ES" sz="2500" dirty="0" smtClean="0">
                    <a:sym typeface="Wingdings" panose="05000000000000000000" pitchFamily="2" charset="2"/>
                  </a:rPr>
                  <a:t>Ca + 2NaCl </a:t>
                </a:r>
                <a14:m>
                  <m:oMath xmlns:m="http://schemas.openxmlformats.org/officeDocument/2006/math">
                    <m:r>
                      <a:rPr lang="es-ES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↔</m:t>
                    </m:r>
                    <m:r>
                      <a:rPr lang="es-E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s-ES" sz="2500" dirty="0" smtClean="0"/>
                  <a:t>CaCl</a:t>
                </a:r>
                <a:r>
                  <a:rPr lang="es-ES" sz="2500" baseline="-25000" dirty="0" smtClean="0"/>
                  <a:t>2</a:t>
                </a:r>
                <a:r>
                  <a:rPr lang="es-ES" sz="2500" dirty="0" smtClean="0"/>
                  <a:t> + 2Na</a:t>
                </a:r>
                <a:endParaRPr lang="es-ES" sz="25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91" y="2317016"/>
                <a:ext cx="6491521" cy="3939540"/>
              </a:xfrm>
              <a:prstGeom prst="rect">
                <a:avLst/>
              </a:prstGeom>
              <a:blipFill>
                <a:blip r:embed="rId2"/>
                <a:stretch>
                  <a:fillRect l="-1598" t="-1084" r="-376" b="-2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3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87" y="238399"/>
            <a:ext cx="5330741" cy="59109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53589" y="6093817"/>
            <a:ext cx="29272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/>
              <a:t>Celda de Down</a:t>
            </a:r>
            <a:endParaRPr lang="es-ES" sz="35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904412" y="391885"/>
            <a:ext cx="32395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/>
              <a:t>Densidad de corriente  ≈ 1A cm</a:t>
            </a:r>
            <a:r>
              <a:rPr lang="es-ES" sz="2500" baseline="30000" dirty="0" smtClean="0"/>
              <a:t>-2</a:t>
            </a:r>
          </a:p>
          <a:p>
            <a:endParaRPr lang="es-ES" sz="2500" dirty="0"/>
          </a:p>
          <a:p>
            <a:r>
              <a:rPr lang="es-ES" sz="2500" dirty="0" smtClean="0"/>
              <a:t>Eficiencia </a:t>
            </a:r>
            <a:r>
              <a:rPr lang="es-ES" sz="2500" dirty="0" err="1" smtClean="0"/>
              <a:t>coulómbica</a:t>
            </a:r>
            <a:r>
              <a:rPr lang="es-ES" sz="2500" dirty="0" smtClean="0"/>
              <a:t> ≈ 80%</a:t>
            </a:r>
          </a:p>
          <a:p>
            <a:endParaRPr lang="es-ES" sz="2500" dirty="0"/>
          </a:p>
          <a:p>
            <a:r>
              <a:rPr lang="es-ES" sz="2500" dirty="0" smtClean="0"/>
              <a:t>1ton sodio ≈ 9000-10000kWh</a:t>
            </a:r>
          </a:p>
          <a:p>
            <a:endParaRPr lang="es-ES" sz="2500" dirty="0"/>
          </a:p>
          <a:p>
            <a:r>
              <a:rPr lang="es-ES" sz="2500" dirty="0" smtClean="0"/>
              <a:t>Voltaje de celda: 7V</a:t>
            </a:r>
          </a:p>
          <a:p>
            <a:r>
              <a:rPr lang="es-ES" sz="2500" dirty="0" smtClean="0"/>
              <a:t>Voltaje </a:t>
            </a:r>
            <a:r>
              <a:rPr lang="es-ES" sz="2500" dirty="0" smtClean="0"/>
              <a:t>termodinámico: </a:t>
            </a:r>
            <a:r>
              <a:rPr lang="es-ES" sz="2500" dirty="0" smtClean="0"/>
              <a:t>3.6V</a:t>
            </a:r>
            <a:endParaRPr lang="es-ES" sz="25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960493" y="1993900"/>
            <a:ext cx="14911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solidFill>
                  <a:srgbClr val="FF0000"/>
                </a:solidFill>
              </a:rPr>
              <a:t>¿Por qué?</a:t>
            </a:r>
            <a:endParaRPr lang="en-GB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2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90303" y="0"/>
            <a:ext cx="75633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000" dirty="0" smtClean="0"/>
              <a:t>PRODUCCIÓN DE ALUMINIO</a:t>
            </a:r>
          </a:p>
          <a:p>
            <a:pPr algn="ctr"/>
            <a:r>
              <a:rPr lang="es-ES" sz="5000" dirty="0" smtClean="0"/>
              <a:t>PROCESO HALL-HÉROULT</a:t>
            </a:r>
            <a:endParaRPr lang="es-ES" sz="5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95943" y="1894114"/>
            <a:ext cx="8739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</a:t>
            </a:r>
            <a:r>
              <a:rPr lang="es-ES" baseline="30000" dirty="0" smtClean="0"/>
              <a:t>do</a:t>
            </a:r>
            <a:r>
              <a:rPr lang="es-ES" dirty="0" smtClean="0"/>
              <a:t> proceso en importancia a nivel mundial: </a:t>
            </a:r>
            <a:r>
              <a:rPr lang="es-ES" b="1" dirty="0" smtClean="0">
                <a:solidFill>
                  <a:srgbClr val="FF0000"/>
                </a:solidFill>
              </a:rPr>
              <a:t>5.7 x 10</a:t>
            </a:r>
            <a:r>
              <a:rPr lang="es-ES" b="1" baseline="30000" dirty="0" smtClean="0">
                <a:solidFill>
                  <a:srgbClr val="FF0000"/>
                </a:solidFill>
              </a:rPr>
              <a:t>7</a:t>
            </a:r>
            <a:r>
              <a:rPr lang="es-ES" b="1" dirty="0" smtClean="0">
                <a:solidFill>
                  <a:srgbClr val="FF0000"/>
                </a:solidFill>
              </a:rPr>
              <a:t> ton/anuales</a:t>
            </a: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ALUMINIO:</a:t>
            </a:r>
            <a:r>
              <a:rPr lang="es-ES" b="1" dirty="0" smtClean="0"/>
              <a:t> liviano y fuerte: construcción e ingeniería en general; baja corrosión; buen conductor eléctrico. Altas reservas. </a:t>
            </a:r>
            <a:endParaRPr lang="es-ES" b="1" dirty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5943" y="3265008"/>
            <a:ext cx="68962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u="sng" dirty="0" smtClean="0"/>
              <a:t>BAUXITA</a:t>
            </a:r>
            <a:r>
              <a:rPr lang="es-ES" sz="2500" dirty="0" smtClean="0"/>
              <a:t>: Al</a:t>
            </a:r>
            <a:r>
              <a:rPr lang="es-ES" sz="2500" baseline="-25000" dirty="0" smtClean="0"/>
              <a:t>2</a:t>
            </a:r>
            <a:r>
              <a:rPr lang="es-ES" sz="2500" dirty="0" smtClean="0"/>
              <a:t>O</a:t>
            </a:r>
            <a:r>
              <a:rPr lang="es-ES" sz="2500" baseline="-25000" dirty="0" smtClean="0"/>
              <a:t>3</a:t>
            </a:r>
            <a:r>
              <a:rPr lang="es-ES" dirty="0" smtClean="0"/>
              <a:t>x</a:t>
            </a:r>
            <a:r>
              <a:rPr lang="es-ES" sz="2500" dirty="0" smtClean="0"/>
              <a:t>3H</a:t>
            </a:r>
            <a:r>
              <a:rPr lang="es-ES" sz="2500" baseline="-25000" dirty="0" smtClean="0"/>
              <a:t>2</a:t>
            </a:r>
            <a:r>
              <a:rPr lang="es-ES" sz="2500" dirty="0" smtClean="0"/>
              <a:t>O + SiO</a:t>
            </a:r>
            <a:r>
              <a:rPr lang="es-ES" sz="2500" baseline="-25000" dirty="0" smtClean="0"/>
              <a:t>2</a:t>
            </a:r>
            <a:r>
              <a:rPr lang="es-ES" sz="2500" dirty="0" smtClean="0"/>
              <a:t> + óxidos metálicos (Fe)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3" y="3814455"/>
            <a:ext cx="5947222" cy="5092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95943" y="4461766"/>
            <a:ext cx="44999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2NaAlO</a:t>
            </a:r>
            <a:r>
              <a:rPr lang="es-ES" sz="2500" baseline="-25000" dirty="0" smtClean="0"/>
              <a:t>2</a:t>
            </a:r>
            <a:r>
              <a:rPr lang="es-ES" sz="2500" dirty="0" smtClean="0"/>
              <a:t> + H</a:t>
            </a:r>
            <a:r>
              <a:rPr lang="es-ES" sz="2500" baseline="-25000" dirty="0" smtClean="0"/>
              <a:t>2</a:t>
            </a:r>
            <a:r>
              <a:rPr lang="es-ES" sz="2500" dirty="0" smtClean="0"/>
              <a:t>O </a:t>
            </a:r>
            <a:r>
              <a:rPr lang="es-ES" sz="2500" dirty="0" smtClean="0">
                <a:sym typeface="Wingdings" panose="05000000000000000000" pitchFamily="2" charset="2"/>
              </a:rPr>
              <a:t> Al</a:t>
            </a:r>
            <a:r>
              <a:rPr lang="es-ES" sz="2500" baseline="-25000" dirty="0" smtClean="0">
                <a:sym typeface="Wingdings" panose="05000000000000000000" pitchFamily="2" charset="2"/>
              </a:rPr>
              <a:t>2</a:t>
            </a:r>
            <a:r>
              <a:rPr lang="es-ES" sz="2500" dirty="0" smtClean="0">
                <a:sym typeface="Wingdings" panose="05000000000000000000" pitchFamily="2" charset="2"/>
              </a:rPr>
              <a:t>O</a:t>
            </a:r>
            <a:r>
              <a:rPr lang="es-ES" sz="2500" baseline="-25000" dirty="0" smtClean="0">
                <a:sym typeface="Wingdings" panose="05000000000000000000" pitchFamily="2" charset="2"/>
              </a:rPr>
              <a:t>3</a:t>
            </a:r>
            <a:r>
              <a:rPr lang="es-ES" sz="2500" dirty="0" smtClean="0">
                <a:sym typeface="Wingdings" panose="05000000000000000000" pitchFamily="2" charset="2"/>
              </a:rPr>
              <a:t> + 2NaOH</a:t>
            </a:r>
            <a:endParaRPr lang="es-ES" sz="25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695893" y="4569488"/>
            <a:ext cx="41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+ secado a 1200</a:t>
            </a:r>
            <a:r>
              <a:rPr lang="es-ES" baseline="30000" dirty="0" smtClean="0"/>
              <a:t>o</a:t>
            </a:r>
            <a:r>
              <a:rPr lang="es-ES" dirty="0" smtClean="0"/>
              <a:t>C para eliminar agua</a:t>
            </a:r>
            <a:endParaRPr lang="es-ES" dirty="0"/>
          </a:p>
        </p:txBody>
      </p:sp>
      <p:sp>
        <p:nvSpPr>
          <p:cNvPr id="10" name="Flecha derecha 9"/>
          <p:cNvSpPr/>
          <p:nvPr/>
        </p:nvSpPr>
        <p:spPr>
          <a:xfrm>
            <a:off x="195943" y="63385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1174352" y="6288474"/>
            <a:ext cx="7969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PROCESO ELECTROLÍTICO, en medio no acuoso</a:t>
            </a:r>
            <a:endParaRPr lang="es-ES" sz="3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70262" y="5403946"/>
            <a:ext cx="5740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s-E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Al</a:t>
            </a:r>
            <a:r>
              <a:rPr lang="es-E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E</a:t>
            </a:r>
            <a:r>
              <a:rPr lang="es-E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-1.66V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2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 animBg="1"/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61694"/>
            <a:ext cx="8839279" cy="121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Medio de la electrólisis:  </a:t>
            </a:r>
            <a:endParaRPr lang="es-E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CRIOLITA:  Na</a:t>
            </a:r>
            <a:r>
              <a:rPr lang="es-E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</a:t>
            </a:r>
            <a:r>
              <a:rPr lang="es-E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(solubilidad de Al</a:t>
            </a:r>
            <a:r>
              <a:rPr lang="es-E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15% a 1030ºC)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funde a 2020ºC y el líquido resultante no es conducto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2795456"/>
            <a:ext cx="88794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Además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AlF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(4-6%) y CaF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(4-6%), aumentan conductividad y reducen T fusión a 960º -980º C (aunque solubilidad disminuye)</a:t>
            </a:r>
            <a:endParaRPr lang="es-E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1384248"/>
            <a:ext cx="3640740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Reacción global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s-E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 </a:t>
            </a:r>
            <a:r>
              <a:rPr lang="es-E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4Al</a:t>
            </a:r>
            <a:r>
              <a:rPr lang="es-ES" sz="2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s-E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3CO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es-ES" sz="23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01218" y="3914276"/>
            <a:ext cx="8778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parásitas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s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s-ES" sz="2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Na</a:t>
            </a:r>
            <a:r>
              <a:rPr lang="es-ES" sz="2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endParaRPr lang="es-ES" sz="1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r>
              <a:rPr lang="es-ES" sz="2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F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</a:t>
            </a:r>
            <a:r>
              <a:rPr lang="es-E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e-</a:t>
            </a:r>
            <a:endParaRPr lang="es-ES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2Al + 3CO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Al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s-ES" sz="23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s-E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+ 3CO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01218" y="6319391"/>
            <a:ext cx="49616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Espaciamiento entre los electrodos ≈ 5 cm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890138" y="4483662"/>
            <a:ext cx="66303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pensar</a:t>
            </a:r>
            <a:r>
              <a:rPr lang="es-ES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¿qué relación existe entre la espontaneidad termodinámica de una reacción y la necesidad de utilizar puente salino o algún tipo de separador entre ánodo y cátodo?</a:t>
            </a:r>
            <a:endParaRPr lang="en-GB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87897"/>
            <a:ext cx="9143999" cy="648220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5942" y="313509"/>
            <a:ext cx="33190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Celda típica 3 x 8 x 0.7m</a:t>
            </a:r>
            <a:endParaRPr lang="es-ES" sz="25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95942" y="1136469"/>
            <a:ext cx="238879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300" dirty="0" smtClean="0"/>
              <a:t>2 tipos de ánodos:</a:t>
            </a:r>
          </a:p>
          <a:p>
            <a:endParaRPr lang="es-ES" sz="23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300" dirty="0" smtClean="0"/>
              <a:t>Pre-cocidos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300" dirty="0" smtClean="0"/>
              <a:t>Tipo </a:t>
            </a:r>
            <a:r>
              <a:rPr lang="es-ES" sz="2300" dirty="0" err="1" smtClean="0"/>
              <a:t>Soderberg</a:t>
            </a:r>
            <a:endParaRPr lang="es-ES" sz="23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4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1" y="1588504"/>
            <a:ext cx="8948550" cy="367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8823" y="4428309"/>
            <a:ext cx="710091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Densidad de corriente  ≈ 1A cm</a:t>
            </a:r>
            <a:r>
              <a:rPr lang="es-ES" sz="2500" baseline="30000" dirty="0" smtClean="0"/>
              <a:t>-2</a:t>
            </a:r>
            <a:r>
              <a:rPr lang="es-ES" sz="2500" dirty="0" smtClean="0"/>
              <a:t>, I</a:t>
            </a:r>
            <a:r>
              <a:rPr lang="es-ES" sz="2500" baseline="-25000" dirty="0" smtClean="0"/>
              <a:t>TOTAL</a:t>
            </a:r>
            <a:r>
              <a:rPr lang="es-ES" sz="2500" dirty="0" smtClean="0"/>
              <a:t> ≈ 150KA celda</a:t>
            </a:r>
          </a:p>
          <a:p>
            <a:endParaRPr lang="es-ES" sz="2500" dirty="0"/>
          </a:p>
          <a:p>
            <a:r>
              <a:rPr lang="es-ES" sz="2500" dirty="0" smtClean="0"/>
              <a:t>Eficiencia coulómbica ≈ 85-90%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66" y="136749"/>
            <a:ext cx="4495351" cy="406250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470358" y="336884"/>
            <a:ext cx="3673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solidFill>
                  <a:srgbClr val="FF0000"/>
                </a:solidFill>
              </a:rPr>
              <a:t>Tarea importante para la clase que viene</a:t>
            </a:r>
            <a:r>
              <a:rPr lang="es-ES" dirty="0" smtClean="0">
                <a:solidFill>
                  <a:srgbClr val="FF0000"/>
                </a:solidFill>
              </a:rPr>
              <a:t>: Dados los datos de esta diapositiva, calcular la energía requerida para la electrólisis para la producción de 1 tonelada de aluminio metálico (en </a:t>
            </a:r>
            <a:r>
              <a:rPr lang="es-ES" dirty="0" err="1" smtClean="0">
                <a:solidFill>
                  <a:srgbClr val="FF0000"/>
                </a:solidFill>
              </a:rPr>
              <a:t>kWh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000" dirty="0" smtClean="0"/>
              <a:t>PROCESOS HIDROMETALÚRGICOS</a:t>
            </a:r>
            <a:endParaRPr lang="es-ES" sz="5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27177" y="1149531"/>
            <a:ext cx="862148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/>
              <a:t>Siempre en competencia con reducción por fundición (más económica)</a:t>
            </a:r>
          </a:p>
          <a:p>
            <a:endParaRPr lang="es-ES" sz="2500" dirty="0"/>
          </a:p>
          <a:p>
            <a:r>
              <a:rPr lang="es-ES" sz="2500" dirty="0" smtClean="0"/>
              <a:t>Ejemplos clásicos: Cu (10% producción mundial) y Zn (50%producción mundial)</a:t>
            </a:r>
          </a:p>
          <a:p>
            <a:r>
              <a:rPr lang="es-ES" sz="2500" dirty="0" smtClean="0"/>
              <a:t>Además: Co, Ni, Cr, Mn, Cd, Ga, Ta, In, Ag, Au </a:t>
            </a:r>
          </a:p>
          <a:p>
            <a:endParaRPr lang="es-ES" sz="2500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934909"/>
            <a:ext cx="4189726" cy="8695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141493"/>
            <a:ext cx="3414547" cy="70057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3838" y="4118982"/>
            <a:ext cx="3896051" cy="50135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499" y="4967158"/>
            <a:ext cx="6339003" cy="6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68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702</Words>
  <Application>Microsoft Office PowerPoint</Application>
  <PresentationFormat>Presentación en pantalla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11</cp:revision>
  <dcterms:created xsi:type="dcterms:W3CDTF">2020-09-14T22:56:17Z</dcterms:created>
  <dcterms:modified xsi:type="dcterms:W3CDTF">2021-09-16T14:40:15Z</dcterms:modified>
</cp:coreProperties>
</file>