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6" r:id="rId2"/>
    <p:sldId id="315" r:id="rId3"/>
    <p:sldId id="312" r:id="rId4"/>
    <p:sldId id="303" r:id="rId5"/>
    <p:sldId id="304" r:id="rId6"/>
    <p:sldId id="309" r:id="rId7"/>
    <p:sldId id="311" r:id="rId8"/>
    <p:sldId id="297" r:id="rId9"/>
    <p:sldId id="298" r:id="rId10"/>
    <p:sldId id="306" r:id="rId11"/>
    <p:sldId id="305" r:id="rId12"/>
    <p:sldId id="257" r:id="rId13"/>
    <p:sldId id="287" r:id="rId14"/>
    <p:sldId id="284" r:id="rId15"/>
    <p:sldId id="285" r:id="rId16"/>
    <p:sldId id="286" r:id="rId17"/>
    <p:sldId id="259" r:id="rId18"/>
    <p:sldId id="260" r:id="rId19"/>
    <p:sldId id="262" r:id="rId20"/>
    <p:sldId id="272" r:id="rId21"/>
    <p:sldId id="277" r:id="rId22"/>
    <p:sldId id="267" r:id="rId23"/>
    <p:sldId id="264" r:id="rId24"/>
    <p:sldId id="268" r:id="rId25"/>
    <p:sldId id="276" r:id="rId26"/>
    <p:sldId id="278" r:id="rId27"/>
    <p:sldId id="279" r:id="rId28"/>
    <p:sldId id="280" r:id="rId29"/>
    <p:sldId id="273" r:id="rId30"/>
    <p:sldId id="275" r:id="rId31"/>
    <p:sldId id="308" r:id="rId32"/>
    <p:sldId id="316" r:id="rId33"/>
    <p:sldId id="317" r:id="rId34"/>
    <p:sldId id="318" r:id="rId35"/>
    <p:sldId id="319" r:id="rId36"/>
    <p:sldId id="320" r:id="rId37"/>
    <p:sldId id="321" r:id="rId38"/>
    <p:sldId id="322" r:id="rId39"/>
    <p:sldId id="323" r:id="rId40"/>
    <p:sldId id="324" r:id="rId41"/>
    <p:sldId id="325" r:id="rId42"/>
    <p:sldId id="326" r:id="rId43"/>
    <p:sldId id="327" r:id="rId44"/>
    <p:sldId id="328" r:id="rId45"/>
    <p:sldId id="329" r:id="rId46"/>
    <p:sldId id="330" r:id="rId47"/>
    <p:sldId id="331" r:id="rId48"/>
    <p:sldId id="332" r:id="rId49"/>
    <p:sldId id="333" r:id="rId50"/>
    <p:sldId id="334" r:id="rId51"/>
    <p:sldId id="288" r:id="rId52"/>
    <p:sldId id="293" r:id="rId53"/>
    <p:sldId id="292" r:id="rId54"/>
    <p:sldId id="290" r:id="rId55"/>
    <p:sldId id="291" r:id="rId56"/>
    <p:sldId id="289" r:id="rId5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FFCC66"/>
    <a:srgbClr val="CC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929"/>
  </p:normalViewPr>
  <p:slideViewPr>
    <p:cSldViewPr>
      <p:cViewPr varScale="1">
        <p:scale>
          <a:sx n="72" d="100"/>
          <a:sy n="72" d="100"/>
        </p:scale>
        <p:origin x="44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12B-32AC-445D-B279-B8D0C52BF7C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641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BC18-35D6-4801-B249-4DDE373E35D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6005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BC18-35D6-4801-B249-4DDE373E35D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5180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BC18-35D6-4801-B249-4DDE373E35D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911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BC18-35D6-4801-B249-4DDE373E35D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6442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BC18-35D6-4801-B249-4DDE373E35D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8312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2DCCF-B48A-4C24-89D3-16DE4A70AA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99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2182B-B516-43D7-96AD-6CCDBB7D6AC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4207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imágenes prediseñada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imágenes prediseñadas"/>
          <p:cNvSpPr>
            <a:spLocks noGrp="1"/>
          </p:cNvSpPr>
          <p:nvPr>
            <p:ph type="clipArt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CF8DC20-2F1A-4885-BAF5-715C342041E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079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6AD7-B970-4508-93BD-5D3C825540A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97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C7D19-D62F-45AD-89CB-F51043F4B07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569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11D8E-2DA0-4853-A863-640E0923A7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05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16741-67CA-4298-8824-61F0C4BCFFB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35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ABC18-35D6-4801-B249-4DDE373E35D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023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BBC6C-09A6-43CD-81E6-A9AAAC7CEB7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517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B337B-F95A-42F9-9478-B8352E26AC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578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DD6F3-3A91-4E42-908C-EA74D98BF15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241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2ABC18-35D6-4801-B249-4DDE373E35D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61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79" r:id="rId15"/>
    <p:sldLayoutId id="2147483680" r:id="rId16"/>
    <p:sldLayoutId id="21474836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Word_97-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836712"/>
            <a:ext cx="7772400" cy="1569660"/>
          </a:xfrm>
        </p:spPr>
        <p:txBody>
          <a:bodyPr/>
          <a:lstStyle/>
          <a:p>
            <a:pPr algn="ctr"/>
            <a:r>
              <a:rPr lang="es-AR" sz="4800" b="1" dirty="0" smtClean="0">
                <a:latin typeface="Tekton" pitchFamily="34" charset="0"/>
              </a:rPr>
              <a:t>Introducción al Planeamiento Estratégico</a:t>
            </a:r>
            <a:endParaRPr lang="es-ES" sz="4800" b="1" dirty="0">
              <a:latin typeface="Tekton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5976955" cy="1752600"/>
          </a:xfrm>
        </p:spPr>
        <p:txBody>
          <a:bodyPr/>
          <a:lstStyle/>
          <a:p>
            <a:r>
              <a:rPr lang="es-AR" sz="2800" dirty="0" smtClean="0"/>
              <a:t>Apuntes de Clase</a:t>
            </a:r>
          </a:p>
          <a:p>
            <a:r>
              <a:rPr lang="es-AR" sz="2800" dirty="0" smtClean="0"/>
              <a:t>Cátedra Economía Minera </a:t>
            </a:r>
          </a:p>
          <a:p>
            <a:r>
              <a:rPr lang="es-AR" sz="2800" dirty="0" smtClean="0"/>
              <a:t> Facultad de Ingeniería. </a:t>
            </a:r>
            <a:r>
              <a:rPr lang="es-AR" sz="2800" dirty="0" err="1" smtClean="0"/>
              <a:t>U.N.Ju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404664"/>
            <a:ext cx="6768752" cy="1320800"/>
          </a:xfrm>
        </p:spPr>
        <p:txBody>
          <a:bodyPr>
            <a:normAutofit fontScale="90000"/>
          </a:bodyPr>
          <a:lstStyle/>
          <a:p>
            <a:r>
              <a:rPr lang="es-AR" sz="3200" b="1" dirty="0" smtClean="0">
                <a:latin typeface="+mn-lt"/>
              </a:rPr>
              <a:t>LAS VENTAJAS COMPETITIVAS Y CADENA DE VALOR </a:t>
            </a:r>
            <a:r>
              <a:rPr lang="es-AR" sz="3200" dirty="0" smtClean="0">
                <a:latin typeface="+mn-lt"/>
              </a:rPr>
              <a:t/>
            </a:r>
            <a:br>
              <a:rPr lang="es-AR" sz="3200" dirty="0" smtClean="0">
                <a:latin typeface="+mn-lt"/>
              </a:rPr>
            </a:br>
            <a:endParaRPr lang="es-AR" sz="32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1352" y="1484784"/>
            <a:ext cx="7056784" cy="4683224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/>
              <a:t>Una </a:t>
            </a:r>
            <a:r>
              <a:rPr lang="es-MX" sz="2000" b="1" u="sng" dirty="0" smtClean="0">
                <a:solidFill>
                  <a:srgbClr val="FF0000"/>
                </a:solidFill>
              </a:rPr>
              <a:t>ventaja competitiva</a:t>
            </a:r>
            <a:r>
              <a:rPr lang="es-MX" sz="2000" u="sng" dirty="0" smtClean="0">
                <a:solidFill>
                  <a:srgbClr val="FF0000"/>
                </a:solidFill>
              </a:rPr>
              <a:t> </a:t>
            </a:r>
            <a:r>
              <a:rPr lang="es-MX" sz="2000" dirty="0" smtClean="0"/>
              <a:t>se define como un atributo superior y estratégico que un producto o marca tiene sobre sus rivales en el marco de su industria de competencia. Es decir, es aquello en lo que una empresa es mejor que sus competidores y con lo que es capaz de entregar mayor valor a sus clientes. Entonces, desarrollar conscientemente una ventaja competitiva es esencial para cualquiera que desee sobresalir de la competencia y atraer a un mayor número de clientes. </a:t>
            </a:r>
          </a:p>
          <a:p>
            <a:pPr marL="0" indent="0">
              <a:buNone/>
            </a:pPr>
            <a:endParaRPr lang="es-MX" sz="1000" dirty="0" smtClean="0"/>
          </a:p>
          <a:p>
            <a:pPr algn="just"/>
            <a:r>
              <a:rPr lang="es-MX" sz="2000" dirty="0" smtClean="0"/>
              <a:t>Para hacer sustentable dicha ventaja, es esencial ofrecer productos con un mayor </a:t>
            </a:r>
            <a:r>
              <a:rPr lang="es-MX" sz="2000" b="1" u="sng" dirty="0" smtClean="0">
                <a:solidFill>
                  <a:srgbClr val="FF0000"/>
                </a:solidFill>
              </a:rPr>
              <a:t>valor agregado</a:t>
            </a:r>
            <a:r>
              <a:rPr lang="es-MX" sz="2000" dirty="0" smtClean="0"/>
              <a:t>, así como tener procesos y/u ofrecer un servicio al cliente que no puedan ser duplicados o imitados por la competencia</a:t>
            </a:r>
            <a:endParaRPr lang="es-AR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3200" b="1" dirty="0" smtClean="0">
                <a:latin typeface="+mn-lt"/>
              </a:rPr>
              <a:t>LAS VENTAJAS COMPETITIVAS Y CADENA DE VALOR </a:t>
            </a:r>
            <a:r>
              <a:rPr lang="es-AR" sz="3200" dirty="0" smtClean="0">
                <a:latin typeface="+mn-lt"/>
              </a:rPr>
              <a:t/>
            </a:r>
            <a:br>
              <a:rPr lang="es-AR" sz="3200" dirty="0" smtClean="0">
                <a:latin typeface="+mn-lt"/>
              </a:rPr>
            </a:br>
            <a:endParaRPr lang="es-AR" sz="3200" dirty="0"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988840"/>
            <a:ext cx="6554688" cy="4052523"/>
          </a:xfrm>
        </p:spPr>
        <p:txBody>
          <a:bodyPr>
            <a:normAutofit fontScale="92500" lnSpcReduction="10000"/>
          </a:bodyPr>
          <a:lstStyle/>
          <a:p>
            <a:r>
              <a:rPr lang="es-ES" sz="2000" dirty="0" smtClean="0">
                <a:solidFill>
                  <a:schemeClr val="tx2"/>
                </a:solidFill>
              </a:rPr>
              <a:t>"Una empresa que tiene ventajas competitivas es aquella que, de </a:t>
            </a:r>
            <a:r>
              <a:rPr lang="es-ES" sz="2000" b="1" dirty="0" smtClean="0">
                <a:solidFill>
                  <a:srgbClr val="FF0000"/>
                </a:solidFill>
              </a:rPr>
              <a:t>forma consciente ( a través del planeamiento estratégico/</a:t>
            </a:r>
            <a:r>
              <a:rPr lang="es-ES" sz="2000" b="1" dirty="0" err="1" smtClean="0">
                <a:solidFill>
                  <a:srgbClr val="FF0000"/>
                </a:solidFill>
              </a:rPr>
              <a:t>feedback</a:t>
            </a:r>
            <a:r>
              <a:rPr lang="es-ES" sz="2000" b="1" dirty="0" smtClean="0">
                <a:solidFill>
                  <a:srgbClr val="FF0000"/>
                </a:solidFill>
              </a:rPr>
              <a:t>)</a:t>
            </a:r>
            <a:r>
              <a:rPr lang="es-ES" sz="2000" dirty="0" smtClean="0">
                <a:solidFill>
                  <a:schemeClr val="tx2"/>
                </a:solidFill>
              </a:rPr>
              <a:t>, realiza un esfuerzo constante, con el fin de </a:t>
            </a:r>
            <a:r>
              <a:rPr lang="es-ES" sz="2000" b="1" i="1" dirty="0" smtClean="0">
                <a:solidFill>
                  <a:schemeClr val="tx2"/>
                </a:solidFill>
              </a:rPr>
              <a:t>crear las condiciones que le permitan elevar los niveles de preferencia </a:t>
            </a:r>
            <a:r>
              <a:rPr lang="es-ES" sz="2000" dirty="0" smtClean="0">
                <a:solidFill>
                  <a:schemeClr val="tx2"/>
                </a:solidFill>
              </a:rPr>
              <a:t>hacia sus productos o servicios por parte de sus integrantes de su mercado (clientes/usuarios) , y/o elevar barreras que impidan que sus posiciones de mercado sean erosionadas por competidores”</a:t>
            </a:r>
            <a:endParaRPr lang="es-AR" sz="2000" dirty="0" smtClean="0">
              <a:solidFill>
                <a:schemeClr val="tx2"/>
              </a:solidFill>
            </a:endParaRPr>
          </a:p>
          <a:p>
            <a:r>
              <a:rPr lang="es-ES" sz="2000" dirty="0" smtClean="0">
                <a:solidFill>
                  <a:schemeClr val="tx2"/>
                </a:solidFill>
              </a:rPr>
              <a:t>La </a:t>
            </a:r>
            <a:r>
              <a:rPr lang="es-ES" sz="2000" b="1" dirty="0" smtClean="0">
                <a:solidFill>
                  <a:srgbClr val="FF0000"/>
                </a:solidFill>
              </a:rPr>
              <a:t>cadena de valor</a:t>
            </a:r>
            <a:r>
              <a:rPr lang="es-ES" sz="2000" dirty="0" smtClean="0">
                <a:solidFill>
                  <a:srgbClr val="FF0000"/>
                </a:solidFill>
              </a:rPr>
              <a:t> </a:t>
            </a:r>
            <a:r>
              <a:rPr lang="es-ES" sz="2000" dirty="0" smtClean="0">
                <a:solidFill>
                  <a:schemeClr val="tx2"/>
                </a:solidFill>
              </a:rPr>
              <a:t>nos permite describir la empresa como una serie de actividades, procesos  u operaciones interrelacionadas, que finalmente explican la forma en que la empresa </a:t>
            </a:r>
            <a:r>
              <a:rPr lang="es-ES" sz="2000" b="1" i="1" dirty="0" smtClean="0">
                <a:solidFill>
                  <a:schemeClr val="tx2"/>
                </a:solidFill>
              </a:rPr>
              <a:t>genera su margen de utilidad y ganancias.</a:t>
            </a:r>
            <a:endParaRPr lang="es-AR" sz="20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332656"/>
            <a:ext cx="6248400" cy="923925"/>
          </a:xfrm>
          <a:noFill/>
        </p:spPr>
        <p:txBody>
          <a:bodyPr/>
          <a:lstStyle/>
          <a:p>
            <a:r>
              <a:rPr lang="es-AR" sz="3600" b="1" u="sng" dirty="0">
                <a:latin typeface="Tekton" pitchFamily="34" charset="0"/>
              </a:rPr>
              <a:t>Planeamiento </a:t>
            </a:r>
            <a:r>
              <a:rPr lang="es-AR" sz="3600" b="1" u="sng" dirty="0" smtClean="0">
                <a:latin typeface="Tekton" pitchFamily="34" charset="0"/>
              </a:rPr>
              <a:t>Estratégico</a:t>
            </a:r>
            <a:endParaRPr lang="es-ES" sz="3600" b="1" u="sng" dirty="0">
              <a:latin typeface="Tekton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84076" y="1556792"/>
            <a:ext cx="7391400" cy="44196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Es un proceso racional, formal, deliberado y consciente, por el cual una  organización o empresa define sus </a:t>
            </a:r>
            <a:r>
              <a:rPr lang="es-AR" sz="1800" b="1" dirty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objetivos</a:t>
            </a:r>
            <a:r>
              <a:rPr lang="es-AR" sz="1800" dirty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  (¿qué se quiere hacer?), sus </a:t>
            </a:r>
            <a:r>
              <a:rPr lang="es-AR" sz="1800" b="1" dirty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metas </a:t>
            </a:r>
            <a:r>
              <a:rPr lang="es-AR" sz="1800" dirty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(¿cuánto? - ¿cuándo?), y sus </a:t>
            </a:r>
            <a:r>
              <a:rPr lang="es-AR" sz="1800" b="1" dirty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estrategias</a:t>
            </a:r>
            <a:r>
              <a:rPr lang="es-AR" sz="1800" dirty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 (¿cómo?), o sea las diferentes opciones para concretar los objetivos propuestos y/o deseados</a:t>
            </a:r>
            <a:r>
              <a:rPr lang="es-AR" sz="1800" dirty="0" smtClean="0">
                <a:solidFill>
                  <a:schemeClr val="accent2"/>
                </a:solidFill>
                <a:latin typeface="Verdana" pitchFamily="34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800" dirty="0">
              <a:solidFill>
                <a:schemeClr val="accent2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AR" sz="1800" dirty="0">
                <a:latin typeface="Calibri" pitchFamily="34" charset="0"/>
                <a:cs typeface="Times New Roman" pitchFamily="18" charset="0"/>
              </a:rPr>
              <a:t>........ se dice que es un </a:t>
            </a:r>
            <a:r>
              <a:rPr lang="es-AR" sz="1800" b="1" i="1" dirty="0">
                <a:solidFill>
                  <a:srgbClr val="FF0066"/>
                </a:solidFill>
                <a:latin typeface="Calibri" pitchFamily="34" charset="0"/>
                <a:cs typeface="Times New Roman" pitchFamily="18" charset="0"/>
              </a:rPr>
              <a:t>proceso</a:t>
            </a:r>
            <a:r>
              <a:rPr lang="es-AR" sz="18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s-AR" sz="1800" dirty="0">
                <a:latin typeface="Calibri" pitchFamily="34" charset="0"/>
                <a:cs typeface="Times New Roman" pitchFamily="18" charset="0"/>
              </a:rPr>
              <a:t>porque requiere una serie de pasos ordenados  </a:t>
            </a:r>
            <a:r>
              <a:rPr lang="es-AR" sz="1800" b="1" i="1" dirty="0">
                <a:latin typeface="Calibri" pitchFamily="34" charset="0"/>
                <a:cs typeface="Times New Roman" pitchFamily="18" charset="0"/>
              </a:rPr>
              <a:t>metódicamente</a:t>
            </a:r>
            <a:r>
              <a:rPr lang="es-AR" sz="1800" dirty="0">
                <a:latin typeface="Calibri" pitchFamily="34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s-AR" sz="1800" dirty="0">
                <a:latin typeface="Calibri" pitchFamily="34" charset="0"/>
                <a:cs typeface="Times New Roman" pitchFamily="18" charset="0"/>
              </a:rPr>
              <a:t>....... se dice que es </a:t>
            </a:r>
            <a:r>
              <a:rPr lang="es-AR" sz="1800" b="1" i="1" dirty="0">
                <a:solidFill>
                  <a:srgbClr val="FF0066"/>
                </a:solidFill>
                <a:latin typeface="Calibri" pitchFamily="34" charset="0"/>
                <a:cs typeface="Times New Roman" pitchFamily="18" charset="0"/>
              </a:rPr>
              <a:t>racional</a:t>
            </a:r>
            <a:r>
              <a:rPr lang="es-AR" sz="1800" dirty="0">
                <a:latin typeface="Calibri" pitchFamily="34" charset="0"/>
                <a:cs typeface="Times New Roman" pitchFamily="18" charset="0"/>
              </a:rPr>
              <a:t>, porque surge de un análisis lógico y sistemático que se denomina </a:t>
            </a:r>
            <a:r>
              <a:rPr lang="es-AR" sz="1800" b="1" i="1" dirty="0">
                <a:latin typeface="Calibri" pitchFamily="34" charset="0"/>
                <a:cs typeface="Times New Roman" pitchFamily="18" charset="0"/>
              </a:rPr>
              <a:t>pensamiento estratégico</a:t>
            </a:r>
            <a:r>
              <a:rPr lang="es-AR" sz="1800" i="1" dirty="0">
                <a:latin typeface="Calibri" pitchFamily="34" charset="0"/>
                <a:cs typeface="Times New Roman" pitchFamily="18" charset="0"/>
              </a:rPr>
              <a:t>.</a:t>
            </a:r>
            <a:endParaRPr lang="es-AR" sz="1800" dirty="0">
              <a:latin typeface="Calibri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AR" sz="1800" dirty="0">
                <a:latin typeface="Calibri" pitchFamily="34" charset="0"/>
                <a:cs typeface="Times New Roman" pitchFamily="18" charset="0"/>
              </a:rPr>
              <a:t>....... se dice que es </a:t>
            </a:r>
            <a:r>
              <a:rPr lang="es-AR" sz="1800" b="1" i="1" dirty="0">
                <a:solidFill>
                  <a:srgbClr val="FF0066"/>
                </a:solidFill>
                <a:latin typeface="Calibri" pitchFamily="34" charset="0"/>
                <a:cs typeface="Times New Roman" pitchFamily="18" charset="0"/>
              </a:rPr>
              <a:t>formal</a:t>
            </a:r>
            <a:r>
              <a:rPr lang="es-AR" sz="1800" dirty="0">
                <a:latin typeface="Calibri" pitchFamily="34" charset="0"/>
                <a:cs typeface="Times New Roman" pitchFamily="18" charset="0"/>
              </a:rPr>
              <a:t>, porque debe ser formulado por escrito, definiendo </a:t>
            </a:r>
            <a:r>
              <a:rPr lang="es-AR" sz="1800" b="1" i="1" dirty="0" smtClean="0">
                <a:latin typeface="Calibri" pitchFamily="34" charset="0"/>
                <a:cs typeface="Times New Roman" pitchFamily="18" charset="0"/>
              </a:rPr>
              <a:t>cualitativa y cuantitativamente los objetivos</a:t>
            </a:r>
            <a:r>
              <a:rPr lang="es-AR" sz="1800" dirty="0" smtClean="0">
                <a:latin typeface="Calibri" pitchFamily="34" charset="0"/>
                <a:cs typeface="Times New Roman" pitchFamily="18" charset="0"/>
              </a:rPr>
              <a:t>.</a:t>
            </a:r>
            <a:endParaRPr lang="es-AR" sz="1800" dirty="0">
              <a:latin typeface="Calibri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s-AR" sz="1800" dirty="0">
                <a:latin typeface="Calibri" pitchFamily="34" charset="0"/>
                <a:cs typeface="Times New Roman" pitchFamily="18" charset="0"/>
              </a:rPr>
              <a:t>.......por ultimo, se dice que es </a:t>
            </a:r>
            <a:r>
              <a:rPr lang="es-AR" sz="1800" b="1" i="1" dirty="0">
                <a:solidFill>
                  <a:srgbClr val="FF0066"/>
                </a:solidFill>
                <a:latin typeface="Calibri" pitchFamily="34" charset="0"/>
                <a:cs typeface="Times New Roman" pitchFamily="18" charset="0"/>
              </a:rPr>
              <a:t>deliberado y consciente</a:t>
            </a:r>
            <a:r>
              <a:rPr lang="es-AR" sz="1800" dirty="0">
                <a:latin typeface="Calibri" pitchFamily="34" charset="0"/>
                <a:cs typeface="Times New Roman" pitchFamily="18" charset="0"/>
              </a:rPr>
              <a:t>, porque es buscado por los directivos o ejecutivos de una manera </a:t>
            </a:r>
            <a:r>
              <a:rPr lang="es-AR" sz="1800" b="1" dirty="0">
                <a:latin typeface="Calibri" pitchFamily="34" charset="0"/>
                <a:cs typeface="Times New Roman" pitchFamily="18" charset="0"/>
              </a:rPr>
              <a:t>proactiva</a:t>
            </a:r>
            <a:r>
              <a:rPr lang="es-AR" sz="1800" dirty="0">
                <a:latin typeface="Calibri" pitchFamily="34" charset="0"/>
                <a:cs typeface="Times New Roman" pitchFamily="18" charset="0"/>
              </a:rPr>
              <a:t>, dejando de lado la absoluta improvisación e intuición practica.</a:t>
            </a:r>
          </a:p>
          <a:p>
            <a:pPr>
              <a:lnSpc>
                <a:spcPct val="90000"/>
              </a:lnSpc>
            </a:pP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268760"/>
            <a:ext cx="7772400" cy="584775"/>
          </a:xfrm>
        </p:spPr>
        <p:txBody>
          <a:bodyPr/>
          <a:lstStyle/>
          <a:p>
            <a:pPr algn="ctr"/>
            <a:r>
              <a:rPr lang="es-AR" sz="3200" b="1" dirty="0">
                <a:latin typeface="Tekton" pitchFamily="34" charset="0"/>
              </a:rPr>
              <a:t>PLANEAMIENTO ESTRATEGICO</a:t>
            </a:r>
            <a:endParaRPr lang="es-ES" sz="3200" b="1" dirty="0">
              <a:latin typeface="Tekton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573016"/>
            <a:ext cx="6400800" cy="1752600"/>
          </a:xfrm>
        </p:spPr>
        <p:txBody>
          <a:bodyPr/>
          <a:lstStyle/>
          <a:p>
            <a:r>
              <a:rPr lang="es-AR" sz="6000" b="1" dirty="0" smtClean="0">
                <a:solidFill>
                  <a:srgbClr val="FF0000"/>
                </a:solidFill>
              </a:rPr>
              <a:t>ETAPAS</a:t>
            </a:r>
            <a:endParaRPr lang="es-E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402440" y="1844824"/>
            <a:ext cx="7543800" cy="4419600"/>
          </a:xfrm>
        </p:spPr>
        <p:txBody>
          <a:bodyPr/>
          <a:lstStyle/>
          <a:p>
            <a:r>
              <a:rPr lang="es-AR" sz="24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Etapa previa:</a:t>
            </a:r>
            <a:r>
              <a:rPr lang="es-AR" sz="18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es-AR" sz="1800" dirty="0">
              <a:solidFill>
                <a:schemeClr val="tx2"/>
              </a:solidFill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s-AR" dirty="0">
              <a:latin typeface="Verdana" pitchFamily="34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endParaRPr lang="es-AR" sz="2400" b="1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  <a:tabLst>
                <a:tab pos="355600" algn="l"/>
              </a:tabLst>
            </a:pPr>
            <a:r>
              <a:rPr lang="es-AR" sz="2400" b="1" dirty="0" smtClean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Definición </a:t>
            </a:r>
            <a:r>
              <a:rPr lang="es-AR" sz="24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 visión y misión organizacional</a:t>
            </a:r>
            <a:endParaRPr lang="es-AR" sz="2400" b="1" dirty="0"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</a:t>
            </a:r>
          </a:p>
          <a:p>
            <a:pPr algn="ctr">
              <a:buFont typeface="Wingdings" pitchFamily="2" charset="2"/>
              <a:buNone/>
            </a:pPr>
            <a:endParaRPr lang="es-AR" sz="180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395536" y="476672"/>
            <a:ext cx="7391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ekton" pitchFamily="34" charset="0"/>
                <a:ea typeface="+mj-ea"/>
                <a:cs typeface="+mj-cs"/>
              </a:rPr>
              <a:t>Planeamiento Estratégico. Etapas</a:t>
            </a:r>
            <a:endParaRPr kumimoji="0" lang="es-ES" sz="3200" b="1" i="0" u="sng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ekton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/>
          </p:nvPr>
        </p:nvSpPr>
        <p:spPr>
          <a:xfrm>
            <a:off x="827584" y="404664"/>
            <a:ext cx="7391400" cy="923925"/>
          </a:xfrm>
          <a:noFill/>
          <a:ln/>
        </p:spPr>
        <p:txBody>
          <a:bodyPr/>
          <a:lstStyle/>
          <a:p>
            <a:r>
              <a:rPr lang="es-AR" sz="2800" b="1" u="sng" dirty="0">
                <a:latin typeface="Tekton" pitchFamily="34" charset="0"/>
              </a:rPr>
              <a:t>Planeamiento </a:t>
            </a:r>
            <a:r>
              <a:rPr lang="es-AR" sz="2800" b="1" u="sng" dirty="0" smtClean="0">
                <a:latin typeface="Tekton" pitchFamily="34" charset="0"/>
              </a:rPr>
              <a:t>Estratégico. Etapas</a:t>
            </a:r>
            <a:endParaRPr lang="es-ES" sz="2800" b="1" u="sng" dirty="0">
              <a:latin typeface="Tekton" pitchFamily="34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1196752"/>
            <a:ext cx="6768752" cy="49530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90000"/>
              </a:lnSpc>
            </a:pPr>
            <a:r>
              <a:rPr lang="es-AR" sz="24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Etapa previa:</a:t>
            </a:r>
            <a:r>
              <a:rPr lang="es-AR" sz="18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es-AR" sz="1800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400" b="1" dirty="0" smtClean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Definición </a:t>
            </a:r>
            <a:r>
              <a:rPr lang="es-AR" sz="24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 visión </a:t>
            </a:r>
            <a:endParaRPr lang="es-AR" sz="1400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000" dirty="0">
                <a:latin typeface="Verdana" pitchFamily="34" charset="0"/>
                <a:cs typeface="Times New Roman" pitchFamily="18" charset="0"/>
              </a:rPr>
              <a:t>La </a:t>
            </a:r>
            <a:r>
              <a:rPr lang="es-ES" sz="2000" b="1" dirty="0">
                <a:latin typeface="Verdana" pitchFamily="34" charset="0"/>
                <a:cs typeface="Times New Roman" pitchFamily="18" charset="0"/>
              </a:rPr>
              <a:t>visión</a:t>
            </a:r>
            <a:r>
              <a:rPr lang="es-ES" sz="2000" dirty="0">
                <a:latin typeface="Verdana" pitchFamily="34" charset="0"/>
                <a:cs typeface="Times New Roman" pitchFamily="18" charset="0"/>
              </a:rPr>
              <a:t> es un conjunto de valores y creencias que se expresan a través de la definición de un estado deseado ideal que se pretende alcanzar. 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000" dirty="0">
                <a:latin typeface="Verdana" pitchFamily="34" charset="0"/>
                <a:cs typeface="Times New Roman" pitchFamily="18" charset="0"/>
              </a:rPr>
              <a:t> 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000" dirty="0">
                <a:latin typeface="Verdana" pitchFamily="34" charset="0"/>
                <a:cs typeface="Times New Roman" pitchFamily="18" charset="0"/>
              </a:rPr>
              <a:t>Como tal, la formulación de la visión no puede considerarse un paso más, sino que es el eslabón fundamental, ” el primer absoluto” , porque con la definición de la visión es que se logra la especificación de lo que desea ser la organización como un todo de energía circulante. </a:t>
            </a:r>
            <a:endParaRPr lang="es-AR" sz="2000" dirty="0"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2000" dirty="0"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000" dirty="0">
                <a:latin typeface="Verdana" pitchFamily="34" charset="0"/>
                <a:cs typeface="Times New Roman" pitchFamily="18" charset="0"/>
              </a:rPr>
              <a:t>Esta concepción fortalece el liderazgo estratégico</a:t>
            </a:r>
            <a:r>
              <a:rPr lang="es-AR" sz="2000" dirty="0">
                <a:latin typeface="Verdana" pitchFamily="34" charset="0"/>
                <a:cs typeface="Times New Roman" pitchFamily="18" charset="0"/>
              </a:rPr>
              <a:t>.-	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2000" dirty="0"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xfrm>
            <a:off x="1043608" y="676275"/>
            <a:ext cx="7391400" cy="923925"/>
          </a:xfrm>
          <a:noFill/>
          <a:ln/>
        </p:spPr>
        <p:txBody>
          <a:bodyPr/>
          <a:lstStyle/>
          <a:p>
            <a:r>
              <a:rPr lang="es-AR" sz="3200" b="1" u="sng" dirty="0">
                <a:latin typeface="Tekton" pitchFamily="34" charset="0"/>
              </a:rPr>
              <a:t>Planeamiento </a:t>
            </a:r>
            <a:r>
              <a:rPr lang="es-AR" sz="3200" b="1" u="sng" dirty="0" smtClean="0">
                <a:latin typeface="Tekton" pitchFamily="34" charset="0"/>
              </a:rPr>
              <a:t>Estratégico. Etapas</a:t>
            </a:r>
            <a:endParaRPr lang="es-ES" sz="3200" b="1" u="sng" dirty="0">
              <a:latin typeface="Tekton" pitchFamily="34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1484784"/>
            <a:ext cx="6984776" cy="5257800"/>
          </a:xfrm>
        </p:spPr>
        <p:txBody>
          <a:bodyPr>
            <a:normAutofit lnSpcReduction="10000"/>
          </a:bodyPr>
          <a:lstStyle/>
          <a:p>
            <a:pPr algn="just"/>
            <a:r>
              <a:rPr lang="es-AR" sz="24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Etapa previa:</a:t>
            </a:r>
            <a:r>
              <a:rPr lang="es-AR" sz="18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es-AR" sz="1800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400" b="1" dirty="0" smtClean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Definición </a:t>
            </a:r>
            <a:r>
              <a:rPr lang="es-AR" sz="24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 misión </a:t>
            </a:r>
            <a:endParaRPr lang="es-AR" sz="1400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ES" sz="2000" dirty="0">
                <a:latin typeface="Verdana" pitchFamily="34" charset="0"/>
                <a:cs typeface="Times New Roman" pitchFamily="18" charset="0"/>
              </a:rPr>
              <a:t>Una vez que la organización conoce su razón de ser, la siguiente pregunta clave a la que se debe dar respuesta es: ¿Qué es imprescindible para cumplir con su objeto social? </a:t>
            </a:r>
            <a:endParaRPr lang="es-AR" sz="2000" dirty="0"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ES" sz="2000" dirty="0">
                <a:latin typeface="Verdana" pitchFamily="34" charset="0"/>
                <a:cs typeface="Times New Roman" pitchFamily="18" charset="0"/>
              </a:rPr>
              <a:t>Esta  concepción se define como </a:t>
            </a:r>
            <a:r>
              <a:rPr lang="es-ES" sz="2000" b="1" dirty="0">
                <a:latin typeface="Verdana" pitchFamily="34" charset="0"/>
                <a:cs typeface="Times New Roman" pitchFamily="18" charset="0"/>
              </a:rPr>
              <a:t>misión</a:t>
            </a:r>
            <a:endParaRPr lang="es-AR" sz="2000" dirty="0"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ES" sz="2000" dirty="0">
                <a:latin typeface="Verdana" pitchFamily="34" charset="0"/>
                <a:cs typeface="Times New Roman" pitchFamily="18" charset="0"/>
              </a:rPr>
              <a:t>Sin la definición clara de la misión </a:t>
            </a:r>
            <a:r>
              <a:rPr lang="es-AR" sz="2000" dirty="0">
                <a:latin typeface="Verdana" pitchFamily="34" charset="0"/>
                <a:cs typeface="Times New Roman" pitchFamily="18" charset="0"/>
              </a:rPr>
              <a:t>(</a:t>
            </a:r>
            <a:r>
              <a:rPr lang="es-AR" sz="2000" dirty="0" err="1">
                <a:latin typeface="Verdana" pitchFamily="34" charset="0"/>
                <a:cs typeface="Times New Roman" pitchFamily="18" charset="0"/>
              </a:rPr>
              <a:t>ambito</a:t>
            </a:r>
            <a:r>
              <a:rPr lang="es-AR" sz="2000" dirty="0">
                <a:latin typeface="Verdana" pitchFamily="34" charset="0"/>
                <a:cs typeface="Times New Roman" pitchFamily="18" charset="0"/>
              </a:rPr>
              <a:t> producto/servicio) </a:t>
            </a:r>
            <a:r>
              <a:rPr lang="es-ES" sz="2000" dirty="0">
                <a:latin typeface="Verdana" pitchFamily="34" charset="0"/>
                <a:cs typeface="Times New Roman" pitchFamily="18" charset="0"/>
              </a:rPr>
              <a:t>ninguna organización puede progresar. Es la razón más amplia que justifica la existencia de la organización, ya que orienta el rumbo y el comportamiento en todos los niveles de la organización  y trasmite  la imagen de lo que se desea dar</a:t>
            </a:r>
            <a:r>
              <a:rPr lang="es-AR" sz="2000" dirty="0">
                <a:latin typeface="Verdana" pitchFamily="34" charset="0"/>
                <a:cs typeface="Times New Roman" pitchFamily="18" charset="0"/>
              </a:rPr>
              <a:t>.-</a:t>
            </a:r>
            <a:r>
              <a:rPr lang="es-ES" sz="2000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000" dirty="0">
                <a:latin typeface="Verdana" pitchFamily="34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None/>
            </a:pPr>
            <a:endParaRPr lang="es-AR" sz="2000" dirty="0"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>
          <a:xfrm>
            <a:off x="297880" y="297280"/>
            <a:ext cx="7391400" cy="923925"/>
          </a:xfrm>
          <a:noFill/>
          <a:ln/>
        </p:spPr>
        <p:txBody>
          <a:bodyPr/>
          <a:lstStyle/>
          <a:p>
            <a:r>
              <a:rPr lang="es-AR" sz="3200" b="1" u="sng" dirty="0">
                <a:latin typeface="Tekton" pitchFamily="34" charset="0"/>
              </a:rPr>
              <a:t>Planeamiento </a:t>
            </a:r>
            <a:r>
              <a:rPr lang="es-AR" sz="3200" b="1" u="sng" dirty="0" smtClean="0">
                <a:latin typeface="Tekton" pitchFamily="34" charset="0"/>
              </a:rPr>
              <a:t>Estratégico. Etapas</a:t>
            </a:r>
            <a:endParaRPr lang="es-ES" sz="3200" b="1" u="sng" dirty="0">
              <a:latin typeface="Tekton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199267"/>
            <a:ext cx="7056784" cy="528638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s-AR" sz="20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1er.  Etapa:</a:t>
            </a:r>
            <a:r>
              <a:rPr lang="es-AR" sz="1600" b="1" u="sng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</a:t>
            </a:r>
            <a:endParaRPr lang="es-AR" sz="1600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0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IDENTIFICAR  EL CONTEXTO Y MEDIO AMBIENTE</a:t>
            </a:r>
            <a:endParaRPr lang="es-AR" sz="2000" b="1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	En el contexto existen una serie de factores o circunstancias, que de manera directa o indirecta influyen y condicionan la acción de una empresa. Esos factores generalmente se denominan variables, pues el comportamiento de esos factores no permanecen  estables a </a:t>
            </a:r>
            <a:r>
              <a:rPr lang="es-AR" sz="1600" dirty="0" err="1">
                <a:latin typeface="Verdana" pitchFamily="34" charset="0"/>
                <a:cs typeface="Times New Roman" pitchFamily="18" charset="0"/>
              </a:rPr>
              <a:t>traves</a:t>
            </a:r>
            <a:r>
              <a:rPr lang="es-AR" sz="1600" dirty="0">
                <a:latin typeface="Verdana" pitchFamily="34" charset="0"/>
                <a:cs typeface="Times New Roman" pitchFamily="18" charset="0"/>
              </a:rPr>
              <a:t> del tiempo.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	En general se pueden identificar  o clasificar estas variables en dos tipos o conjuntos, según la incidencia positiva o negativa sobre la organización o empresa.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	Las variables que influyen o pueden influir positivamente se las denomina </a:t>
            </a:r>
            <a:r>
              <a:rPr lang="es-AR" sz="1600" b="1" dirty="0">
                <a:latin typeface="Verdana" pitchFamily="34" charset="0"/>
                <a:cs typeface="Times New Roman" pitchFamily="18" charset="0"/>
              </a:rPr>
              <a:t>oportunidades</a:t>
            </a:r>
            <a:r>
              <a:rPr lang="es-AR" sz="1600" dirty="0">
                <a:latin typeface="Verdana" pitchFamily="34" charset="0"/>
                <a:cs typeface="Times New Roman" pitchFamily="18" charset="0"/>
              </a:rPr>
              <a:t>. Luego por oposición, las variables negativas se las denominan </a:t>
            </a:r>
            <a:r>
              <a:rPr lang="es-AR" sz="1600" b="1" dirty="0">
                <a:latin typeface="Verdana" pitchFamily="34" charset="0"/>
                <a:cs typeface="Times New Roman" pitchFamily="18" charset="0"/>
              </a:rPr>
              <a:t>amenazas</a:t>
            </a:r>
            <a:r>
              <a:rPr lang="es-AR" sz="1600" dirty="0">
                <a:latin typeface="Verdana" pitchFamily="34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cs typeface="Times New Roman" pitchFamily="18" charset="0"/>
              </a:rPr>
              <a:t>	</a:t>
            </a:r>
            <a:r>
              <a:rPr lang="es-AR" sz="1600" b="1" dirty="0">
                <a:solidFill>
                  <a:srgbClr val="FFCC66"/>
                </a:solidFill>
                <a:cs typeface="Times New Roman" pitchFamily="18" charset="0"/>
              </a:rPr>
              <a:t>MEDIO/  CONTEXTO general /  ENTORNO Especifico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1600" b="1" dirty="0">
              <a:solidFill>
                <a:srgbClr val="FFCC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179512" y="548680"/>
            <a:ext cx="7391400" cy="923925"/>
          </a:xfrm>
          <a:noFill/>
          <a:ln/>
        </p:spPr>
        <p:txBody>
          <a:bodyPr/>
          <a:lstStyle/>
          <a:p>
            <a:r>
              <a:rPr lang="es-AR" sz="3200" b="1" u="sng" dirty="0">
                <a:latin typeface="Tekton" pitchFamily="34" charset="0"/>
              </a:rPr>
              <a:t>Planeamiento </a:t>
            </a:r>
            <a:r>
              <a:rPr lang="es-AR" sz="3200" b="1" u="sng" dirty="0" smtClean="0">
                <a:latin typeface="Tekton" pitchFamily="34" charset="0"/>
              </a:rPr>
              <a:t>Estratégico. Etapas</a:t>
            </a:r>
            <a:endParaRPr lang="es-ES" sz="3200" b="1" u="sng" dirty="0">
              <a:latin typeface="Tekton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14032" y="1700808"/>
            <a:ext cx="7696200" cy="4419600"/>
          </a:xfrm>
        </p:spPr>
        <p:txBody>
          <a:bodyPr/>
          <a:lstStyle/>
          <a:p>
            <a:pPr algn="just"/>
            <a:endParaRPr lang="es-AR" sz="1800" b="1" u="sng" dirty="0">
              <a:latin typeface="Verdana" pitchFamily="34" charset="0"/>
              <a:cs typeface="Times New Roman" pitchFamily="18" charset="0"/>
            </a:endParaRPr>
          </a:p>
          <a:p>
            <a:pPr algn="just"/>
            <a:r>
              <a:rPr lang="es-AR" sz="2000" b="1" u="sng" dirty="0">
                <a:solidFill>
                  <a:schemeClr val="tx1"/>
                </a:solidFill>
                <a:latin typeface="Verdana" pitchFamily="34" charset="0"/>
                <a:cs typeface="Times New Roman" pitchFamily="18" charset="0"/>
              </a:rPr>
              <a:t>2da.  Etapa: </a:t>
            </a:r>
            <a:endParaRPr lang="es-AR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0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ANALIZAR  LAS OPORTUNIDADES  Y/O  AMENAZAS</a:t>
            </a:r>
            <a:endParaRPr lang="es-AR" sz="2000" b="1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Significa estudiar la </a:t>
            </a:r>
            <a:r>
              <a:rPr lang="es-AR" sz="1800" b="1" dirty="0">
                <a:latin typeface="Verdana" pitchFamily="34" charset="0"/>
                <a:cs typeface="Times New Roman" pitchFamily="18" charset="0"/>
              </a:rPr>
              <a:t>posibilidad de ocurrencia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 de cada acontecimiento en términos de tiempo posible de presentación o existencia; y el </a:t>
            </a:r>
            <a:r>
              <a:rPr lang="es-AR" sz="1800" b="1" dirty="0">
                <a:latin typeface="Verdana" pitchFamily="34" charset="0"/>
                <a:cs typeface="Times New Roman" pitchFamily="18" charset="0"/>
              </a:rPr>
              <a:t>nivel de impacto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 o consecuencias posibles de concretarse tal o cual circunstancia.</a:t>
            </a:r>
            <a:endParaRPr lang="es-AR" sz="1800" dirty="0">
              <a:cs typeface="Times New Roman" pitchFamily="18" charset="0"/>
            </a:endParaRPr>
          </a:p>
          <a:p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31741"/>
            <a:ext cx="6705600" cy="441960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20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itchFamily="34" charset="0"/>
                <a:cs typeface="Times New Roman" pitchFamily="18" charset="0"/>
              </a:rPr>
              <a:t>3er.  Etapa</a:t>
            </a:r>
            <a:r>
              <a:rPr lang="es-AR" sz="2000" b="1" u="sng" dirty="0">
                <a:solidFill>
                  <a:schemeClr val="bg2"/>
                </a:solidFill>
                <a:latin typeface="Verdana" pitchFamily="34" charset="0"/>
                <a:cs typeface="Times New Roman" pitchFamily="18" charset="0"/>
              </a:rPr>
              <a:t>:</a:t>
            </a:r>
            <a:r>
              <a:rPr lang="es-AR" sz="1800" b="1" u="sng" dirty="0">
                <a:latin typeface="Verdana" pitchFamily="34" charset="0"/>
                <a:cs typeface="Times New Roman" pitchFamily="18" charset="0"/>
              </a:rPr>
              <a:t> </a:t>
            </a:r>
            <a:endParaRPr lang="es-AR" sz="1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2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IDENTIFICAR  EL  AMBIENTE  INTERNO</a:t>
            </a:r>
            <a:endParaRPr lang="es-AR" sz="2200" b="1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Este paso consiste en establecer, detallar y reconocer los </a:t>
            </a:r>
            <a:r>
              <a:rPr lang="es-AR" sz="1800" b="1" dirty="0">
                <a:latin typeface="Verdana" pitchFamily="34" charset="0"/>
                <a:cs typeface="Times New Roman" pitchFamily="18" charset="0"/>
              </a:rPr>
              <a:t>puntos fuertes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 y los </a:t>
            </a:r>
            <a:r>
              <a:rPr lang="es-AR" sz="1800" b="1" dirty="0">
                <a:latin typeface="Verdana" pitchFamily="34" charset="0"/>
                <a:cs typeface="Times New Roman" pitchFamily="18" charset="0"/>
              </a:rPr>
              <a:t>puntos débiles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 de una organización o empresa. De manera de aprovechar al máximo los contenidos valorativos claves (mejor producto, mejor servicio, mejor calidad, mejor atención, etc.) con respecto a la competencia.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800" dirty="0"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FORTALEZAS:	</a:t>
            </a:r>
            <a:r>
              <a:rPr lang="es-AR" sz="1800" i="1" dirty="0">
                <a:latin typeface="Verdana" pitchFamily="34" charset="0"/>
                <a:cs typeface="Times New Roman" pitchFamily="18" charset="0"/>
              </a:rPr>
              <a:t>Usarlas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DEBILIDADES:	</a:t>
            </a:r>
            <a:r>
              <a:rPr lang="es-AR" sz="1800" i="1" dirty="0">
                <a:latin typeface="Verdana" pitchFamily="34" charset="0"/>
                <a:cs typeface="Times New Roman" pitchFamily="18" charset="0"/>
              </a:rPr>
              <a:t>Eliminarlas – Reducirlas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800" dirty="0">
              <a:cs typeface="Times New Roman" pitchFamily="18" charset="0"/>
            </a:endParaRPr>
          </a:p>
        </p:txBody>
      </p:sp>
      <p:sp>
        <p:nvSpPr>
          <p:cNvPr id="8232" name="Rectangle 40"/>
          <p:cNvSpPr>
            <a:spLocks noChangeArrowheads="1"/>
          </p:cNvSpPr>
          <p:nvPr/>
        </p:nvSpPr>
        <p:spPr bwMode="auto">
          <a:xfrm>
            <a:off x="3175" y="5776913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algn="just" eaLnBrk="0" hangingPunct="0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eaLnBrk="0" hangingPunct="0"/>
            <a:endParaRPr lang="es-AR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23528" y="395636"/>
            <a:ext cx="7391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ekton" pitchFamily="34" charset="0"/>
                <a:ea typeface="+mj-ea"/>
                <a:cs typeface="+mj-cs"/>
              </a:rPr>
              <a:t>Planeamiento Estratégico. Etapas</a:t>
            </a:r>
            <a:endParaRPr kumimoji="0" lang="es-ES" sz="3200" b="1" i="0" u="sng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ekton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77" t="34515" r="40896" b="16312"/>
          <a:stretch/>
        </p:blipFill>
        <p:spPr bwMode="auto">
          <a:xfrm>
            <a:off x="251520" y="1052737"/>
            <a:ext cx="7056784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97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1754188"/>
            <a:ext cx="7010400" cy="441960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None/>
            </a:pPr>
            <a:r>
              <a:rPr lang="es-AR" sz="2000" b="1" u="sng" dirty="0">
                <a:solidFill>
                  <a:schemeClr val="tx1"/>
                </a:solidFill>
                <a:latin typeface="Verdana" pitchFamily="34" charset="0"/>
                <a:cs typeface="Times New Roman" pitchFamily="18" charset="0"/>
              </a:rPr>
              <a:t>4ta.  Etapa: </a:t>
            </a:r>
          </a:p>
          <a:p>
            <a:pPr algn="just">
              <a:buFont typeface="Wingdings" pitchFamily="2" charset="2"/>
              <a:buNone/>
            </a:pPr>
            <a:endParaRPr lang="es-AR" sz="2000" b="1" u="sng" dirty="0">
              <a:solidFill>
                <a:schemeClr val="bg2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22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ANALIZAR EL AMBIENTE INTERNO</a:t>
            </a:r>
            <a:endParaRPr lang="es-AR" sz="2200" b="1" dirty="0"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es-AR" sz="2200" b="1" dirty="0"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En esta etapa se debe hacer un estudio comparativo sobre el desempeño observado 	o </a:t>
            </a:r>
            <a:r>
              <a:rPr lang="es-AR" sz="1800" i="1" dirty="0">
                <a:latin typeface="Verdana" pitchFamily="34" charset="0"/>
                <a:cs typeface="Times New Roman" pitchFamily="18" charset="0"/>
              </a:rPr>
              <a:t>performance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 entre las diferentes actividades de la empresa (operativas, financieras, de gestión, </a:t>
            </a:r>
            <a:r>
              <a:rPr lang="es-AR" sz="1800" dirty="0" err="1">
                <a:latin typeface="Verdana" pitchFamily="34" charset="0"/>
                <a:cs typeface="Times New Roman" pitchFamily="18" charset="0"/>
              </a:rPr>
              <a:t>etc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,) y su importancia como generadora de ventajas competitivas  -relativa actual- en el mundo  de los negocios, según sector competitivo, rubro y/o actividad especifica.</a:t>
            </a: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175" y="5776913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algn="just" eaLnBrk="0" hangingPunct="0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eaLnBrk="0" hangingPunct="0"/>
            <a:endParaRPr lang="es-AR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49052" y="548680"/>
            <a:ext cx="7391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sng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ekton" pitchFamily="34" charset="0"/>
                <a:ea typeface="+mj-ea"/>
                <a:cs typeface="+mj-cs"/>
              </a:rPr>
              <a:t>Planeamiento Estratégico. Etapas</a:t>
            </a:r>
            <a:endParaRPr kumimoji="0" lang="es-ES" sz="3200" b="1" i="0" u="sng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ekton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8" name="Picture 6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grayscl/>
            <a:biLevel thresh="50000"/>
          </a:blip>
          <a:srcRect/>
          <a:stretch>
            <a:fillRect/>
          </a:stretch>
        </p:blipFill>
        <p:spPr>
          <a:xfrm>
            <a:off x="395536" y="1981200"/>
            <a:ext cx="2530475" cy="3352800"/>
          </a:xfrm>
          <a:noFill/>
          <a:ln/>
        </p:spPr>
      </p:pic>
      <p:sp>
        <p:nvSpPr>
          <p:cNvPr id="33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986336" y="1600200"/>
            <a:ext cx="4371975" cy="4135438"/>
          </a:xfrm>
        </p:spPr>
        <p:txBody>
          <a:bodyPr/>
          <a:lstStyle/>
          <a:p>
            <a:pPr algn="just"/>
            <a:endParaRPr lang="es-AR" sz="1800" dirty="0">
              <a:latin typeface="Verdana" pitchFamily="34" charset="0"/>
              <a:cs typeface="Times New Roman" pitchFamily="18" charset="0"/>
            </a:endParaRPr>
          </a:p>
          <a:p>
            <a:pPr algn="just"/>
            <a:endParaRPr lang="es-AR" sz="1800" dirty="0">
              <a:latin typeface="Verdana" pitchFamily="34" charset="0"/>
              <a:cs typeface="Times New Roman" pitchFamily="18" charset="0"/>
            </a:endParaRPr>
          </a:p>
          <a:p>
            <a:pPr algn="just"/>
            <a:r>
              <a:rPr lang="es-AR" sz="1800" dirty="0">
                <a:latin typeface="Verdana" pitchFamily="34" charset="0"/>
                <a:cs typeface="Times New Roman" pitchFamily="18" charset="0"/>
              </a:rPr>
              <a:t>Recién a partir del cumplimiento de los pasos o reglas precedentes, se esta en condiciones de plantearse los objetivos, y /o metas deseadas o posibles por la sociedad, empresa o compañía.</a:t>
            </a: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-	CAMINAR</a:t>
            </a: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-	OBSERVAR</a:t>
            </a: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	-	ACTUAR</a:t>
            </a:r>
            <a:endParaRPr lang="es-AR" sz="1800" dirty="0">
              <a:cs typeface="Times New Roman" pitchFamily="18" charset="0"/>
            </a:endParaRPr>
          </a:p>
          <a:p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81392"/>
            <a:ext cx="7162800" cy="44196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s-AR" sz="2000" b="1" u="sng" dirty="0">
                <a:solidFill>
                  <a:schemeClr val="tx1"/>
                </a:solidFill>
                <a:latin typeface="Verdana" pitchFamily="34" charset="0"/>
                <a:cs typeface="Times New Roman" pitchFamily="18" charset="0"/>
              </a:rPr>
              <a:t>5ta.  Etapa: </a:t>
            </a:r>
            <a:endParaRPr lang="es-AR" sz="20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2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DEFINIR OBJETIVO Y METAS</a:t>
            </a:r>
            <a:endParaRPr lang="es-AR" sz="2200" b="1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    Objetivo: implica el estado deseado futuro de la organización o empresa, </a:t>
            </a:r>
            <a:r>
              <a:rPr lang="es-AR" sz="1800" dirty="0" err="1">
                <a:latin typeface="Verdana" pitchFamily="34" charset="0"/>
                <a:cs typeface="Times New Roman" pitchFamily="18" charset="0"/>
              </a:rPr>
              <a:t>tambien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 se lo puede definir como el futuro pretendido. Su estudio implica un </a:t>
            </a:r>
            <a:r>
              <a:rPr lang="es-AR" sz="1800" b="1" dirty="0">
                <a:latin typeface="Verdana" pitchFamily="34" charset="0"/>
                <a:cs typeface="Times New Roman" pitchFamily="18" charset="0"/>
              </a:rPr>
              <a:t>condición presente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, una </a:t>
            </a:r>
            <a:r>
              <a:rPr lang="es-AR" sz="1800" b="1" dirty="0">
                <a:latin typeface="Verdana" pitchFamily="34" charset="0"/>
                <a:cs typeface="Times New Roman" pitchFamily="18" charset="0"/>
              </a:rPr>
              <a:t>dirección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  y un estado </a:t>
            </a:r>
            <a:r>
              <a:rPr lang="es-AR" sz="1800" b="1" dirty="0">
                <a:latin typeface="Verdana" pitchFamily="34" charset="0"/>
                <a:cs typeface="Times New Roman" pitchFamily="18" charset="0"/>
              </a:rPr>
              <a:t>futuro deseado</a:t>
            </a:r>
            <a:r>
              <a:rPr lang="es-AR" sz="1800" dirty="0">
                <a:latin typeface="Verdana" pitchFamily="34" charset="0"/>
                <a:cs typeface="Times New Roman" pitchFamily="18" charset="0"/>
              </a:rPr>
              <a:t>.</a:t>
            </a:r>
            <a:endParaRPr lang="es-AR" sz="1800" dirty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s-ES" sz="1800" dirty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-1234801" y="5776913"/>
            <a:ext cx="9046145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algn="just" eaLnBrk="0" hangingPunct="0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eaLnBrk="0" hangingPunct="0"/>
            <a:endParaRPr lang="es-AR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1376019" y="5867400"/>
            <a:ext cx="41461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endParaRPr lang="es-AR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V="1">
            <a:off x="1384173" y="5257799"/>
            <a:ext cx="4899996" cy="57479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endParaRPr lang="es-AR"/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1182031" y="5715000"/>
            <a:ext cx="301538" cy="287398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6365262" y="5105400"/>
            <a:ext cx="452307" cy="502946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s-AR">
              <a:solidFill>
                <a:srgbClr val="FF0066"/>
              </a:solidFill>
            </a:endParaRP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5601631" y="5715000"/>
            <a:ext cx="301538" cy="287398"/>
          </a:xfrm>
          <a:prstGeom prst="ellips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1115616" y="6096001"/>
            <a:ext cx="1206153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800" b="1">
                <a:latin typeface="Tahoma" pitchFamily="34" charset="0"/>
              </a:rPr>
              <a:t>Presente</a:t>
            </a:r>
            <a:endParaRPr lang="es-ES" sz="1800" b="1">
              <a:latin typeface="Tahoma" pitchFamily="34" charset="0"/>
            </a:endParaRP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6068616" y="6096001"/>
            <a:ext cx="1206153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800" b="1">
                <a:latin typeface="Tahoma" pitchFamily="34" charset="0"/>
              </a:rPr>
              <a:t>Futuro</a:t>
            </a:r>
            <a:endParaRPr lang="es-ES" sz="1800" b="1">
              <a:latin typeface="Tahoma" pitchFamily="34" charset="0"/>
            </a:endParaRPr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 bwMode="auto">
          <a:xfrm>
            <a:off x="107504" y="259556"/>
            <a:ext cx="7391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3200" b="1" i="0" u="sng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ekton" pitchFamily="34" charset="0"/>
                <a:ea typeface="+mj-ea"/>
                <a:cs typeface="+mj-cs"/>
              </a:rPr>
              <a:t>Planeamiento Estratégico. Etapas</a:t>
            </a:r>
            <a:endParaRPr kumimoji="0" lang="es-ES" sz="3200" b="1" i="0" u="sng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ekton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/>
              <a:t>Planeamiento Estrategico</a:t>
            </a:r>
            <a:endParaRPr lang="es-ES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90000"/>
              </a:lnSpc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Los objetivos se corresponden a cambios deseados </a:t>
            </a:r>
            <a:r>
              <a:rPr lang="es-AR" sz="2000" b="1" u="sng" dirty="0">
                <a:latin typeface="Verdana" pitchFamily="34" charset="0"/>
                <a:cs typeface="Times New Roman" pitchFamily="18" charset="0"/>
              </a:rPr>
              <a:t>cualitativos </a:t>
            </a:r>
            <a:r>
              <a:rPr lang="es-AR" sz="2000" b="1" dirty="0">
                <a:latin typeface="Verdana" pitchFamily="34" charset="0"/>
                <a:cs typeface="Times New Roman" pitchFamily="18" charset="0"/>
              </a:rPr>
              <a:t> en una empresa.</a:t>
            </a:r>
            <a:endParaRPr lang="es-AR" sz="2000" b="1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			</a:t>
            </a:r>
            <a:r>
              <a:rPr lang="es-AR" sz="1600" dirty="0">
                <a:latin typeface="Verdana" pitchFamily="34" charset="0"/>
                <a:cs typeface="Times New Roman" pitchFamily="18" charset="0"/>
              </a:rPr>
              <a:t>				 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	Tipos de  objetivos genéricos</a:t>
            </a:r>
            <a:r>
              <a:rPr lang="es-AR" sz="1400" dirty="0">
                <a:latin typeface="Verdana" pitchFamily="34" charset="0"/>
                <a:cs typeface="Times New Roman" pitchFamily="18" charset="0"/>
              </a:rPr>
              <a:t>:</a:t>
            </a:r>
            <a:endParaRPr lang="es-AR" sz="1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14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14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1400" dirty="0"/>
              <a:t/>
            </a:r>
            <a:br>
              <a:rPr lang="es-ES" sz="1400" dirty="0"/>
            </a:br>
            <a:r>
              <a:rPr lang="es-AR" sz="1400" dirty="0">
                <a:latin typeface="Verdana" pitchFamily="34" charset="0"/>
                <a:cs typeface="Times New Roman" pitchFamily="18" charset="0"/>
              </a:rPr>
              <a:t>	</a:t>
            </a:r>
            <a:r>
              <a:rPr lang="es-AR" sz="2000" dirty="0">
                <a:latin typeface="Verdana" pitchFamily="34" charset="0"/>
                <a:cs typeface="Times New Roman" pitchFamily="18" charset="0"/>
              </a:rPr>
              <a:t>			</a:t>
            </a:r>
            <a:r>
              <a:rPr lang="es-AR" sz="2000" dirty="0" smtClean="0">
                <a:latin typeface="Verdana" pitchFamily="34" charset="0"/>
                <a:cs typeface="Times New Roman" pitchFamily="18" charset="0"/>
              </a:rPr>
              <a:t>      - </a:t>
            </a:r>
            <a:r>
              <a:rPr lang="es-AR" sz="2000" b="1" dirty="0">
                <a:latin typeface="Verdana" pitchFamily="34" charset="0"/>
                <a:cs typeface="Times New Roman" pitchFamily="18" charset="0"/>
              </a:rPr>
              <a:t>Supervivencia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400" b="1" dirty="0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		OBJETIVO 	</a:t>
            </a:r>
            <a:r>
              <a:rPr lang="es-AR" sz="2000" b="1" dirty="0">
                <a:latin typeface="Verdana" pitchFamily="34" charset="0"/>
                <a:cs typeface="Times New Roman" pitchFamily="18" charset="0"/>
              </a:rPr>
              <a:t>- Crecimiento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				</a:t>
            </a:r>
            <a:r>
              <a:rPr lang="es-AR" sz="2000" b="1" dirty="0" smtClean="0">
                <a:latin typeface="Verdana" pitchFamily="34" charset="0"/>
                <a:cs typeface="Times New Roman" pitchFamily="18" charset="0"/>
              </a:rPr>
              <a:t>       </a:t>
            </a:r>
            <a:r>
              <a:rPr lang="es-AR" sz="2000" b="1" dirty="0">
                <a:latin typeface="Verdana" pitchFamily="34" charset="0"/>
                <a:cs typeface="Times New Roman" pitchFamily="18" charset="0"/>
              </a:rPr>
              <a:t>	- Beneficio Económico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2000" dirty="0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1295400" y="3657600"/>
            <a:ext cx="914400" cy="914400"/>
          </a:xfrm>
          <a:prstGeom prst="lightningBol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29326" y="476672"/>
            <a:ext cx="6096000" cy="1143000"/>
          </a:xfrm>
        </p:spPr>
        <p:txBody>
          <a:bodyPr/>
          <a:lstStyle/>
          <a:p>
            <a:r>
              <a:rPr lang="es-AR" dirty="0"/>
              <a:t>Planeamiento </a:t>
            </a:r>
            <a:r>
              <a:rPr lang="es-AR" dirty="0" err="1"/>
              <a:t>Estrategico</a:t>
            </a:r>
            <a:endParaRPr lang="es-E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90000"/>
              </a:lnSpc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Desde otro punto de vista los objetivos se corresponden a cambios </a:t>
            </a:r>
            <a:r>
              <a:rPr lang="es-AR" sz="2000" b="1" u="sng" dirty="0">
                <a:latin typeface="Verdana" pitchFamily="34" charset="0"/>
                <a:cs typeface="Times New Roman" pitchFamily="18" charset="0"/>
              </a:rPr>
              <a:t>cuantitativos</a:t>
            </a:r>
            <a:r>
              <a:rPr lang="es-AR" sz="2000" b="1" dirty="0">
                <a:latin typeface="Verdana" pitchFamily="34" charset="0"/>
                <a:cs typeface="Times New Roman" pitchFamily="18" charset="0"/>
              </a:rPr>
              <a:t> o Metas  en una empresa.</a:t>
            </a:r>
            <a:endParaRPr lang="es-AR" sz="2000" b="1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							 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Requisitos:</a:t>
            </a:r>
            <a:endParaRPr lang="es-AR" sz="16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14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14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1400" dirty="0"/>
              <a:t/>
            </a:r>
            <a:br>
              <a:rPr lang="es-ES" sz="1400" dirty="0"/>
            </a:br>
            <a:r>
              <a:rPr lang="es-AR" sz="1400" dirty="0">
                <a:latin typeface="Verdana" pitchFamily="34" charset="0"/>
                <a:cs typeface="Times New Roman" pitchFamily="18" charset="0"/>
              </a:rPr>
              <a:t>	</a:t>
            </a:r>
            <a:r>
              <a:rPr lang="es-AR" sz="2000" dirty="0">
                <a:latin typeface="Verdana" pitchFamily="34" charset="0"/>
                <a:cs typeface="Times New Roman" pitchFamily="18" charset="0"/>
              </a:rPr>
              <a:t>				- </a:t>
            </a:r>
            <a:r>
              <a:rPr lang="es-AR" sz="2000" b="1" dirty="0">
                <a:latin typeface="Verdana" pitchFamily="34" charset="0"/>
                <a:cs typeface="Times New Roman" pitchFamily="18" charset="0"/>
              </a:rPr>
              <a:t>Intención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cs typeface="Times New Roman" pitchFamily="18" charset="0"/>
              </a:rPr>
              <a:t>    </a:t>
            </a:r>
            <a:r>
              <a:rPr lang="es-AR" sz="2400" b="1" dirty="0">
                <a:solidFill>
                  <a:srgbClr val="FF0066"/>
                </a:solidFill>
                <a:cs typeface="Times New Roman" pitchFamily="18" charset="0"/>
              </a:rPr>
              <a:t>  		</a:t>
            </a:r>
            <a:r>
              <a:rPr lang="es-AR" sz="2400" b="1" dirty="0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META</a:t>
            </a:r>
            <a:r>
              <a:rPr lang="es-AR" sz="2000" b="1" dirty="0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 	</a:t>
            </a:r>
            <a:r>
              <a:rPr lang="es-AR" sz="2000" b="1" dirty="0">
                <a:latin typeface="Verdana" pitchFamily="34" charset="0"/>
                <a:cs typeface="Times New Roman" pitchFamily="18" charset="0"/>
              </a:rPr>
              <a:t>	- Medida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b="1" dirty="0">
                <a:latin typeface="Verdana" pitchFamily="34" charset="0"/>
                <a:cs typeface="Times New Roman" pitchFamily="18" charset="0"/>
              </a:rPr>
              <a:t>						- Plazo</a:t>
            </a:r>
            <a:endParaRPr lang="es-AR" sz="2000" b="1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AR" sz="20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20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2000" dirty="0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1524000" y="3573016"/>
            <a:ext cx="914400" cy="914400"/>
          </a:xfrm>
          <a:prstGeom prst="lightningBol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401" y="512228"/>
            <a:ext cx="7772400" cy="914400"/>
          </a:xfrm>
        </p:spPr>
        <p:txBody>
          <a:bodyPr/>
          <a:lstStyle/>
          <a:p>
            <a:r>
              <a:rPr lang="es-AR" sz="3600" b="1" dirty="0">
                <a:latin typeface="Verdana" pitchFamily="34" charset="0"/>
              </a:rPr>
              <a:t>ESTRATEGIAS GENERICAS</a:t>
            </a:r>
            <a:endParaRPr lang="es-ES" sz="3600" b="1" dirty="0">
              <a:latin typeface="Verdana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981200"/>
            <a:ext cx="7239000" cy="44196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23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PENETRACION DEL MERCADO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2300" b="1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800" b="1" dirty="0">
              <a:solidFill>
                <a:srgbClr val="FFCC66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-Incrementando la demanda actual,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(mayor participación porcentual)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-Mejorando las propuestas de MKT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( publicidad, RR.PP</a:t>
            </a: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, mensaje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, creatividad, medio)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-Mayor segmentación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-Creando mayores o nuevos usos del bien o servicio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-Realizando promociones, descuentos o        bonificaciones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-Añadir servicios accesorios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Estrategias de precios: por pago efectivo, por volumen, por temporada</a:t>
            </a: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, etc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s-AR" sz="1800" b="1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solidFill>
                  <a:srgbClr val="FFCC66"/>
                </a:solidFill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solidFill>
                <a:srgbClr val="FFCC66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175" y="5776913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algn="just" eaLnBrk="0" hangingPunct="0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eaLnBrk="0" hangingPunct="0"/>
            <a:endParaRPr lang="es-AR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4903912" y="1600200"/>
            <a:ext cx="2286000" cy="914400"/>
          </a:xfrm>
          <a:prstGeom prst="cloudCallout">
            <a:avLst>
              <a:gd name="adj1" fmla="val -43958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es-AR" sz="1800" b="1">
                <a:solidFill>
                  <a:schemeClr val="bg1"/>
                </a:solidFill>
                <a:latin typeface="Tahoma" pitchFamily="34" charset="0"/>
              </a:rPr>
              <a:t>¿ Como se concreta ?</a:t>
            </a:r>
            <a:endParaRPr lang="es-ES" sz="1800" b="1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457200"/>
            <a:ext cx="7772400" cy="914400"/>
          </a:xfrm>
        </p:spPr>
        <p:txBody>
          <a:bodyPr/>
          <a:lstStyle/>
          <a:p>
            <a:r>
              <a:rPr lang="es-AR" sz="3600" b="1">
                <a:latin typeface="Verdana" pitchFamily="34" charset="0"/>
              </a:rPr>
              <a:t>ESTRATEGIAS GENERICAS</a:t>
            </a:r>
            <a:endParaRPr lang="es-ES" sz="3600" b="1">
              <a:latin typeface="Verdana" pitchFamily="34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82141" y="1676400"/>
            <a:ext cx="7239000" cy="44196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20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DESARROLLO  DEL MERCADO</a:t>
            </a:r>
          </a:p>
          <a:p>
            <a:pPr algn="just">
              <a:buFont typeface="Wingdings" pitchFamily="2" charset="2"/>
              <a:buNone/>
            </a:pPr>
            <a:endParaRPr lang="es-AR" sz="2000" b="1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es-AR" sz="1800" b="1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AR" sz="1800" b="1" dirty="0" smtClean="0">
                <a:solidFill>
                  <a:srgbClr val="FFCC66"/>
                </a:solidFill>
                <a:latin typeface="Verdana" pitchFamily="34" charset="0"/>
                <a:cs typeface="Times New Roman" pitchFamily="18" charset="0"/>
              </a:rPr>
              <a:t>-</a:t>
            </a: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Búsqueda 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de nuevos mercados </a:t>
            </a: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geográficos, </a:t>
            </a:r>
            <a:endParaRPr lang="es-AR" sz="1800" b="1" dirty="0">
              <a:solidFill>
                <a:schemeClr val="tx2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-Extensión 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de los canales de distribución (nuevos)</a:t>
            </a:r>
          </a:p>
          <a:p>
            <a:pPr algn="just">
              <a:buFont typeface="Wingdings" pitchFamily="2" charset="2"/>
              <a:buChar char="ü"/>
            </a:pP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Globalización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. Estrategia global</a:t>
            </a:r>
          </a:p>
          <a:p>
            <a:pPr algn="just">
              <a:buFont typeface="Wingdings" pitchFamily="2" charset="2"/>
              <a:buChar char="ü"/>
            </a:pPr>
            <a:r>
              <a:rPr lang="es-AR" sz="1800" b="1" i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Home </a:t>
            </a:r>
            <a:r>
              <a:rPr lang="es-AR" sz="1800" b="1" i="1" dirty="0" err="1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basic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/lugar de base</a:t>
            </a:r>
          </a:p>
          <a:p>
            <a:pPr algn="just">
              <a:buFont typeface="Wingdings" pitchFamily="2" charset="2"/>
              <a:buChar char="ü"/>
            </a:pP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Franquicias y/o 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socios comerciales</a:t>
            </a:r>
            <a:r>
              <a:rPr lang="es-AR" sz="1800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s-AR" sz="1800" dirty="0">
                <a:latin typeface="Verdana" pitchFamily="34" charset="0"/>
                <a:cs typeface="Times New Roman" pitchFamily="18" charset="0"/>
              </a:rPr>
              <a:t> 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3175" y="5776913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algn="just" eaLnBrk="0" hangingPunct="0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eaLnBrk="0" hangingPunct="0"/>
            <a:endParaRPr lang="es-AR"/>
          </a:p>
        </p:txBody>
      </p:sp>
      <p:sp>
        <p:nvSpPr>
          <p:cNvPr id="35847" name="AutoShape 7"/>
          <p:cNvSpPr>
            <a:spLocks noChangeArrowheads="1"/>
          </p:cNvSpPr>
          <p:nvPr/>
        </p:nvSpPr>
        <p:spPr bwMode="auto">
          <a:xfrm>
            <a:off x="5030341" y="1600200"/>
            <a:ext cx="2286000" cy="914400"/>
          </a:xfrm>
          <a:prstGeom prst="cloudCallout">
            <a:avLst>
              <a:gd name="adj1" fmla="val -43958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es-AR" sz="1800" b="1">
                <a:solidFill>
                  <a:schemeClr val="bg1"/>
                </a:solidFill>
                <a:latin typeface="Tahoma" pitchFamily="34" charset="0"/>
              </a:rPr>
              <a:t>¿ Como se concreta ?</a:t>
            </a:r>
            <a:endParaRPr lang="es-ES" sz="1800" b="1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457200"/>
            <a:ext cx="7772400" cy="914400"/>
          </a:xfrm>
        </p:spPr>
        <p:txBody>
          <a:bodyPr/>
          <a:lstStyle/>
          <a:p>
            <a:r>
              <a:rPr lang="es-AR" sz="3600" b="1" dirty="0">
                <a:latin typeface="Verdana" pitchFamily="34" charset="0"/>
              </a:rPr>
              <a:t>ESTRATEGIAS GENERICAS</a:t>
            </a:r>
            <a:endParaRPr lang="es-ES" sz="3600" b="1" dirty="0">
              <a:latin typeface="Verdana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265981" y="2276872"/>
            <a:ext cx="7239000" cy="4419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s-AR" sz="18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DESARROLLO DEL PRODUCTO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600" b="1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600" b="1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6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-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Nuevos productos 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Adquisición:(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por compra de una nueva empresa). Patentes licencias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Por desarrollo propio </a:t>
            </a: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investigación 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y desarrollo (grandes empresas)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Productos </a:t>
            </a: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y/o también/imitación</a:t>
            </a:r>
            <a:endParaRPr lang="es-AR" sz="1800" b="1" dirty="0">
              <a:solidFill>
                <a:schemeClr val="tx2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8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Líneas </a:t>
            </a:r>
            <a:r>
              <a:rPr lang="es-AR" sz="18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de productos o servicios relacionados</a:t>
            </a:r>
            <a:endParaRPr lang="es-AR" sz="1800" b="1" dirty="0">
              <a:solidFill>
                <a:schemeClr val="tx2"/>
              </a:solidFill>
              <a:cs typeface="Times New Roman" pitchFamily="18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s-AR" sz="1800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 </a:t>
            </a:r>
            <a:endParaRPr lang="es-AR" sz="1800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600" b="1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 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4886325" y="1600200"/>
            <a:ext cx="2286000" cy="914400"/>
          </a:xfrm>
          <a:prstGeom prst="cloudCallout">
            <a:avLst>
              <a:gd name="adj1" fmla="val -43958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es-AR" sz="1800" b="1">
                <a:solidFill>
                  <a:schemeClr val="bg1"/>
                </a:solidFill>
                <a:latin typeface="Tahoma" pitchFamily="34" charset="0"/>
              </a:rPr>
              <a:t>¿ Como se concreta ?</a:t>
            </a:r>
            <a:endParaRPr lang="es-ES" sz="1800" b="1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7534" y="525737"/>
            <a:ext cx="7772400" cy="914400"/>
          </a:xfrm>
        </p:spPr>
        <p:txBody>
          <a:bodyPr/>
          <a:lstStyle/>
          <a:p>
            <a:r>
              <a:rPr lang="es-AR" sz="3600" b="1" dirty="0">
                <a:latin typeface="Verdana" pitchFamily="34" charset="0"/>
              </a:rPr>
              <a:t>ESTRATEGIAS GENERICAS</a:t>
            </a:r>
            <a:endParaRPr lang="es-ES" sz="3600" b="1" dirty="0">
              <a:latin typeface="Verdana" pitchFamily="34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895128"/>
            <a:ext cx="7239000" cy="44196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800" b="1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DIVERSIFICACION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600" b="1" dirty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algn="just"/>
            <a:r>
              <a:rPr lang="es-AR" sz="1800" b="1" dirty="0" smtClean="0"/>
              <a:t>Vertical: </a:t>
            </a:r>
            <a:r>
              <a:rPr lang="es-AR" sz="1800" dirty="0" smtClean="0"/>
              <a:t>En </a:t>
            </a:r>
            <a:r>
              <a:rPr lang="es-AR" sz="1800" dirty="0"/>
              <a:t>estos casos, las empresas entran de lleno a la elaboración de productos a los que antes accedía tras operaciones en el mercado. Es decir, en cierta manera se convierte en su propio cliente o proveedor. No es necesario que salga en busca de dichos productos, pues ya forman parte de su cadena productiva</a:t>
            </a:r>
            <a:r>
              <a:rPr lang="es-AR" sz="1800" dirty="0" smtClean="0"/>
              <a:t>.</a:t>
            </a:r>
          </a:p>
          <a:p>
            <a:pPr marL="0" indent="0" algn="just">
              <a:buNone/>
            </a:pPr>
            <a:endParaRPr lang="es-AR" sz="1800" dirty="0"/>
          </a:p>
          <a:p>
            <a:pPr algn="just"/>
            <a:r>
              <a:rPr lang="es-AR" sz="1800" b="1" dirty="0" smtClean="0"/>
              <a:t>Concéntrica: </a:t>
            </a:r>
            <a:r>
              <a:rPr lang="es-AR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refiere </a:t>
            </a:r>
            <a:r>
              <a:rPr lang="es-AR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 la adición de productos nuevos pero relacionados con la actividad fundamental de la </a:t>
            </a:r>
            <a:r>
              <a:rPr lang="es-AR" sz="1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empresa</a:t>
            </a:r>
            <a:r>
              <a:rPr lang="es-AR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endParaRPr lang="es-AR" sz="18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AR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Horizontal: </a:t>
            </a:r>
            <a:r>
              <a:rPr lang="es-AR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basa en la creación o incorporación de productos nuevos, no relacionados con el producto principal, destinada a los clientes actuales</a:t>
            </a:r>
          </a:p>
          <a:p>
            <a:pPr algn="just">
              <a:lnSpc>
                <a:spcPct val="90000"/>
              </a:lnSpc>
            </a:pPr>
            <a:r>
              <a:rPr lang="es-AR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Conglemerada</a:t>
            </a:r>
            <a:r>
              <a:rPr lang="es-AR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s-AR" sz="18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</a:t>
            </a:r>
            <a:r>
              <a:rPr lang="es-AR" sz="1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AR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 en la incorporación de productos nuevos no relacionados, pero en este caso son destinados a clientes potenciales (futuros clientes)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r>
              <a:rPr lang="es-AR" sz="16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Tipo </a:t>
            </a:r>
            <a:r>
              <a:rPr lang="es-AR" sz="16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de </a:t>
            </a:r>
            <a:r>
              <a:rPr lang="es-AR" sz="1600" b="1" dirty="0" err="1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asociatividad</a:t>
            </a:r>
            <a:r>
              <a:rPr lang="es-AR" sz="16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: </a:t>
            </a:r>
            <a:r>
              <a:rPr lang="es-AR" sz="16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 Fusiones</a:t>
            </a:r>
            <a:r>
              <a:rPr lang="es-AR" sz="16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, Adquisiciones ,Pool,</a:t>
            </a:r>
            <a:r>
              <a:rPr lang="es-AR" sz="16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	</a:t>
            </a:r>
            <a:r>
              <a:rPr lang="es-AR" sz="16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Consorcios </a:t>
            </a:r>
            <a:r>
              <a:rPr lang="es-AR" sz="1600" b="1" dirty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de </a:t>
            </a:r>
            <a:r>
              <a:rPr lang="es-AR" sz="1600" b="1" dirty="0" smtClean="0">
                <a:solidFill>
                  <a:schemeClr val="tx2"/>
                </a:solidFill>
                <a:latin typeface="Verdana" pitchFamily="34" charset="0"/>
                <a:cs typeface="Times New Roman" pitchFamily="18" charset="0"/>
              </a:rPr>
              <a:t>exportación</a:t>
            </a:r>
            <a:endParaRPr lang="es-AR" sz="1600" b="1" dirty="0">
              <a:solidFill>
                <a:schemeClr val="tx2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ü"/>
            </a:pPr>
            <a:endParaRPr lang="es-AR" sz="1600" b="1" dirty="0">
              <a:solidFill>
                <a:schemeClr val="tx2"/>
              </a:solidFill>
              <a:latin typeface="Verdana" pitchFamily="34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AR" sz="1600" b="1" dirty="0">
              <a:solidFill>
                <a:schemeClr val="tx2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AR" sz="1600" dirty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 </a:t>
            </a:r>
            <a:endParaRPr lang="es-AR" sz="1600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-756592" y="5776913"/>
            <a:ext cx="9144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algn="just" eaLnBrk="0" hangingPunct="0"/>
            <a:r>
              <a:rPr lang="es-AR" sz="1100">
                <a:latin typeface="Verdana" pitchFamily="34" charset="0"/>
                <a:cs typeface="Times New Roman" pitchFamily="18" charset="0"/>
              </a:rPr>
              <a:t> </a:t>
            </a:r>
            <a:endParaRPr lang="es-AR" sz="1000">
              <a:cs typeface="Times New Roman" pitchFamily="18" charset="0"/>
            </a:endParaRPr>
          </a:p>
          <a:p>
            <a:pPr eaLnBrk="0" hangingPunct="0"/>
            <a:endParaRPr lang="es-AR"/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4860032" y="1440137"/>
            <a:ext cx="2286000" cy="914400"/>
          </a:xfrm>
          <a:prstGeom prst="cloudCallout">
            <a:avLst>
              <a:gd name="adj1" fmla="val -43958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es-AR" sz="1800" b="1" dirty="0">
                <a:solidFill>
                  <a:schemeClr val="bg1"/>
                </a:solidFill>
                <a:latin typeface="Tahoma" pitchFamily="34" charset="0"/>
              </a:rPr>
              <a:t>¿ Como se concreta ?</a:t>
            </a:r>
            <a:endParaRPr lang="es-ES" sz="1800" b="1" dirty="0">
              <a:solidFill>
                <a:schemeClr val="bg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452438"/>
            <a:ext cx="7349207" cy="1155700"/>
          </a:xfrm>
          <a:noFill/>
        </p:spPr>
        <p:txBody>
          <a:bodyPr>
            <a:normAutofit fontScale="90000"/>
          </a:bodyPr>
          <a:lstStyle/>
          <a:p>
            <a:r>
              <a:rPr lang="es-AR" sz="4000" b="1">
                <a:latin typeface="Verdana" pitchFamily="34" charset="0"/>
                <a:cs typeface="Times New Roman" pitchFamily="18" charset="0"/>
              </a:rPr>
              <a:t>  </a:t>
            </a:r>
            <a:r>
              <a:rPr lang="es-AR" sz="4000" b="1" u="sng">
                <a:latin typeface="Verdana" pitchFamily="34" charset="0"/>
                <a:cs typeface="Times New Roman" pitchFamily="18" charset="0"/>
              </a:rPr>
              <a:t>Planeamiento Estratégico</a:t>
            </a:r>
            <a:r>
              <a:rPr lang="es-ES" sz="4000" b="1"/>
              <a:t> 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1676400" y="1828800"/>
            <a:ext cx="3657600" cy="685800"/>
          </a:xfrm>
          <a:prstGeom prst="rect">
            <a:avLst/>
          </a:prstGeom>
          <a:solidFill>
            <a:schemeClr val="hlink"/>
          </a:solidFill>
          <a:ln w="57150" cmpd="thinThick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AR" sz="1800" b="1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Identificar </a:t>
            </a:r>
          </a:p>
          <a:p>
            <a:pPr algn="ctr"/>
            <a:r>
              <a:rPr lang="es-AR" sz="1800" b="1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 Contexto y Medio</a:t>
            </a:r>
          </a:p>
          <a:p>
            <a:pPr eaLnBrk="0" hangingPunct="0"/>
            <a:endParaRPr lang="es-AR" sz="1800" b="1">
              <a:solidFill>
                <a:srgbClr val="FF0066"/>
              </a:solidFill>
              <a:latin typeface="Verdana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3429000" y="3657600"/>
            <a:ext cx="4114800" cy="609600"/>
          </a:xfrm>
          <a:prstGeom prst="rect">
            <a:avLst/>
          </a:prstGeom>
          <a:solidFill>
            <a:schemeClr val="hlink"/>
          </a:solidFill>
          <a:ln w="57150" cmpd="thinThick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AR" sz="1800" b="1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Identificar   el Medio Interno</a:t>
            </a:r>
          </a:p>
          <a:p>
            <a:pPr eaLnBrk="0" hangingPunct="0"/>
            <a:endParaRPr lang="es-AR" sz="1800">
              <a:solidFill>
                <a:srgbClr val="FF0066"/>
              </a:solidFill>
              <a:latin typeface="Verdana" pitchFamily="34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876800" y="5410200"/>
            <a:ext cx="4038600" cy="731838"/>
          </a:xfrm>
          <a:prstGeom prst="rect">
            <a:avLst/>
          </a:prstGeom>
          <a:solidFill>
            <a:schemeClr val="hlink"/>
          </a:solidFill>
          <a:ln w="57150" cmpd="thinThick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AR" sz="1800" b="1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Definir Objetivos, Metas y Estrategias</a:t>
            </a:r>
          </a:p>
          <a:p>
            <a:pPr eaLnBrk="0" hangingPunct="0"/>
            <a:endParaRPr lang="es-AR" sz="1800" b="1">
              <a:solidFill>
                <a:srgbClr val="FF0066"/>
              </a:solidFill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514600" y="2743200"/>
            <a:ext cx="4114800" cy="685800"/>
          </a:xfrm>
          <a:prstGeom prst="rect">
            <a:avLst/>
          </a:prstGeom>
          <a:solidFill>
            <a:schemeClr val="hlink"/>
          </a:solidFill>
          <a:ln w="57150" cmpd="thinThick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AR" sz="1800" b="1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Análisis de Oportunidades y Amenazas</a:t>
            </a:r>
            <a:endParaRPr lang="es-AR" sz="1400" b="1">
              <a:solidFill>
                <a:srgbClr val="FF0066"/>
              </a:solidFill>
              <a:latin typeface="Verdana" pitchFamily="34" charset="0"/>
            </a:endParaRP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4419600" y="4495800"/>
            <a:ext cx="3810000" cy="693738"/>
          </a:xfrm>
          <a:prstGeom prst="rect">
            <a:avLst/>
          </a:prstGeom>
          <a:solidFill>
            <a:schemeClr val="hlink"/>
          </a:solidFill>
          <a:ln w="57150" cmpd="thinThick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s-AR" sz="1800" b="1">
                <a:solidFill>
                  <a:srgbClr val="FF0066"/>
                </a:solidFill>
                <a:latin typeface="Verdana" pitchFamily="34" charset="0"/>
                <a:cs typeface="Times New Roman" pitchFamily="18" charset="0"/>
              </a:rPr>
              <a:t>Análisis de Puntos Fuertes y Puntos Débiles</a:t>
            </a:r>
            <a:endParaRPr lang="es-AR" sz="1800" b="1">
              <a:solidFill>
                <a:srgbClr val="FF0066"/>
              </a:solidFill>
              <a:latin typeface="Verdana" pitchFamily="34" charset="0"/>
            </a:endParaRPr>
          </a:p>
        </p:txBody>
      </p:sp>
      <p:sp>
        <p:nvSpPr>
          <p:cNvPr id="21526" name="AutoShape 22"/>
          <p:cNvSpPr>
            <a:spLocks noChangeArrowheads="1"/>
          </p:cNvSpPr>
          <p:nvPr/>
        </p:nvSpPr>
        <p:spPr bwMode="auto">
          <a:xfrm>
            <a:off x="1295400" y="2743200"/>
            <a:ext cx="914400" cy="762000"/>
          </a:xfrm>
          <a:prstGeom prst="curvedRightArrow">
            <a:avLst>
              <a:gd name="adj1" fmla="val 20000"/>
              <a:gd name="adj2" fmla="val 40000"/>
              <a:gd name="adj3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5105400" y="6262688"/>
            <a:ext cx="365760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AR" sz="1800"/>
              <a:t>Acción,,,,,,,,, ya no es Planeamiento</a:t>
            </a:r>
            <a:endParaRPr lang="es-ES" sz="1800"/>
          </a:p>
        </p:txBody>
      </p:sp>
      <p:sp>
        <p:nvSpPr>
          <p:cNvPr id="21532" name="AutoShape 28"/>
          <p:cNvSpPr>
            <a:spLocks noChangeArrowheads="1"/>
          </p:cNvSpPr>
          <p:nvPr/>
        </p:nvSpPr>
        <p:spPr bwMode="auto">
          <a:xfrm>
            <a:off x="3581400" y="5410200"/>
            <a:ext cx="914400" cy="762000"/>
          </a:xfrm>
          <a:prstGeom prst="curvedRightArrow">
            <a:avLst>
              <a:gd name="adj1" fmla="val 20000"/>
              <a:gd name="adj2" fmla="val 40000"/>
              <a:gd name="adj3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21533" name="AutoShape 29"/>
          <p:cNvSpPr>
            <a:spLocks noChangeArrowheads="1"/>
          </p:cNvSpPr>
          <p:nvPr/>
        </p:nvSpPr>
        <p:spPr bwMode="auto">
          <a:xfrm>
            <a:off x="2971800" y="4495800"/>
            <a:ext cx="914400" cy="762000"/>
          </a:xfrm>
          <a:prstGeom prst="curvedRightArrow">
            <a:avLst>
              <a:gd name="adj1" fmla="val 20000"/>
              <a:gd name="adj2" fmla="val 40000"/>
              <a:gd name="adj3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  <p:sp>
        <p:nvSpPr>
          <p:cNvPr id="21534" name="AutoShape 30"/>
          <p:cNvSpPr>
            <a:spLocks noChangeArrowheads="1"/>
          </p:cNvSpPr>
          <p:nvPr/>
        </p:nvSpPr>
        <p:spPr bwMode="auto">
          <a:xfrm>
            <a:off x="2286000" y="3657600"/>
            <a:ext cx="914400" cy="762000"/>
          </a:xfrm>
          <a:prstGeom prst="curvedRightArrow">
            <a:avLst>
              <a:gd name="adj1" fmla="val 20000"/>
              <a:gd name="adj2" fmla="val 40000"/>
              <a:gd name="adj3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95536" y="1556792"/>
            <a:ext cx="6624736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30000"/>
              </a:spcBef>
            </a:pPr>
            <a:r>
              <a:rPr lang="es-ES_tradnl" altLang="es-AR" b="1" dirty="0">
                <a:solidFill>
                  <a:srgbClr val="000000"/>
                </a:solidFill>
                <a:latin typeface="Tahoma" pitchFamily="34" charset="0"/>
              </a:rPr>
              <a:t>“El 94% de las Empresas que arrancan un negocio sin contar con un plan de negocios, están condenadas al fracaso”</a:t>
            </a:r>
          </a:p>
          <a:p>
            <a:pPr lvl="0" algn="just">
              <a:spcBef>
                <a:spcPct val="30000"/>
              </a:spcBef>
            </a:pPr>
            <a:endParaRPr lang="es-ES_tradnl" altLang="es-AR" b="1" dirty="0">
              <a:solidFill>
                <a:srgbClr val="000000"/>
              </a:solidFill>
              <a:latin typeface="Tahoma" pitchFamily="34" charset="0"/>
            </a:endParaRPr>
          </a:p>
          <a:p>
            <a:pPr lvl="0" algn="just">
              <a:spcBef>
                <a:spcPct val="30000"/>
              </a:spcBef>
            </a:pPr>
            <a:r>
              <a:rPr lang="es-ES_tradnl" altLang="es-AR" b="1" dirty="0">
                <a:solidFill>
                  <a:srgbClr val="000000"/>
                </a:solidFill>
                <a:latin typeface="Tahoma" pitchFamily="34" charset="0"/>
              </a:rPr>
              <a:t>		</a:t>
            </a:r>
            <a:r>
              <a:rPr lang="es-ES_tradnl" altLang="es-AR" b="1" dirty="0" smtClean="0">
                <a:solidFill>
                  <a:srgbClr val="3333CC"/>
                </a:solidFill>
                <a:latin typeface="Tahoma" pitchFamily="34" charset="0"/>
              </a:rPr>
              <a:t>El </a:t>
            </a:r>
            <a:r>
              <a:rPr lang="es-ES_tradnl" altLang="es-AR" b="1" dirty="0">
                <a:solidFill>
                  <a:srgbClr val="3333CC"/>
                </a:solidFill>
                <a:latin typeface="Tahoma" pitchFamily="34" charset="0"/>
              </a:rPr>
              <a:t>Universal Junio 27, 2005</a:t>
            </a:r>
          </a:p>
        </p:txBody>
      </p:sp>
    </p:spTree>
    <p:extLst>
      <p:ext uri="{BB962C8B-B14F-4D97-AF65-F5344CB8AC3E}">
        <p14:creationId xmlns:p14="http://schemas.microsoft.com/office/powerpoint/2010/main" val="29811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116632"/>
            <a:ext cx="5616624" cy="1584176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s-AR" sz="10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  <a:t/>
            </a:r>
            <a:br>
              <a:rPr lang="es-AR" sz="10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</a:br>
            <a:r>
              <a:rPr lang="es-AR" sz="36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  <a:t/>
            </a:r>
            <a:br>
              <a:rPr lang="es-AR" sz="36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</a:br>
            <a:r>
              <a:rPr lang="es-AR" sz="36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  <a:t>Matriz F.O.D.A. (S.W.O.T.)</a:t>
            </a:r>
            <a:br>
              <a:rPr lang="es-AR" sz="36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</a:br>
            <a:endParaRPr lang="es-ES" sz="3600" b="1" u="sng" dirty="0">
              <a:solidFill>
                <a:schemeClr val="tx1"/>
              </a:solidFill>
              <a:latin typeface="Tekton" pitchFamily="34" charset="0"/>
              <a:cs typeface="Times New Roman" pitchFamily="18" charset="0"/>
            </a:endParaRPr>
          </a:p>
        </p:txBody>
      </p:sp>
      <p:sp>
        <p:nvSpPr>
          <p:cNvPr id="91137" name="Rectangle 1"/>
          <p:cNvSpPr>
            <a:spLocks noChangeArrowheads="1"/>
          </p:cNvSpPr>
          <p:nvPr/>
        </p:nvSpPr>
        <p:spPr bwMode="auto">
          <a:xfrm>
            <a:off x="251520" y="2022264"/>
            <a:ext cx="727280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03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El Análisis FODA es un concepto muy simple y claro, pero detrás de su simpleza residen conceptos fundamentales de la Administración.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0300" algn="l"/>
              </a:tabLst>
            </a:pP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03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Tenemos un objetivo: convertir los datos del universo (según lo percibimos) en información, procesada y lista para la toma de decisiones (estratégicas en este caso).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0300" algn="l"/>
              </a:tabLst>
            </a:pPr>
            <a:endParaRPr lang="es-ES" sz="2000" dirty="0" smtClean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03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En términos de sistemas, tenemos un conjunto inicial de datos (universo a analizar), un proceso (análisis FODA) y un producto, que es la información para la toma de decisiones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(el informe FODA que resulta del análisis FODA).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7086600" cy="531912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s-AR" sz="10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  <a:t/>
            </a:r>
            <a:br>
              <a:rPr lang="es-AR" sz="10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</a:br>
            <a:r>
              <a:rPr lang="es-AR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  <a:t>Matriz F.O.D.A. (S.W.O.T.)</a:t>
            </a:r>
            <a:br>
              <a:rPr lang="es-AR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</a:br>
            <a:r>
              <a:rPr lang="es-ES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  <a:t/>
            </a:r>
            <a:br>
              <a:rPr lang="es-ES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</a:br>
            <a:r>
              <a:rPr lang="es-AR" sz="36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  <a:t/>
            </a:r>
            <a:br>
              <a:rPr lang="es-AR" sz="3600" b="1" u="sng" dirty="0">
                <a:solidFill>
                  <a:schemeClr val="tx1"/>
                </a:solidFill>
                <a:latin typeface="Tekton" pitchFamily="34" charset="0"/>
                <a:cs typeface="Times New Roman" pitchFamily="18" charset="0"/>
              </a:rPr>
            </a:br>
            <a:endParaRPr lang="es-ES" sz="3600" b="1" u="sng" dirty="0">
              <a:solidFill>
                <a:schemeClr val="tx1"/>
              </a:solidFill>
              <a:latin typeface="Tekton" pitchFamily="34" charset="0"/>
              <a:cs typeface="Times New Roman" pitchFamily="18" charset="0"/>
            </a:endParaRPr>
          </a:p>
        </p:txBody>
      </p:sp>
      <p:sp>
        <p:nvSpPr>
          <p:cNvPr id="91137" name="Rectangle 1"/>
          <p:cNvSpPr>
            <a:spLocks noChangeArrowheads="1"/>
          </p:cNvSpPr>
          <p:nvPr/>
        </p:nvSpPr>
        <p:spPr bwMode="auto">
          <a:xfrm>
            <a:off x="467544" y="1225689"/>
            <a:ext cx="716831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sz="1800" dirty="0" smtClean="0">
                <a:latin typeface="Century Gothic" pitchFamily="34" charset="0"/>
              </a:rPr>
              <a:t>..</a:t>
            </a:r>
            <a:r>
              <a:rPr lang="es-ES" sz="1800" dirty="0" smtClean="0">
                <a:latin typeface="+mn-lt"/>
              </a:rPr>
              <a:t>no nos olvidemos que el análisis FODA no es mas que una cuestión de posición competitiva frente  a la competencia y frente a factores o variables que condicionan a todo el sector en donde la empresa esta inserta</a:t>
            </a:r>
            <a:endParaRPr lang="es-AR" sz="1800" dirty="0" smtClean="0">
              <a:latin typeface="+mn-lt"/>
            </a:endParaRPr>
          </a:p>
          <a:p>
            <a:pPr algn="just"/>
            <a:r>
              <a:rPr lang="es-ES" sz="1800" dirty="0" smtClean="0">
                <a:latin typeface="+mn-lt"/>
              </a:rPr>
              <a:t>Luego, el éxito dependerá no solo del análisis de situación, sino también de las acciones ( y la actitud) para concretar lo posible (IDEAS) en verdades (ACCION).</a:t>
            </a:r>
            <a:endParaRPr lang="es-AR" sz="1800" dirty="0" smtClean="0">
              <a:latin typeface="+mn-lt"/>
            </a:endParaRPr>
          </a:p>
          <a:p>
            <a:pPr algn="just"/>
            <a:r>
              <a:rPr lang="es-ES" sz="1800" dirty="0" smtClean="0">
                <a:latin typeface="+mn-lt"/>
              </a:rPr>
              <a:t> </a:t>
            </a:r>
            <a:endParaRPr lang="es-AR" sz="1800" dirty="0" smtClean="0">
              <a:latin typeface="+mn-lt"/>
            </a:endParaRPr>
          </a:p>
          <a:p>
            <a:pPr algn="just"/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Qué me diferencia de los demás/otros?</a:t>
            </a:r>
            <a:endParaRPr lang="es-AR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Qué cosas hago yo mejor que los otros?</a:t>
            </a:r>
            <a:endParaRPr lang="es-AR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En qué tengo que mejorar?</a:t>
            </a:r>
            <a:endParaRPr lang="es-AR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Qué cosas dependen de mi, para crecer y triunfar?</a:t>
            </a:r>
            <a:endParaRPr lang="es-AR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Con </a:t>
            </a:r>
            <a:r>
              <a:rPr lang="es-ES" sz="1800" b="1" dirty="0" err="1" smtClean="0">
                <a:solidFill>
                  <a:srgbClr val="FF0000"/>
                </a:solidFill>
                <a:latin typeface="+mn-lt"/>
              </a:rPr>
              <a:t>quieénes</a:t>
            </a:r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 tengo que relacionarme, para desarrollarme y crecer?</a:t>
            </a:r>
            <a:endParaRPr lang="es-AR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En qué tengo que capacitarme mas?</a:t>
            </a:r>
            <a:endParaRPr lang="es-AR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r>
              <a:rPr lang="es-ES" sz="1800" b="1" dirty="0" smtClean="0">
                <a:solidFill>
                  <a:srgbClr val="FF0000"/>
                </a:solidFill>
                <a:latin typeface="+mn-lt"/>
              </a:rPr>
              <a:t>Qué conocimientos son necesarios, para competir mejor?</a:t>
            </a:r>
            <a:endParaRPr lang="es-AR" sz="1800" b="1" dirty="0" smtClean="0">
              <a:solidFill>
                <a:srgbClr val="FF0000"/>
              </a:solidFill>
              <a:latin typeface="+mn-lt"/>
            </a:endParaRPr>
          </a:p>
          <a:p>
            <a:pPr algn="just"/>
            <a:endParaRPr lang="es-ES" sz="1800" dirty="0" smtClean="0">
              <a:latin typeface="+mn-lt"/>
            </a:endParaRPr>
          </a:p>
          <a:p>
            <a:pPr algn="just"/>
            <a:r>
              <a:rPr lang="es-ES" sz="1800" dirty="0" smtClean="0">
                <a:latin typeface="+mn-lt"/>
              </a:rPr>
              <a:t>Estas y otras tantas preguntas, nos posicionan respecto al análisis FODA. Ahora nos resta planear y posicionar nuestras alas hacia donde queremos ir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88913"/>
            <a:ext cx="7560642" cy="1799927"/>
          </a:xfrm>
        </p:spPr>
        <p:txBody>
          <a:bodyPr/>
          <a:lstStyle/>
          <a:p>
            <a:r>
              <a:rPr lang="es-ES" altLang="es-AR" sz="4000" dirty="0">
                <a:solidFill>
                  <a:srgbClr val="225C28"/>
                </a:solidFill>
                <a:cs typeface="Times New Roman" pitchFamily="18" charset="0"/>
              </a:rPr>
              <a:t>Caso </a:t>
            </a:r>
            <a:r>
              <a:rPr lang="es-ES" altLang="es-AR" sz="4000" dirty="0" smtClean="0">
                <a:solidFill>
                  <a:srgbClr val="225C28"/>
                </a:solidFill>
                <a:cs typeface="Times New Roman" pitchFamily="18" charset="0"/>
              </a:rPr>
              <a:t>1: </a:t>
            </a:r>
            <a:r>
              <a:rPr lang="es-ES" altLang="es-AR" sz="4000" dirty="0">
                <a:solidFill>
                  <a:srgbClr val="225C28"/>
                </a:solidFill>
                <a:cs typeface="Times New Roman" pitchFamily="18" charset="0"/>
              </a:rPr>
              <a:t>Cómo reaccionar ante una situación desfavorable</a:t>
            </a:r>
            <a:r>
              <a:rPr lang="es-ES" altLang="es-AR" dirty="0"/>
              <a:t> 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988840"/>
            <a:ext cx="7560840" cy="4248472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Un joven de la ciudad se fue al campo y le compró un burro a un viejo campesino por </a:t>
            </a:r>
            <a:r>
              <a:rPr lang="es-ES" altLang="es-AR" sz="3200" dirty="0" smtClean="0">
                <a:solidFill>
                  <a:schemeClr val="tx1"/>
                </a:solidFill>
                <a:cs typeface="Times New Roman" pitchFamily="18" charset="0"/>
              </a:rPr>
              <a:t>$100 .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El anciano acordó entregarle el animal al día siguiente, pero al día siguiente el campesino le dijo: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Lo siento, hijo, pero tengo malas noticias. El burro murió.</a:t>
            </a:r>
            <a:endParaRPr lang="es-ES" alt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20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idx="1"/>
          </p:nvPr>
        </p:nvSpPr>
        <p:spPr>
          <a:xfrm>
            <a:off x="755576" y="836712"/>
            <a:ext cx="7416824" cy="5615136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/>
          <a:lstStyle/>
          <a:p>
            <a:pPr marL="287338" indent="-287338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dirty="0">
                <a:cs typeface="Times New Roman" pitchFamily="18" charset="0"/>
              </a:rPr>
              <a:t>- </a:t>
            </a: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Bueno, entonces, devuélvame mi dinero.</a:t>
            </a:r>
          </a:p>
          <a:p>
            <a:pPr marL="287338" indent="-287338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- No puedo, lo he gastado ya.</a:t>
            </a:r>
          </a:p>
          <a:p>
            <a:pPr marL="287338" indent="-287338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- Bien, da igual, entrégueme el burro.</a:t>
            </a:r>
          </a:p>
          <a:p>
            <a:pPr marL="287338" indent="-287338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- Y ¿para qué? ¿qué va a hacer con él?</a:t>
            </a:r>
          </a:p>
          <a:p>
            <a:pPr marL="287338" indent="-287338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- Lo voy a rifar.</a:t>
            </a:r>
          </a:p>
          <a:p>
            <a:pPr marL="287338" indent="-287338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- ¡Estás loco! ¿Cómo vas a rifar un burro muerto?</a:t>
            </a:r>
          </a:p>
          <a:p>
            <a:pPr marL="287338" indent="-287338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- Es que no voy a decir a nadie que está muerto, por supuesto.</a:t>
            </a:r>
            <a:endParaRPr lang="es-ES" alt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3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980728"/>
            <a:ext cx="7769651" cy="4879477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Un mes después de este suceso se volvieron a encontrar el viejo vendedor y el joven comprador.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¿Qué pasó con el burro?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Lo rifé. Vendí 500 </a:t>
            </a:r>
            <a:r>
              <a:rPr lang="es-ES" altLang="es-AR" sz="3200" dirty="0" smtClean="0">
                <a:solidFill>
                  <a:schemeClr val="tx1"/>
                </a:solidFill>
                <a:cs typeface="Times New Roman" pitchFamily="18" charset="0"/>
              </a:rPr>
              <a:t>boletas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a </a:t>
            </a:r>
            <a:r>
              <a:rPr lang="es-ES" altLang="es-AR" sz="3200" dirty="0" smtClean="0">
                <a:solidFill>
                  <a:schemeClr val="tx1"/>
                </a:solidFill>
                <a:cs typeface="Times New Roman" pitchFamily="18" charset="0"/>
              </a:rPr>
              <a:t>$2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y gané </a:t>
            </a:r>
            <a:r>
              <a:rPr lang="es-ES" altLang="es-AR" sz="3200" dirty="0" smtClean="0">
                <a:solidFill>
                  <a:schemeClr val="tx1"/>
                </a:solidFill>
                <a:cs typeface="Times New Roman" pitchFamily="18" charset="0"/>
              </a:rPr>
              <a:t>$998.</a:t>
            </a:r>
            <a:endParaRPr lang="es-ES" altLang="es-AR" sz="3200" dirty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¡¡¿Y nadie se quejó?!!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Sólo el ganador, pero a él le devolví sus </a:t>
            </a:r>
            <a:r>
              <a:rPr lang="es-ES" altLang="es-AR" sz="3200" dirty="0" smtClean="0">
                <a:solidFill>
                  <a:schemeClr val="tx1"/>
                </a:solidFill>
                <a:cs typeface="Times New Roman" pitchFamily="18" charset="0"/>
              </a:rPr>
              <a:t>$2.</a:t>
            </a:r>
            <a:endParaRPr lang="es-ES" alt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25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1331913"/>
            <a:ext cx="7067128" cy="496887"/>
          </a:xfrm>
        </p:spPr>
        <p:txBody>
          <a:bodyPr>
            <a:normAutofit fontScale="90000"/>
          </a:bodyPr>
          <a:lstStyle/>
          <a:p>
            <a:r>
              <a:rPr lang="es-ES" altLang="es-AR" u="sng">
                <a:solidFill>
                  <a:srgbClr val="225C28"/>
                </a:solidFill>
                <a:cs typeface="Times New Roman" pitchFamily="18" charset="0"/>
              </a:rPr>
              <a:t>Conclusión</a:t>
            </a:r>
            <a:r>
              <a:rPr lang="es-ES" altLang="es-AR"/>
              <a:t> 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132856"/>
            <a:ext cx="6995120" cy="25908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Éste es un ejemplo de cómo convertir una situación desfavorable en un éxito</a:t>
            </a:r>
            <a:r>
              <a:rPr lang="es-ES_tradnl" altLang="es-AR" sz="2800" dirty="0">
                <a:solidFill>
                  <a:schemeClr val="tx1"/>
                </a:solidFill>
              </a:rPr>
              <a:t>.</a:t>
            </a:r>
            <a:endParaRPr lang="es-ES" alt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01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4738" y="184149"/>
            <a:ext cx="8270617" cy="2173213"/>
          </a:xfrm>
        </p:spPr>
        <p:txBody>
          <a:bodyPr/>
          <a:lstStyle/>
          <a:p>
            <a:r>
              <a:rPr lang="es-ES" altLang="es-AR" sz="4000" dirty="0">
                <a:solidFill>
                  <a:srgbClr val="225C28"/>
                </a:solidFill>
                <a:cs typeface="Times New Roman" pitchFamily="18" charset="0"/>
              </a:rPr>
              <a:t>Caso </a:t>
            </a:r>
            <a:r>
              <a:rPr lang="es-ES" altLang="es-AR" sz="4000" dirty="0" smtClean="0">
                <a:solidFill>
                  <a:srgbClr val="225C28"/>
                </a:solidFill>
                <a:cs typeface="Times New Roman" pitchFamily="18" charset="0"/>
              </a:rPr>
              <a:t>2: </a:t>
            </a:r>
            <a:r>
              <a:rPr lang="es-ES" altLang="es-AR" sz="4000" dirty="0">
                <a:solidFill>
                  <a:srgbClr val="225C28"/>
                </a:solidFill>
                <a:cs typeface="Times New Roman" pitchFamily="18" charset="0"/>
              </a:rPr>
              <a:t>Sobre la información correcta y veraz</a:t>
            </a:r>
            <a:r>
              <a:rPr lang="es-ES" altLang="es-AR" dirty="0"/>
              <a:t> 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00808"/>
            <a:ext cx="7200801" cy="417572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Un reo, condenado a cadena perpetua por asesinato premeditado y alevoso, se </a:t>
            </a:r>
            <a:r>
              <a:rPr lang="es-ES_tradnl" altLang="es-AR" sz="2800" dirty="0">
                <a:solidFill>
                  <a:schemeClr val="tx1"/>
                </a:solidFill>
                <a:cs typeface="Times New Roman" pitchFamily="18" charset="0"/>
              </a:rPr>
              <a:t>fuga</a:t>
            </a: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 de la prisión después de </a:t>
            </a:r>
            <a:r>
              <a:rPr lang="es-ES_tradnl" altLang="es-AR" sz="2800" dirty="0">
                <a:solidFill>
                  <a:schemeClr val="tx1"/>
                </a:solidFill>
                <a:cs typeface="Times New Roman" pitchFamily="18" charset="0"/>
              </a:rPr>
              <a:t>estar </a:t>
            </a: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22 años en la cárcel</a:t>
            </a:r>
            <a:r>
              <a:rPr lang="es-ES_tradnl" altLang="es-AR" sz="2800" dirty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es-ES" altLang="es-AR" sz="2800" dirty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Al huir entra en una casa en la que duerme una joven pareja. El reo ata al hombre en una silla y a la mujer en la cama.</a:t>
            </a:r>
            <a:r>
              <a:rPr lang="es-ES_tradnl" altLang="es-AR" sz="2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A continuación acerca su rostro al cuello de la mujer y sale de la habitación.</a:t>
            </a:r>
            <a:endParaRPr lang="es-ES" alt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1066800"/>
            <a:ext cx="7543800" cy="4306416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Arrastrando la silla, el hombre se acerca desesperadamente a su mujer y le dice: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- Mi amor, este hombre no ha visto una mujer en años. L</a:t>
            </a:r>
            <a:r>
              <a:rPr lang="es-ES_tradnl" altLang="es-AR" sz="2800" dirty="0">
                <a:solidFill>
                  <a:schemeClr val="tx1"/>
                </a:solidFill>
                <a:cs typeface="Times New Roman" pitchFamily="18" charset="0"/>
              </a:rPr>
              <a:t>o</a:t>
            </a: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 vi besando tu cuello y, aprovechando que ha salido, quiero pedirte que cooperes con él y hagas todo lo que te pida. </a:t>
            </a:r>
            <a:r>
              <a:rPr lang="es-ES" altLang="es-AR" sz="2800" dirty="0" smtClean="0">
                <a:solidFill>
                  <a:schemeClr val="tx1"/>
                </a:solidFill>
                <a:cs typeface="Times New Roman" pitchFamily="18" charset="0"/>
              </a:rPr>
              <a:t>No </a:t>
            </a: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lo </a:t>
            </a:r>
            <a:r>
              <a:rPr lang="es-ES" altLang="es-AR" sz="2800" dirty="0" smtClean="0">
                <a:solidFill>
                  <a:schemeClr val="tx1"/>
                </a:solidFill>
                <a:cs typeface="Times New Roman" pitchFamily="18" charset="0"/>
              </a:rPr>
              <a:t>rechaces. </a:t>
            </a: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No lo hagas enojar.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¡Nuestras vidas dependen de ello! Sé fuerte, mi vida; yo te amo.</a:t>
            </a:r>
            <a:endParaRPr lang="es-ES" alt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980728"/>
            <a:ext cx="7543800" cy="52578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La joven esposa le dice al marido: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Querido, estoy complacida de que pienses así. Efectivamente, ese hombre no ha visto en muchos años una mujer, pero no estaba besando mi cuello. Estaba diciéndome al oído que </a:t>
            </a:r>
            <a:r>
              <a:rPr lang="es-ES" altLang="es-AR" sz="3200" dirty="0" smtClean="0">
                <a:solidFill>
                  <a:schemeClr val="tx1"/>
                </a:solidFill>
                <a:cs typeface="Times New Roman" pitchFamily="18" charset="0"/>
              </a:rPr>
              <a:t>la cárcel lo había cambiado.</a:t>
            </a:r>
            <a:endParaRPr lang="es-ES" altLang="es-AR" sz="3200" dirty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¡Sé fuerte, mi vida! ¡¡Yo también te amo!!</a:t>
            </a:r>
            <a:endParaRPr lang="es-ES" alt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87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1331913"/>
            <a:ext cx="7643192" cy="496887"/>
          </a:xfrm>
        </p:spPr>
        <p:txBody>
          <a:bodyPr>
            <a:normAutofit fontScale="90000"/>
          </a:bodyPr>
          <a:lstStyle/>
          <a:p>
            <a:r>
              <a:rPr lang="es-ES" altLang="es-AR" u="sng">
                <a:solidFill>
                  <a:srgbClr val="225C28"/>
                </a:solidFill>
                <a:cs typeface="Times New Roman" pitchFamily="18" charset="0"/>
              </a:rPr>
              <a:t>Conclusión</a:t>
            </a:r>
            <a:r>
              <a:rPr lang="es-ES" altLang="es-AR"/>
              <a:t> 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348880"/>
            <a:ext cx="7643192" cy="3382962"/>
          </a:xfrm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cs typeface="Times New Roman" pitchFamily="18" charset="0"/>
              </a:rPr>
              <a:t>No estar informado verazmente puede acarrear serios inconvenientes. La información pronta y exacta es fundamental para sortear con éxito el ataque de la competencia desleal y así evitar ingratas sorpresas.</a:t>
            </a:r>
            <a:r>
              <a:rPr lang="es-ES" altLang="es-AR" sz="28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925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Grp="1" noChangeArrowheads="1"/>
          </p:cNvSpPr>
          <p:nvPr>
            <p:ph idx="1"/>
          </p:nvPr>
        </p:nvSpPr>
        <p:spPr bwMode="auto">
          <a:xfrm>
            <a:off x="-108520" y="1772816"/>
            <a:ext cx="7772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s-MX" b="1" dirty="0" smtClean="0">
                <a:solidFill>
                  <a:schemeClr val="accent2"/>
                </a:solidFill>
                <a:latin typeface="Comic Sans MS" pitchFamily="66" charset="0"/>
              </a:rPr>
              <a:t>Aprendizaje Organizacional</a:t>
            </a:r>
          </a:p>
          <a:p>
            <a:pPr algn="ctr">
              <a:spcBef>
                <a:spcPct val="50000"/>
              </a:spcBef>
              <a:buNone/>
            </a:pPr>
            <a:r>
              <a:rPr lang="es-MX" b="1" dirty="0" smtClean="0">
                <a:solidFill>
                  <a:schemeClr val="accent2"/>
                </a:solidFill>
                <a:latin typeface="Comic Sans MS" pitchFamily="66" charset="0"/>
              </a:rPr>
              <a:t>Crecer </a:t>
            </a:r>
            <a:r>
              <a:rPr lang="es-MX" b="1" dirty="0">
                <a:solidFill>
                  <a:schemeClr val="accent2"/>
                </a:solidFill>
                <a:latin typeface="Comic Sans MS" pitchFamily="66" charset="0"/>
              </a:rPr>
              <a:t>= Cambiar = </a:t>
            </a:r>
            <a:r>
              <a:rPr lang="es-MX" b="1" dirty="0" smtClean="0">
                <a:solidFill>
                  <a:schemeClr val="accent2"/>
                </a:solidFill>
                <a:latin typeface="Comic Sans MS" pitchFamily="66" charset="0"/>
              </a:rPr>
              <a:t>Aprender</a:t>
            </a:r>
            <a:endParaRPr lang="es-MX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83568" y="3284984"/>
            <a:ext cx="6781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MX" b="1" dirty="0" smtClean="0">
                <a:solidFill>
                  <a:srgbClr val="FF3300"/>
                </a:solidFill>
                <a:latin typeface="Calibri" pitchFamily="34" charset="0"/>
              </a:rPr>
              <a:t>….Lo que sirvió para sobrevivir no necesariamente sirve para crecer</a:t>
            </a:r>
            <a:endParaRPr lang="es-ES" b="1" i="1" dirty="0" smtClean="0">
              <a:solidFill>
                <a:srgbClr val="FF3300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s-MX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… </a:t>
            </a:r>
            <a:r>
              <a:rPr lang="es-MX" b="1" dirty="0">
                <a:solidFill>
                  <a:srgbClr val="009999"/>
                </a:solidFill>
                <a:latin typeface="Calibri" pitchFamily="34" charset="0"/>
              </a:rPr>
              <a:t>La organización capaz de enfrentar el futuro no cree en si misma por lo que es...</a:t>
            </a:r>
          </a:p>
          <a:p>
            <a:pPr>
              <a:spcBef>
                <a:spcPct val="50000"/>
              </a:spcBef>
            </a:pPr>
            <a:r>
              <a:rPr lang="es-MX" b="1" i="1" dirty="0" smtClean="0">
                <a:solidFill>
                  <a:srgbClr val="FF3300"/>
                </a:solidFill>
                <a:latin typeface="Calibri" pitchFamily="34" charset="0"/>
              </a:rPr>
              <a:t>….</a:t>
            </a:r>
            <a:r>
              <a:rPr lang="es-MX" b="1" i="1" dirty="0">
                <a:solidFill>
                  <a:srgbClr val="FF3300"/>
                </a:solidFill>
                <a:latin typeface="Calibri" pitchFamily="34" charset="0"/>
              </a:rPr>
              <a:t>sino por su capacidad para dejar de ser lo que </a:t>
            </a:r>
            <a:r>
              <a:rPr lang="es-MX" b="1" i="1" dirty="0" smtClean="0">
                <a:solidFill>
                  <a:srgbClr val="FF3300"/>
                </a:solidFill>
                <a:latin typeface="Calibri" pitchFamily="34" charset="0"/>
              </a:rPr>
              <a:t>es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683568" y="404664"/>
            <a:ext cx="60722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spcBef>
                <a:spcPct val="50000"/>
              </a:spcBef>
              <a:buClr>
                <a:srgbClr val="0099CC"/>
              </a:buClr>
              <a:buSzPct val="80000"/>
            </a:pPr>
            <a:r>
              <a:rPr lang="es-MX" sz="3200" b="1" kern="0" dirty="0" smtClean="0">
                <a:solidFill>
                  <a:srgbClr val="FF9900"/>
                </a:solidFill>
                <a:latin typeface="Comic Sans MS" pitchFamily="66" charset="0"/>
              </a:rPr>
              <a:t>PLANEAMIENTO SISTEMICO EVOLUTIVO</a:t>
            </a:r>
            <a:r>
              <a:rPr lang="es-MX" sz="3200" b="1" kern="0" dirty="0" smtClean="0">
                <a:solidFill>
                  <a:srgbClr val="3366CC"/>
                </a:solidFill>
                <a:latin typeface="Comic Sans MS" pitchFamily="66" charset="0"/>
              </a:rPr>
              <a:t> </a:t>
            </a:r>
            <a:endParaRPr lang="es-ES" sz="3200" b="1" kern="0" dirty="0">
              <a:solidFill>
                <a:srgbClr val="3366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893763"/>
            <a:ext cx="7427168" cy="935037"/>
          </a:xfrm>
        </p:spPr>
        <p:txBody>
          <a:bodyPr>
            <a:normAutofit fontScale="90000"/>
          </a:bodyPr>
          <a:lstStyle/>
          <a:p>
            <a:r>
              <a:rPr lang="es-ES" altLang="es-AR" sz="4000" dirty="0">
                <a:solidFill>
                  <a:srgbClr val="225C28"/>
                </a:solidFill>
                <a:latin typeface="Tahoma" pitchFamily="34" charset="0"/>
                <a:cs typeface="Times New Roman" pitchFamily="18" charset="0"/>
              </a:rPr>
              <a:t>Caso </a:t>
            </a:r>
            <a:r>
              <a:rPr lang="es-ES" altLang="es-AR" sz="4000" dirty="0" smtClean="0">
                <a:solidFill>
                  <a:srgbClr val="225C28"/>
                </a:solidFill>
                <a:latin typeface="Tahoma" pitchFamily="34" charset="0"/>
                <a:cs typeface="Times New Roman" pitchFamily="18" charset="0"/>
              </a:rPr>
              <a:t>3: </a:t>
            </a:r>
            <a:r>
              <a:rPr lang="es-ES" altLang="es-AR" sz="4000" dirty="0">
                <a:solidFill>
                  <a:srgbClr val="225C28"/>
                </a:solidFill>
                <a:latin typeface="Tahoma" pitchFamily="34" charset="0"/>
                <a:cs typeface="Times New Roman" pitchFamily="18" charset="0"/>
              </a:rPr>
              <a:t>Sobre los planes estratégicos</a:t>
            </a:r>
            <a:r>
              <a:rPr lang="es-ES" altLang="es-AR" dirty="0"/>
              <a:t> 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348880"/>
            <a:ext cx="7427168" cy="34544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Un muchacho entra en una farmacia y dice al farmacéutico: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- Señor, deme un preservativo. Mi novia me ha invitado esta noche a cenar en su casa y </a:t>
            </a:r>
            <a:r>
              <a:rPr lang="es-ES" altLang="es-AR" sz="28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creo que habrá acción esta noche</a:t>
            </a:r>
            <a:endParaRPr lang="es-ES" altLang="es-AR" sz="2800" dirty="0">
              <a:solidFill>
                <a:schemeClr val="tx1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644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idx="1"/>
          </p:nvPr>
        </p:nvSpPr>
        <p:spPr>
          <a:xfrm>
            <a:off x="323528" y="980728"/>
            <a:ext cx="7200726" cy="50292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El boticario le despacha el preservativo y cuando el joven va a salir, vuelve sobre sus pasos y dice: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- Será mejor que me dé usted otro </a:t>
            </a:r>
            <a:r>
              <a:rPr lang="es-ES" altLang="es-AR" sz="32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porque </a:t>
            </a: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la hermana de mi novia, </a:t>
            </a:r>
            <a:r>
              <a:rPr lang="es-ES" altLang="es-AR" sz="32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siempre me guiña el ojo, </a:t>
            </a: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y como voy a ir a cenar a su casa…</a:t>
            </a:r>
          </a:p>
        </p:txBody>
      </p:sp>
    </p:spTree>
    <p:extLst>
      <p:ext uri="{BB962C8B-B14F-4D97-AF65-F5344CB8AC3E}">
        <p14:creationId xmlns:p14="http://schemas.microsoft.com/office/powerpoint/2010/main" val="149993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7057281" cy="388620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32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Luego piensa un momento y dice…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32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- </a:t>
            </a:r>
            <a:r>
              <a:rPr lang="es-ES" altLang="es-AR" sz="3200" dirty="0" err="1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Déme</a:t>
            </a:r>
            <a:r>
              <a:rPr lang="es-ES" altLang="es-AR" sz="32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 uno más</a:t>
            </a:r>
            <a:r>
              <a:rPr lang="es-ES_tradnl" altLang="es-AR" sz="32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,</a:t>
            </a:r>
            <a:r>
              <a:rPr lang="es-ES" altLang="es-AR" sz="32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 porque la madre de mi chica, que está de muerte la señora, cuando no está mi novia delante, me hace insinuaciones y como voy a ir a cenar a su casa esta noche</a:t>
            </a:r>
            <a:r>
              <a:rPr lang="es-ES" altLang="es-AR" dirty="0" smtClean="0">
                <a:solidFill>
                  <a:schemeClr val="bg2"/>
                </a:solidFill>
                <a:latin typeface="Tahoma" pitchFamily="34" charset="0"/>
                <a:cs typeface="Times New Roman" pitchFamily="18" charset="0"/>
              </a:rPr>
              <a:t>…</a:t>
            </a:r>
            <a:endParaRPr lang="es-ES" altLang="es-AR" dirty="0">
              <a:solidFill>
                <a:schemeClr val="bg2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01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908720"/>
            <a:ext cx="7488832" cy="53340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Llega la hora de la cena y el muchacho tiene a un lado a su novia, al otro a la hermana y enfrente la mamá de ambas.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En ese instante llega el padre, que se sienta al frente de la mesa.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El muchacho baja la cabeza y empieza a rezar:</a:t>
            </a:r>
          </a:p>
          <a:p>
            <a:pPr marL="0" indent="0" algn="just">
              <a:lnSpc>
                <a:spcPct val="90000"/>
              </a:lnSpc>
              <a:buFont typeface="Wingdings" pitchFamily="2" charset="2"/>
              <a:buNone/>
            </a:pP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 - Señor, te damos gracias por los alimentos </a:t>
            </a:r>
            <a:r>
              <a:rPr lang="es-ES_tradnl" altLang="es-AR" sz="28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B</a:t>
            </a:r>
            <a:r>
              <a:rPr lang="es-ES" altLang="es-AR" sz="2800" dirty="0" err="1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endícenos</a:t>
            </a:r>
            <a:r>
              <a:rPr lang="es-ES" altLang="es-AR" sz="28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 </a:t>
            </a: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a todos… </a:t>
            </a:r>
            <a:r>
              <a:rPr lang="es-ES_tradnl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Y</a:t>
            </a:r>
            <a:r>
              <a:rPr lang="es-ES" altLang="es-AR" sz="28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 perdónanos si en algo te hemos ofendido…</a:t>
            </a:r>
          </a:p>
        </p:txBody>
      </p:sp>
    </p:spTree>
    <p:extLst>
      <p:ext uri="{BB962C8B-B14F-4D97-AF65-F5344CB8AC3E}">
        <p14:creationId xmlns:p14="http://schemas.microsoft.com/office/powerpoint/2010/main" val="211836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idx="1"/>
          </p:nvPr>
        </p:nvSpPr>
        <p:spPr>
          <a:xfrm>
            <a:off x="251520" y="1124744"/>
            <a:ext cx="7543800" cy="47244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Pasa un minuto y el chico sigue rezando:</a:t>
            </a:r>
          </a:p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- ¡Gracias Señor!</a:t>
            </a:r>
          </a:p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A los diez minutos de rezos y oraciones la novia le dice:</a:t>
            </a:r>
          </a:p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 -No sabía que fueras tan religioso…</a:t>
            </a:r>
          </a:p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- ¡¡Ni yo que tu padre era el farmacéutico!!</a:t>
            </a: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947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331913"/>
            <a:ext cx="7571184" cy="496887"/>
          </a:xfrm>
        </p:spPr>
        <p:txBody>
          <a:bodyPr>
            <a:normAutofit fontScale="90000"/>
          </a:bodyPr>
          <a:lstStyle/>
          <a:p>
            <a:r>
              <a:rPr lang="es-ES_tradnl" altLang="es-AR" u="sng">
                <a:solidFill>
                  <a:srgbClr val="225C28"/>
                </a:solidFill>
              </a:rPr>
              <a:t>Conclusión</a:t>
            </a:r>
            <a:endParaRPr lang="es-ES" altLang="es-AR" u="sng">
              <a:solidFill>
                <a:srgbClr val="225C28"/>
              </a:solidFill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2636912"/>
            <a:ext cx="7571184" cy="3167062"/>
          </a:xfrm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No comente los planes estratégicos de la empresa a desconocidos porque la falta de confidencialidad </a:t>
            </a:r>
            <a:r>
              <a:rPr lang="es-ES" altLang="es-AR" sz="32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puede destruir su propia organización</a:t>
            </a:r>
            <a:r>
              <a:rPr lang="es-ES_tradnl" altLang="es-AR" sz="3200" dirty="0">
                <a:solidFill>
                  <a:schemeClr val="tx1"/>
                </a:solidFill>
              </a:rPr>
              <a:t>.</a:t>
            </a:r>
            <a:endParaRPr lang="es-ES" alt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893763"/>
            <a:ext cx="7427168" cy="935037"/>
          </a:xfrm>
        </p:spPr>
        <p:txBody>
          <a:bodyPr/>
          <a:lstStyle/>
          <a:p>
            <a:r>
              <a:rPr lang="es-ES" altLang="es-AR" dirty="0">
                <a:solidFill>
                  <a:srgbClr val="225C28"/>
                </a:solidFill>
                <a:latin typeface="Tahoma" pitchFamily="34" charset="0"/>
                <a:cs typeface="Times New Roman" pitchFamily="18" charset="0"/>
              </a:rPr>
              <a:t>Caso </a:t>
            </a:r>
            <a:r>
              <a:rPr lang="es-ES" altLang="es-AR" dirty="0" smtClean="0">
                <a:solidFill>
                  <a:srgbClr val="225C28"/>
                </a:solidFill>
                <a:latin typeface="Tahoma" pitchFamily="34" charset="0"/>
                <a:cs typeface="Times New Roman" pitchFamily="18" charset="0"/>
              </a:rPr>
              <a:t>: </a:t>
            </a:r>
            <a:r>
              <a:rPr lang="es-ES" altLang="es-AR" dirty="0">
                <a:solidFill>
                  <a:srgbClr val="225C28"/>
                </a:solidFill>
                <a:latin typeface="Tahoma" pitchFamily="34" charset="0"/>
                <a:cs typeface="Times New Roman" pitchFamily="18" charset="0"/>
              </a:rPr>
              <a:t>Quien habla último…</a:t>
            </a:r>
            <a:r>
              <a:rPr lang="es-ES" altLang="es-AR" dirty="0">
                <a:latin typeface="Tahoma" pitchFamily="34" charset="0"/>
              </a:rPr>
              <a:t> 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88840"/>
            <a:ext cx="7427168" cy="3525837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Un vendedor, un empleado administrativo y el gerente van a almorzar y, tirada en el suelo, encuentran una antigua lámpara de aceite. La frotan y aparece un Genio envuelto en una nube de humo.</a:t>
            </a:r>
            <a:endParaRPr lang="es-ES" altLang="es-AR" sz="3200" dirty="0">
              <a:solidFill>
                <a:schemeClr val="tx1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32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idx="1"/>
          </p:nvPr>
        </p:nvSpPr>
        <p:spPr>
          <a:xfrm>
            <a:off x="323528" y="1412776"/>
            <a:ext cx="7543800" cy="46482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dirty="0">
                <a:cs typeface="Times New Roman" pitchFamily="18" charset="0"/>
              </a:rPr>
              <a:t>-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Como generalmente otorgo tres deseos, les voy a dar uno a cada uno, dice el Genio.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¡A mi primero! ¡Yo primero! Porfía el empleado administrativo. Quiero estar de vacaciones en el Caribe y … </a:t>
            </a:r>
            <a:r>
              <a:rPr lang="es-ES_tradnl" altLang="es-AR" sz="3200" dirty="0">
                <a:solidFill>
                  <a:schemeClr val="tx1"/>
                </a:solidFill>
                <a:cs typeface="Times New Roman" pitchFamily="18" charset="0"/>
              </a:rPr>
              <a:t>¡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Puf</a:t>
            </a:r>
            <a:r>
              <a:rPr lang="es-ES_tradnl" altLang="es-AR" sz="3200" dirty="0">
                <a:solidFill>
                  <a:schemeClr val="tx1"/>
                </a:solidFill>
                <a:cs typeface="Times New Roman" pitchFamily="18" charset="0"/>
              </a:rPr>
              <a:t>f!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…¡</a:t>
            </a:r>
            <a:r>
              <a:rPr lang="es-ES_tradnl" altLang="es-AR" sz="3200" dirty="0">
                <a:solidFill>
                  <a:schemeClr val="tx1"/>
                </a:solidFill>
                <a:cs typeface="Times New Roman" pitchFamily="18" charset="0"/>
              </a:rPr>
              <a:t>D</a:t>
            </a:r>
            <a:r>
              <a:rPr lang="es-ES" altLang="es-AR" sz="3200" dirty="0" err="1">
                <a:solidFill>
                  <a:schemeClr val="tx1"/>
                </a:solidFill>
                <a:cs typeface="Times New Roman" pitchFamily="18" charset="0"/>
              </a:rPr>
              <a:t>esaparece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!</a:t>
            </a:r>
            <a:endParaRPr lang="es-ES" alt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36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1268760"/>
            <a:ext cx="7543800" cy="47244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 algn="just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Sin salir de su asombro, el vendedor grita:</a:t>
            </a:r>
            <a:endParaRPr lang="es-ES_tradnl" altLang="es-AR" sz="3200" dirty="0">
              <a:solidFill>
                <a:schemeClr val="tx1"/>
              </a:solidFill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None/>
            </a:pPr>
            <a:r>
              <a:rPr lang="es-ES_tradnl" altLang="es-AR" sz="3200" dirty="0">
                <a:solidFill>
                  <a:schemeClr val="tx1"/>
                </a:solidFill>
                <a:cs typeface="Times New Roman" pitchFamily="18" charset="0"/>
              </a:rPr>
              <a:t>-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¡Ahora a mi! … Quiero estar en </a:t>
            </a:r>
            <a:r>
              <a:rPr lang="es-ES" altLang="es-AR" sz="3200" dirty="0" err="1">
                <a:solidFill>
                  <a:schemeClr val="tx1"/>
                </a:solidFill>
                <a:cs typeface="Times New Roman" pitchFamily="18" charset="0"/>
              </a:rPr>
              <a:t>Hawai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, descansando en la playa con mi masajista personal, con una inagotable provisión de cerveza y con una top </a:t>
            </a:r>
            <a:r>
              <a:rPr lang="es-ES" altLang="es-AR" sz="3200" dirty="0" err="1">
                <a:solidFill>
                  <a:schemeClr val="tx1"/>
                </a:solidFill>
                <a:cs typeface="Times New Roman" pitchFamily="18" charset="0"/>
              </a:rPr>
              <a:t>model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. Y … </a:t>
            </a:r>
            <a:r>
              <a:rPr lang="es-ES_tradnl" altLang="es-AR" sz="3200" dirty="0">
                <a:solidFill>
                  <a:schemeClr val="tx1"/>
                </a:solidFill>
                <a:cs typeface="Times New Roman" pitchFamily="18" charset="0"/>
              </a:rPr>
              <a:t>¡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Puf</a:t>
            </a:r>
            <a:r>
              <a:rPr lang="es-ES_tradnl" altLang="es-AR" sz="3200" dirty="0">
                <a:solidFill>
                  <a:schemeClr val="tx1"/>
                </a:solidFill>
                <a:cs typeface="Times New Roman" pitchFamily="18" charset="0"/>
              </a:rPr>
              <a:t>! 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… ¡</a:t>
            </a:r>
            <a:r>
              <a:rPr lang="es-ES_tradnl" altLang="es-AR" sz="3200" dirty="0">
                <a:solidFill>
                  <a:schemeClr val="tx1"/>
                </a:solidFill>
                <a:cs typeface="Times New Roman" pitchFamily="18" charset="0"/>
              </a:rPr>
              <a:t>D</a:t>
            </a:r>
            <a:r>
              <a:rPr lang="es-ES" altLang="es-AR" sz="3200" dirty="0" err="1">
                <a:solidFill>
                  <a:schemeClr val="tx1"/>
                </a:solidFill>
                <a:cs typeface="Times New Roman" pitchFamily="18" charset="0"/>
              </a:rPr>
              <a:t>esaparece</a:t>
            </a: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!</a:t>
            </a:r>
            <a:endParaRPr lang="es-ES" alt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81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1556792"/>
            <a:ext cx="7704856" cy="3886200"/>
          </a:xfrm>
          <a:ln>
            <a:solidFill>
              <a:srgbClr val="225C28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Bueno, ahora te toca a ti, le dice el Genio al gerente.</a:t>
            </a:r>
          </a:p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- Quiero que esos dos vuelvan a trabajar después del almuerzo, dice el gerente.</a:t>
            </a:r>
            <a:endParaRPr lang="es-ES" alt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88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76672"/>
            <a:ext cx="6626697" cy="1320800"/>
          </a:xfrm>
        </p:spPr>
        <p:txBody>
          <a:bodyPr>
            <a:normAutofit fontScale="90000"/>
          </a:bodyPr>
          <a:lstStyle/>
          <a:p>
            <a:r>
              <a:rPr lang="es-AR" sz="2800" dirty="0" smtClean="0">
                <a:latin typeface="Aharoni" pitchFamily="2" charset="-79"/>
                <a:cs typeface="Aharoni" pitchFamily="2" charset="-79"/>
              </a:rPr>
              <a:t>Pensamiento estratégico….</a:t>
            </a:r>
            <a:br>
              <a:rPr lang="es-AR" sz="2800" dirty="0" smtClean="0">
                <a:latin typeface="Aharoni" pitchFamily="2" charset="-79"/>
                <a:cs typeface="Aharoni" pitchFamily="2" charset="-79"/>
              </a:rPr>
            </a:br>
            <a:r>
              <a:rPr lang="es-AR" sz="28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s-AR" sz="2800" dirty="0" smtClean="0">
                <a:latin typeface="Aharoni" pitchFamily="2" charset="-79"/>
                <a:cs typeface="Aharoni" pitchFamily="2" charset="-79"/>
              </a:rPr>
            </a:br>
            <a:r>
              <a:rPr lang="es-AR" sz="2800" dirty="0" smtClean="0">
                <a:latin typeface="Aharoni" pitchFamily="2" charset="-79"/>
                <a:cs typeface="Aharoni" pitchFamily="2" charset="-79"/>
              </a:rPr>
              <a:t>Aprender a SER antes de aprender a HACER</a:t>
            </a:r>
            <a:endParaRPr lang="es-AR" sz="2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11555" y="2204864"/>
            <a:ext cx="7143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b="1" dirty="0">
                <a:solidFill>
                  <a:srgbClr val="0099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 </a:t>
            </a:r>
            <a:r>
              <a:rPr lang="es-MX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Necesidad de ser competente, no significa “enfocarse” a derrotar la competencia/s</a:t>
            </a:r>
          </a:p>
          <a:p>
            <a:pPr algn="ctr">
              <a:spcBef>
                <a:spcPct val="50000"/>
              </a:spcBef>
            </a:pPr>
            <a:endParaRPr lang="es-MX" b="1" dirty="0" smtClean="0">
              <a:solidFill>
                <a:srgbClr val="0099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s-MX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….</a:t>
            </a:r>
            <a:r>
              <a:rPr lang="es-MX" b="1" dirty="0" smtClean="0">
                <a:solidFill>
                  <a:srgbClr val="009999"/>
                </a:solidFill>
                <a:latin typeface="Comic Sans MS" pitchFamily="66" charset="0"/>
              </a:rPr>
              <a:t>Una </a:t>
            </a:r>
            <a:r>
              <a:rPr lang="es-MX" b="1" dirty="0">
                <a:solidFill>
                  <a:srgbClr val="009999"/>
                </a:solidFill>
                <a:latin typeface="Comic Sans MS" pitchFamily="66" charset="0"/>
              </a:rPr>
              <a:t>organización tiene </a:t>
            </a:r>
            <a:r>
              <a:rPr lang="es-MX" b="1" dirty="0">
                <a:solidFill>
                  <a:srgbClr val="FF0000"/>
                </a:solidFill>
                <a:latin typeface="Comic Sans MS" pitchFamily="66" charset="0"/>
              </a:rPr>
              <a:t>“</a:t>
            </a:r>
            <a:r>
              <a:rPr lang="es-MX" b="1" i="1" u="sng" dirty="0">
                <a:solidFill>
                  <a:srgbClr val="FF0000"/>
                </a:solidFill>
                <a:latin typeface="Comic Sans MS" pitchFamily="66" charset="0"/>
              </a:rPr>
              <a:t>competencia</a:t>
            </a:r>
            <a:r>
              <a:rPr lang="es-MX" b="1" i="1" dirty="0">
                <a:solidFill>
                  <a:srgbClr val="FF0000"/>
                </a:solidFill>
                <a:latin typeface="Comic Sans MS" pitchFamily="66" charset="0"/>
              </a:rPr>
              <a:t>”</a:t>
            </a:r>
            <a:r>
              <a:rPr lang="es-MX" b="1" i="1" dirty="0">
                <a:solidFill>
                  <a:srgbClr val="009999"/>
                </a:solidFill>
                <a:latin typeface="Comic Sans MS" pitchFamily="66" charset="0"/>
              </a:rPr>
              <a:t> </a:t>
            </a:r>
            <a:r>
              <a:rPr lang="es-MX" b="1" dirty="0">
                <a:solidFill>
                  <a:srgbClr val="009999"/>
                </a:solidFill>
                <a:latin typeface="Comic Sans MS" pitchFamily="66" charset="0"/>
              </a:rPr>
              <a:t> para enfrentar el cambio...,</a:t>
            </a:r>
          </a:p>
          <a:p>
            <a:pPr algn="ctr">
              <a:spcBef>
                <a:spcPct val="50000"/>
              </a:spcBef>
            </a:pPr>
            <a:r>
              <a:rPr lang="es-MX" b="1" dirty="0">
                <a:solidFill>
                  <a:srgbClr val="FF0000"/>
                </a:solidFill>
                <a:latin typeface="Comic Sans MS" pitchFamily="66" charset="0"/>
              </a:rPr>
              <a:t>... cuando puede </a:t>
            </a:r>
            <a:r>
              <a:rPr lang="es-MX" b="1" dirty="0">
                <a:solidFill>
                  <a:srgbClr val="009999"/>
                </a:solidFill>
                <a:latin typeface="Comic Sans MS" pitchFamily="66" charset="0"/>
              </a:rPr>
              <a:t>“</a:t>
            </a:r>
            <a:r>
              <a:rPr lang="es-MX" b="1" i="1" u="sng" dirty="0">
                <a:solidFill>
                  <a:srgbClr val="009999"/>
                </a:solidFill>
                <a:latin typeface="Comic Sans MS" pitchFamily="66" charset="0"/>
              </a:rPr>
              <a:t>aprender”</a:t>
            </a:r>
            <a:r>
              <a:rPr lang="es-MX" b="1" dirty="0">
                <a:solidFill>
                  <a:srgbClr val="FF0000"/>
                </a:solidFill>
                <a:latin typeface="Comic Sans MS" pitchFamily="66" charset="0"/>
              </a:rPr>
              <a:t> a ser </a:t>
            </a:r>
            <a:r>
              <a:rPr lang="es-MX" b="1" dirty="0" smtClean="0">
                <a:solidFill>
                  <a:srgbClr val="FF0000"/>
                </a:solidFill>
                <a:latin typeface="Comic Sans MS" pitchFamily="66" charset="0"/>
              </a:rPr>
              <a:t>distinta</a:t>
            </a:r>
          </a:p>
          <a:p>
            <a:pPr algn="ctr">
              <a:spcBef>
                <a:spcPct val="50000"/>
              </a:spcBef>
            </a:pPr>
            <a:r>
              <a:rPr lang="es-MX" b="1" dirty="0" smtClean="0">
                <a:solidFill>
                  <a:srgbClr val="FF0000"/>
                </a:solidFill>
                <a:latin typeface="Comic Sans MS" pitchFamily="66" charset="0"/>
              </a:rPr>
              <a:t>…se es distinta cuando se logran </a:t>
            </a:r>
            <a:r>
              <a:rPr lang="es-MX" b="1" u="sng" dirty="0" smtClean="0">
                <a:solidFill>
                  <a:srgbClr val="FF0000"/>
                </a:solidFill>
                <a:latin typeface="Comic Sans MS" pitchFamily="66" charset="0"/>
              </a:rPr>
              <a:t>VENTAJAS COMPETITIVAS</a:t>
            </a:r>
            <a:r>
              <a:rPr lang="es-MX" b="1" dirty="0" smtClean="0">
                <a:solidFill>
                  <a:srgbClr val="FF0000"/>
                </a:solidFill>
                <a:latin typeface="Comic Sans MS" pitchFamily="66" charset="0"/>
              </a:rPr>
              <a:t>, a través de la generación  </a:t>
            </a:r>
            <a:r>
              <a:rPr lang="es-MX" b="1" u="sng" dirty="0" smtClean="0">
                <a:solidFill>
                  <a:srgbClr val="FF0000"/>
                </a:solidFill>
                <a:latin typeface="Comic Sans MS" pitchFamily="66" charset="0"/>
              </a:rPr>
              <a:t>VALOR AGREGADO</a:t>
            </a:r>
            <a:endParaRPr lang="es-ES" b="1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331913"/>
            <a:ext cx="7571184" cy="496887"/>
          </a:xfrm>
        </p:spPr>
        <p:txBody>
          <a:bodyPr>
            <a:normAutofit fontScale="90000"/>
          </a:bodyPr>
          <a:lstStyle/>
          <a:p>
            <a:r>
              <a:rPr lang="es-ES_tradnl" altLang="es-AR" u="sng" dirty="0">
                <a:solidFill>
                  <a:srgbClr val="225C28"/>
                </a:solidFill>
              </a:rPr>
              <a:t>Conclusión</a:t>
            </a:r>
            <a:endParaRPr lang="es-ES" altLang="es-AR" u="sng" dirty="0">
              <a:solidFill>
                <a:srgbClr val="225C28"/>
              </a:solidFill>
            </a:endParaRP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2492896"/>
            <a:ext cx="7499176" cy="2878138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s-ES" altLang="es-AR" sz="3200" dirty="0">
                <a:solidFill>
                  <a:schemeClr val="tx1"/>
                </a:solidFill>
                <a:cs typeface="Times New Roman" pitchFamily="18" charset="0"/>
              </a:rPr>
              <a:t>Siempre hay que dejar que el jefe hable el primero</a:t>
            </a:r>
            <a:r>
              <a:rPr lang="es-ES_tradnl" altLang="es-AR" dirty="0">
                <a:solidFill>
                  <a:schemeClr val="bg2"/>
                </a:solidFill>
              </a:rPr>
              <a:t>.</a:t>
            </a:r>
            <a:endParaRPr lang="es-ES" altLang="es-A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48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298" name="Picture 1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6672"/>
            <a:ext cx="7239000" cy="597666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620688"/>
            <a:ext cx="7467600" cy="5638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620688"/>
            <a:ext cx="7560840" cy="59134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70730" y="528638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4947493" y="825500"/>
            <a:ext cx="2498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Se deben  identificar, </a:t>
            </a:r>
            <a:endParaRPr lang="es-ES" sz="1600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4947493" y="1092200"/>
            <a:ext cx="25098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analizar y evaluar las </a:t>
            </a:r>
            <a:endParaRPr lang="es-ES" sz="1600"/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4947493" y="1360488"/>
            <a:ext cx="29083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posibles incorporaciones</a:t>
            </a:r>
            <a:r>
              <a:rPr lang="es-ES" sz="1700" b="1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4947493" y="1627188"/>
            <a:ext cx="24161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hacia </a:t>
            </a:r>
            <a:r>
              <a:rPr lang="es-AR" sz="1600" b="1">
                <a:solidFill>
                  <a:srgbClr val="000000"/>
                </a:solidFill>
                <a:latin typeface="Verdana" pitchFamily="34" charset="0"/>
              </a:rPr>
              <a:t>a</a:t>
            </a:r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de</a:t>
            </a:r>
            <a:r>
              <a:rPr lang="es-AR" sz="1600" b="1">
                <a:solidFill>
                  <a:srgbClr val="000000"/>
                </a:solidFill>
                <a:latin typeface="Verdana" pitchFamily="34" charset="0"/>
              </a:rPr>
              <a:t>lante de los</a:t>
            </a:r>
            <a:endParaRPr lang="es-ES" sz="1600"/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4947493" y="1895475"/>
            <a:ext cx="2936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actuales proveedores del </a:t>
            </a:r>
            <a:endParaRPr lang="es-ES" sz="1600"/>
          </a:p>
        </p:txBody>
      </p:sp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4947493" y="2159000"/>
            <a:ext cx="26225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sector industrial como </a:t>
            </a:r>
            <a:endParaRPr lang="es-ES" sz="1600"/>
          </a:p>
        </p:txBody>
      </p:sp>
      <p:sp>
        <p:nvSpPr>
          <p:cNvPr id="51211" name="Rectangle 11"/>
          <p:cNvSpPr>
            <a:spLocks noChangeArrowheads="1"/>
          </p:cNvSpPr>
          <p:nvPr/>
        </p:nvSpPr>
        <p:spPr bwMode="auto">
          <a:xfrm>
            <a:off x="4947493" y="2427288"/>
            <a:ext cx="25241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futuros competidores</a:t>
            </a:r>
            <a:r>
              <a:rPr lang="es-ES" sz="1700" b="1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4947493" y="2693988"/>
            <a:ext cx="9937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600" b="1">
                <a:solidFill>
                  <a:srgbClr val="000000"/>
                </a:solidFill>
                <a:latin typeface="Verdana" pitchFamily="34" charset="0"/>
              </a:rPr>
              <a:t>directos.</a:t>
            </a:r>
            <a:endParaRPr lang="es-ES" sz="1600"/>
          </a:p>
        </p:txBody>
      </p:sp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5838080" y="2693988"/>
            <a:ext cx="168275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700" b="1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1897905" y="2957513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2013793" y="3249613"/>
            <a:ext cx="9874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Analizar:</a:t>
            </a:r>
            <a:endParaRPr lang="es-ES"/>
          </a:p>
        </p:txBody>
      </p:sp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2901205" y="3249613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2013793" y="3541713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18" name="Rectangle 18"/>
          <p:cNvSpPr>
            <a:spLocks noChangeArrowheads="1"/>
          </p:cNvSpPr>
          <p:nvPr/>
        </p:nvSpPr>
        <p:spPr bwMode="auto">
          <a:xfrm>
            <a:off x="2248743" y="3836988"/>
            <a:ext cx="2079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·</a:t>
            </a:r>
            <a:endParaRPr lang="es-ES"/>
          </a:p>
        </p:txBody>
      </p:sp>
      <p:sp>
        <p:nvSpPr>
          <p:cNvPr id="51219" name="Rectangle 19"/>
          <p:cNvSpPr>
            <a:spLocks noChangeArrowheads="1"/>
          </p:cNvSpPr>
          <p:nvPr/>
        </p:nvSpPr>
        <p:spPr bwMode="auto">
          <a:xfrm>
            <a:off x="2340818" y="3836988"/>
            <a:ext cx="1682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 </a:t>
            </a:r>
            <a:endParaRPr lang="es-ES"/>
          </a:p>
        </p:txBody>
      </p: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2702768" y="3810000"/>
            <a:ext cx="368776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Concentración de proveedores</a:t>
            </a:r>
            <a:endParaRPr lang="es-ES"/>
          </a:p>
        </p:txBody>
      </p:sp>
      <p:sp>
        <p:nvSpPr>
          <p:cNvPr id="51221" name="Rectangle 21"/>
          <p:cNvSpPr>
            <a:spLocks noChangeArrowheads="1"/>
          </p:cNvSpPr>
          <p:nvPr/>
        </p:nvSpPr>
        <p:spPr bwMode="auto">
          <a:xfrm>
            <a:off x="5749180" y="3832225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22" name="Rectangle 22"/>
          <p:cNvSpPr>
            <a:spLocks noChangeArrowheads="1"/>
          </p:cNvSpPr>
          <p:nvPr/>
        </p:nvSpPr>
        <p:spPr bwMode="auto">
          <a:xfrm>
            <a:off x="2248743" y="4129088"/>
            <a:ext cx="2079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·</a:t>
            </a:r>
            <a:endParaRPr lang="es-ES"/>
          </a:p>
        </p:txBody>
      </p:sp>
      <p:sp>
        <p:nvSpPr>
          <p:cNvPr id="51223" name="Rectangle 23"/>
          <p:cNvSpPr>
            <a:spLocks noChangeArrowheads="1"/>
          </p:cNvSpPr>
          <p:nvPr/>
        </p:nvSpPr>
        <p:spPr bwMode="auto">
          <a:xfrm>
            <a:off x="2340818" y="4129088"/>
            <a:ext cx="1682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 </a:t>
            </a:r>
            <a:endParaRPr lang="es-ES"/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2715468" y="4124325"/>
            <a:ext cx="4013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Costo relativo en el total de producción</a:t>
            </a:r>
            <a:endParaRPr lang="es-ES"/>
          </a:p>
        </p:txBody>
      </p: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6630243" y="4124325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26" name="Rectangle 26"/>
          <p:cNvSpPr>
            <a:spLocks noChangeArrowheads="1"/>
          </p:cNvSpPr>
          <p:nvPr/>
        </p:nvSpPr>
        <p:spPr bwMode="auto">
          <a:xfrm>
            <a:off x="2248743" y="4419600"/>
            <a:ext cx="207962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·</a:t>
            </a:r>
            <a:endParaRPr lang="es-ES"/>
          </a:p>
        </p:txBody>
      </p:sp>
      <p:sp>
        <p:nvSpPr>
          <p:cNvPr id="51227" name="Rectangle 27"/>
          <p:cNvSpPr>
            <a:spLocks noChangeArrowheads="1"/>
          </p:cNvSpPr>
          <p:nvPr/>
        </p:nvSpPr>
        <p:spPr bwMode="auto">
          <a:xfrm>
            <a:off x="2340818" y="4419600"/>
            <a:ext cx="1682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 </a:t>
            </a:r>
            <a:endParaRPr lang="es-ES"/>
          </a:p>
        </p:txBody>
      </p:sp>
      <p:sp>
        <p:nvSpPr>
          <p:cNvPr id="51228" name="Rectangle 28"/>
          <p:cNvSpPr>
            <a:spLocks noChangeArrowheads="1"/>
          </p:cNvSpPr>
          <p:nvPr/>
        </p:nvSpPr>
        <p:spPr bwMode="auto">
          <a:xfrm>
            <a:off x="2715468" y="4416425"/>
            <a:ext cx="462438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Diferencias propias entre proveedores</a:t>
            </a:r>
            <a:endParaRPr lang="es-ES"/>
          </a:p>
        </p:txBody>
      </p:sp>
      <p:sp>
        <p:nvSpPr>
          <p:cNvPr id="51229" name="Rectangle 29"/>
          <p:cNvSpPr>
            <a:spLocks noChangeArrowheads="1"/>
          </p:cNvSpPr>
          <p:nvPr/>
        </p:nvSpPr>
        <p:spPr bwMode="auto">
          <a:xfrm>
            <a:off x="2715468" y="4703763"/>
            <a:ext cx="15795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materia prima </a:t>
            </a:r>
            <a:endParaRPr lang="es-ES"/>
          </a:p>
        </p:txBody>
      </p:sp>
      <p:sp>
        <p:nvSpPr>
          <p:cNvPr id="51230" name="Rectangle 30"/>
          <p:cNvSpPr>
            <a:spLocks noChangeArrowheads="1"/>
          </p:cNvSpPr>
          <p:nvPr/>
        </p:nvSpPr>
        <p:spPr bwMode="auto">
          <a:xfrm>
            <a:off x="4195018" y="4703763"/>
            <a:ext cx="1889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-</a:t>
            </a:r>
            <a:endParaRPr lang="es-ES"/>
          </a:p>
        </p:txBody>
      </p:sp>
      <p:sp>
        <p:nvSpPr>
          <p:cNvPr id="51231" name="Rectangle 31"/>
          <p:cNvSpPr>
            <a:spLocks noChangeArrowheads="1"/>
          </p:cNvSpPr>
          <p:nvPr/>
        </p:nvSpPr>
        <p:spPr bwMode="auto">
          <a:xfrm>
            <a:off x="4285505" y="4703763"/>
            <a:ext cx="9509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calidad)</a:t>
            </a:r>
            <a:endParaRPr lang="es-ES"/>
          </a:p>
        </p:txBody>
      </p:sp>
      <p:sp>
        <p:nvSpPr>
          <p:cNvPr id="51232" name="Rectangle 32"/>
          <p:cNvSpPr>
            <a:spLocks noChangeArrowheads="1"/>
          </p:cNvSpPr>
          <p:nvPr/>
        </p:nvSpPr>
        <p:spPr bwMode="auto">
          <a:xfrm>
            <a:off x="5136405" y="4703763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33" name="Rectangle 33"/>
          <p:cNvSpPr>
            <a:spLocks noChangeArrowheads="1"/>
          </p:cNvSpPr>
          <p:nvPr/>
        </p:nvSpPr>
        <p:spPr bwMode="auto">
          <a:xfrm>
            <a:off x="2248743" y="4999038"/>
            <a:ext cx="2079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·</a:t>
            </a:r>
            <a:endParaRPr lang="es-ES"/>
          </a:p>
        </p:txBody>
      </p:sp>
      <p:sp>
        <p:nvSpPr>
          <p:cNvPr id="51234" name="Rectangle 34"/>
          <p:cNvSpPr>
            <a:spLocks noChangeArrowheads="1"/>
          </p:cNvSpPr>
          <p:nvPr/>
        </p:nvSpPr>
        <p:spPr bwMode="auto">
          <a:xfrm>
            <a:off x="2340818" y="4999038"/>
            <a:ext cx="1682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 </a:t>
            </a:r>
            <a:endParaRPr lang="es-ES"/>
          </a:p>
        </p:txBody>
      </p:sp>
      <p:sp>
        <p:nvSpPr>
          <p:cNvPr id="51236" name="Rectangle 36"/>
          <p:cNvSpPr>
            <a:spLocks noChangeArrowheads="1"/>
          </p:cNvSpPr>
          <p:nvPr/>
        </p:nvSpPr>
        <p:spPr bwMode="auto">
          <a:xfrm>
            <a:off x="2809130" y="4995863"/>
            <a:ext cx="38830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AR" sz="1900">
                <a:solidFill>
                  <a:srgbClr val="000000"/>
                </a:solidFill>
                <a:latin typeface="Verdana" pitchFamily="34" charset="0"/>
              </a:rPr>
              <a:t>Precencia </a:t>
            </a:r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de insumos sustitutos</a:t>
            </a:r>
            <a:endParaRPr lang="es-ES"/>
          </a:p>
        </p:txBody>
      </p:sp>
      <p:sp>
        <p:nvSpPr>
          <p:cNvPr id="51237" name="Rectangle 37"/>
          <p:cNvSpPr>
            <a:spLocks noChangeArrowheads="1"/>
          </p:cNvSpPr>
          <p:nvPr/>
        </p:nvSpPr>
        <p:spPr bwMode="auto">
          <a:xfrm>
            <a:off x="2715468" y="5286375"/>
            <a:ext cx="47529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(no todo los insumos tienen sustitutos)</a:t>
            </a:r>
          </a:p>
        </p:txBody>
      </p:sp>
      <p:sp>
        <p:nvSpPr>
          <p:cNvPr id="51238" name="Rectangle 38"/>
          <p:cNvSpPr>
            <a:spLocks noChangeArrowheads="1"/>
          </p:cNvSpPr>
          <p:nvPr/>
        </p:nvSpPr>
        <p:spPr bwMode="auto">
          <a:xfrm>
            <a:off x="5358655" y="5286375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39" name="Rectangle 39"/>
          <p:cNvSpPr>
            <a:spLocks noChangeArrowheads="1"/>
          </p:cNvSpPr>
          <p:nvPr/>
        </p:nvSpPr>
        <p:spPr bwMode="auto">
          <a:xfrm>
            <a:off x="2248743" y="5583238"/>
            <a:ext cx="2079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·</a:t>
            </a:r>
            <a:endParaRPr lang="es-ES"/>
          </a:p>
        </p:txBody>
      </p:sp>
      <p:sp>
        <p:nvSpPr>
          <p:cNvPr id="51240" name="Rectangle 40"/>
          <p:cNvSpPr>
            <a:spLocks noChangeArrowheads="1"/>
          </p:cNvSpPr>
          <p:nvPr/>
        </p:nvSpPr>
        <p:spPr bwMode="auto">
          <a:xfrm>
            <a:off x="2340818" y="5583238"/>
            <a:ext cx="1682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Symbol" pitchFamily="18" charset="2"/>
              </a:rPr>
              <a:t> </a:t>
            </a:r>
            <a:endParaRPr lang="es-ES"/>
          </a:p>
        </p:txBody>
      </p:sp>
      <p:sp>
        <p:nvSpPr>
          <p:cNvPr id="51241" name="Rectangle 41"/>
          <p:cNvSpPr>
            <a:spLocks noChangeArrowheads="1"/>
          </p:cNvSpPr>
          <p:nvPr/>
        </p:nvSpPr>
        <p:spPr bwMode="auto">
          <a:xfrm>
            <a:off x="2715468" y="5578475"/>
            <a:ext cx="41640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Monopolio naturales o económicos</a:t>
            </a:r>
            <a:endParaRPr lang="es-ES"/>
          </a:p>
        </p:txBody>
      </p:sp>
      <p:sp>
        <p:nvSpPr>
          <p:cNvPr id="51242" name="Rectangle 42"/>
          <p:cNvSpPr>
            <a:spLocks noChangeArrowheads="1"/>
          </p:cNvSpPr>
          <p:nvPr/>
        </p:nvSpPr>
        <p:spPr bwMode="auto">
          <a:xfrm>
            <a:off x="7325568" y="5578475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sp>
        <p:nvSpPr>
          <p:cNvPr id="51243" name="Rectangle 43"/>
          <p:cNvSpPr>
            <a:spLocks noChangeArrowheads="1"/>
          </p:cNvSpPr>
          <p:nvPr/>
        </p:nvSpPr>
        <p:spPr bwMode="auto">
          <a:xfrm>
            <a:off x="4026743" y="5870575"/>
            <a:ext cx="168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900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grpSp>
        <p:nvGrpSpPr>
          <p:cNvPr id="51246" name="Group 46"/>
          <p:cNvGrpSpPr>
            <a:grpSpLocks/>
          </p:cNvGrpSpPr>
          <p:nvPr/>
        </p:nvGrpSpPr>
        <p:grpSpPr bwMode="auto">
          <a:xfrm>
            <a:off x="65930" y="914400"/>
            <a:ext cx="1582738" cy="879475"/>
            <a:chOff x="1006" y="646"/>
            <a:chExt cx="997" cy="455"/>
          </a:xfrm>
        </p:grpSpPr>
        <p:sp>
          <p:nvSpPr>
            <p:cNvPr id="51244" name="Rectangle 44"/>
            <p:cNvSpPr>
              <a:spLocks noChangeArrowheads="1"/>
            </p:cNvSpPr>
            <p:nvPr/>
          </p:nvSpPr>
          <p:spPr bwMode="auto">
            <a:xfrm>
              <a:off x="1006" y="646"/>
              <a:ext cx="997" cy="455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51245" name="Rectangle 45"/>
            <p:cNvSpPr>
              <a:spLocks noChangeArrowheads="1"/>
            </p:cNvSpPr>
            <p:nvPr/>
          </p:nvSpPr>
          <p:spPr bwMode="auto">
            <a:xfrm>
              <a:off x="1027" y="671"/>
              <a:ext cx="955" cy="405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51247" name="Rectangle 47"/>
          <p:cNvSpPr>
            <a:spLocks noChangeArrowheads="1"/>
          </p:cNvSpPr>
          <p:nvPr/>
        </p:nvSpPr>
        <p:spPr bwMode="auto">
          <a:xfrm>
            <a:off x="173880" y="1123950"/>
            <a:ext cx="1339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2000" b="1">
                <a:solidFill>
                  <a:srgbClr val="000000"/>
                </a:solidFill>
              </a:rPr>
              <a:t>Provee</a:t>
            </a:r>
            <a:r>
              <a:rPr lang="es-AR" sz="2000" b="1">
                <a:solidFill>
                  <a:srgbClr val="000000"/>
                </a:solidFill>
              </a:rPr>
              <a:t>dores</a:t>
            </a:r>
            <a:endParaRPr lang="es-ES" sz="2000"/>
          </a:p>
        </p:txBody>
      </p:sp>
      <p:sp>
        <p:nvSpPr>
          <p:cNvPr id="51250" name="Rectangle 50"/>
          <p:cNvSpPr>
            <a:spLocks noChangeArrowheads="1"/>
          </p:cNvSpPr>
          <p:nvPr/>
        </p:nvSpPr>
        <p:spPr bwMode="auto">
          <a:xfrm>
            <a:off x="1632793" y="1511300"/>
            <a:ext cx="2476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2500" b="1">
                <a:solidFill>
                  <a:srgbClr val="000000"/>
                </a:solidFill>
                <a:latin typeface="Verdana" pitchFamily="34" charset="0"/>
              </a:rPr>
              <a:t> </a:t>
            </a:r>
            <a:endParaRPr lang="es-ES"/>
          </a:p>
        </p:txBody>
      </p:sp>
      <p:grpSp>
        <p:nvGrpSpPr>
          <p:cNvPr id="51255" name="Group 55"/>
          <p:cNvGrpSpPr>
            <a:grpSpLocks/>
          </p:cNvGrpSpPr>
          <p:nvPr/>
        </p:nvGrpSpPr>
        <p:grpSpPr bwMode="auto">
          <a:xfrm>
            <a:off x="2580530" y="973138"/>
            <a:ext cx="1751013" cy="893762"/>
            <a:chOff x="2575" y="613"/>
            <a:chExt cx="1103" cy="563"/>
          </a:xfrm>
        </p:grpSpPr>
        <p:sp>
          <p:nvSpPr>
            <p:cNvPr id="51251" name="Rectangle 51"/>
            <p:cNvSpPr>
              <a:spLocks noChangeArrowheads="1"/>
            </p:cNvSpPr>
            <p:nvPr/>
          </p:nvSpPr>
          <p:spPr bwMode="auto">
            <a:xfrm>
              <a:off x="2627" y="676"/>
              <a:ext cx="999" cy="438"/>
            </a:xfrm>
            <a:prstGeom prst="rect">
              <a:avLst/>
            </a:prstGeom>
            <a:solidFill>
              <a:srgbClr val="CCFFCC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51252" name="Rectangle 52"/>
            <p:cNvSpPr>
              <a:spLocks noChangeArrowheads="1"/>
            </p:cNvSpPr>
            <p:nvPr/>
          </p:nvSpPr>
          <p:spPr bwMode="auto">
            <a:xfrm>
              <a:off x="2575" y="613"/>
              <a:ext cx="1103" cy="563"/>
            </a:xfrm>
            <a:prstGeom prst="rect">
              <a:avLst/>
            </a:prstGeom>
            <a:solidFill>
              <a:srgbClr val="CCFFCC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51253" name="Rectangle 53"/>
            <p:cNvSpPr>
              <a:spLocks noChangeArrowheads="1"/>
            </p:cNvSpPr>
            <p:nvPr/>
          </p:nvSpPr>
          <p:spPr bwMode="auto">
            <a:xfrm>
              <a:off x="2602" y="646"/>
              <a:ext cx="1053" cy="503"/>
            </a:xfrm>
            <a:prstGeom prst="rect">
              <a:avLst/>
            </a:prstGeom>
            <a:noFill/>
            <a:ln w="333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51254" name="Rectangle 54"/>
            <p:cNvSpPr>
              <a:spLocks noChangeArrowheads="1"/>
            </p:cNvSpPr>
            <p:nvPr/>
          </p:nvSpPr>
          <p:spPr bwMode="auto">
            <a:xfrm>
              <a:off x="2627" y="676"/>
              <a:ext cx="1001" cy="440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51256" name="Rectangle 56"/>
          <p:cNvSpPr>
            <a:spLocks noChangeArrowheads="1"/>
          </p:cNvSpPr>
          <p:nvPr/>
        </p:nvSpPr>
        <p:spPr bwMode="auto">
          <a:xfrm>
            <a:off x="2732930" y="1152525"/>
            <a:ext cx="15081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400" b="1">
                <a:solidFill>
                  <a:srgbClr val="000000"/>
                </a:solidFill>
              </a:rPr>
              <a:t>COMPETIDORES </a:t>
            </a:r>
            <a:endParaRPr lang="es-ES"/>
          </a:p>
        </p:txBody>
      </p:sp>
      <p:sp>
        <p:nvSpPr>
          <p:cNvPr id="51257" name="Rectangle 57"/>
          <p:cNvSpPr>
            <a:spLocks noChangeArrowheads="1"/>
          </p:cNvSpPr>
          <p:nvPr/>
        </p:nvSpPr>
        <p:spPr bwMode="auto">
          <a:xfrm>
            <a:off x="2885330" y="1363663"/>
            <a:ext cx="9699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400" b="1">
                <a:solidFill>
                  <a:srgbClr val="000000"/>
                </a:solidFill>
              </a:rPr>
              <a:t>ACTUALES</a:t>
            </a:r>
            <a:endParaRPr lang="es-ES"/>
          </a:p>
        </p:txBody>
      </p:sp>
      <p:sp>
        <p:nvSpPr>
          <p:cNvPr id="51258" name="Rectangle 58"/>
          <p:cNvSpPr>
            <a:spLocks noChangeArrowheads="1"/>
          </p:cNvSpPr>
          <p:nvPr/>
        </p:nvSpPr>
        <p:spPr bwMode="auto">
          <a:xfrm>
            <a:off x="4288680" y="1363663"/>
            <a:ext cx="106363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400" b="1">
                <a:solidFill>
                  <a:srgbClr val="000000"/>
                </a:solidFill>
              </a:rPr>
              <a:t> </a:t>
            </a:r>
            <a:endParaRPr lang="es-ES"/>
          </a:p>
        </p:txBody>
      </p:sp>
      <p:sp>
        <p:nvSpPr>
          <p:cNvPr id="51259" name="Freeform 59"/>
          <p:cNvSpPr>
            <a:spLocks/>
          </p:cNvSpPr>
          <p:nvPr/>
        </p:nvSpPr>
        <p:spPr bwMode="auto">
          <a:xfrm>
            <a:off x="1742330" y="1204913"/>
            <a:ext cx="715963" cy="287337"/>
          </a:xfrm>
          <a:custGeom>
            <a:avLst/>
            <a:gdLst/>
            <a:ahLst/>
            <a:cxnLst>
              <a:cxn ang="0">
                <a:pos x="113" y="181"/>
              </a:cxn>
              <a:cxn ang="0">
                <a:pos x="113" y="136"/>
              </a:cxn>
              <a:cxn ang="0">
                <a:pos x="451" y="133"/>
              </a:cxn>
              <a:cxn ang="0">
                <a:pos x="451" y="43"/>
              </a:cxn>
              <a:cxn ang="0">
                <a:pos x="113" y="45"/>
              </a:cxn>
              <a:cxn ang="0">
                <a:pos x="113" y="0"/>
              </a:cxn>
              <a:cxn ang="0">
                <a:pos x="0" y="90"/>
              </a:cxn>
              <a:cxn ang="0">
                <a:pos x="113" y="181"/>
              </a:cxn>
            </a:cxnLst>
            <a:rect l="0" t="0" r="r" b="b"/>
            <a:pathLst>
              <a:path w="451" h="181">
                <a:moveTo>
                  <a:pt x="113" y="181"/>
                </a:moveTo>
                <a:lnTo>
                  <a:pt x="113" y="136"/>
                </a:lnTo>
                <a:lnTo>
                  <a:pt x="451" y="133"/>
                </a:lnTo>
                <a:lnTo>
                  <a:pt x="451" y="43"/>
                </a:lnTo>
                <a:lnTo>
                  <a:pt x="113" y="45"/>
                </a:lnTo>
                <a:lnTo>
                  <a:pt x="113" y="0"/>
                </a:lnTo>
                <a:lnTo>
                  <a:pt x="0" y="90"/>
                </a:lnTo>
                <a:lnTo>
                  <a:pt x="113" y="181"/>
                </a:lnTo>
                <a:close/>
              </a:path>
            </a:pathLst>
          </a:custGeom>
          <a:solidFill>
            <a:srgbClr val="CC99FF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476672"/>
            <a:ext cx="7467600" cy="61452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8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92696"/>
            <a:ext cx="6997700" cy="58642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6" t="45401" r="3974" b="4427"/>
          <a:stretch/>
        </p:blipFill>
        <p:spPr bwMode="auto">
          <a:xfrm>
            <a:off x="251520" y="764704"/>
            <a:ext cx="7560841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805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7476" y="2564904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>
                <a:latin typeface="+mn-lt"/>
              </a:rPr>
              <a:t>Dando respuestas a las preguntas:</a:t>
            </a:r>
          </a:p>
          <a:p>
            <a:endParaRPr lang="es-AR" dirty="0">
              <a:latin typeface="+mn-lt"/>
            </a:endParaRPr>
          </a:p>
          <a:p>
            <a:r>
              <a:rPr lang="es-AR" dirty="0">
                <a:latin typeface="+mn-lt"/>
              </a:rPr>
              <a:t>¿Dónde estamos?</a:t>
            </a:r>
          </a:p>
          <a:p>
            <a:r>
              <a:rPr lang="es-AR" dirty="0">
                <a:latin typeface="+mn-lt"/>
              </a:rPr>
              <a:t>¿Dónde queremos ir?</a:t>
            </a:r>
          </a:p>
          <a:p>
            <a:r>
              <a:rPr lang="es-AR" dirty="0">
                <a:latin typeface="+mn-lt"/>
              </a:rPr>
              <a:t>¿Cómo llegamos a donde queremos ir?</a:t>
            </a:r>
          </a:p>
          <a:p>
            <a:r>
              <a:rPr lang="es-AR" dirty="0">
                <a:latin typeface="+mn-lt"/>
              </a:rPr>
              <a:t>¿Cómo lo hacemos?</a:t>
            </a: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96" y="620688"/>
            <a:ext cx="7041992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473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Text Box 3"/>
          <p:cNvSpPr txBox="1">
            <a:spLocks noGrp="1" noChangeArrowheads="1"/>
          </p:cNvSpPr>
          <p:nvPr>
            <p:ph type="title"/>
          </p:nvPr>
        </p:nvSpPr>
        <p:spPr>
          <a:xfrm>
            <a:off x="107504" y="188640"/>
            <a:ext cx="6912768" cy="936103"/>
          </a:xfrm>
          <a:solidFill>
            <a:srgbClr val="FFFFFF"/>
          </a:solidFill>
          <a:ln w="57150" cmpd="thinThick">
            <a:solidFill>
              <a:srgbClr val="000000"/>
            </a:solidFill>
          </a:ln>
        </p:spPr>
        <p:txBody>
          <a:bodyPr>
            <a:normAutofit fontScale="90000"/>
          </a:bodyPr>
          <a:lstStyle/>
          <a:p>
            <a:pPr algn="ctr" eaLnBrk="0" hangingPunct="0"/>
            <a:r>
              <a:rPr lang="es-AR" sz="2400" b="1" u="sng" dirty="0">
                <a:solidFill>
                  <a:schemeClr val="tx1"/>
                </a:solidFill>
              </a:rPr>
              <a:t/>
            </a:r>
            <a:br>
              <a:rPr lang="es-AR" sz="2400" b="1" u="sng" dirty="0">
                <a:solidFill>
                  <a:schemeClr val="tx1"/>
                </a:solidFill>
              </a:rPr>
            </a:br>
            <a:r>
              <a:rPr lang="es-ES" sz="2400" b="1" dirty="0">
                <a:solidFill>
                  <a:schemeClr val="tx1"/>
                </a:solidFill>
                <a:latin typeface="Calibri" pitchFamily="34" charset="0"/>
              </a:rPr>
              <a:t>PLAN =  FINES  +  MEDIOS</a:t>
            </a:r>
            <a:br>
              <a:rPr lang="es-ES" sz="2400" b="1" dirty="0">
                <a:solidFill>
                  <a:schemeClr val="tx1"/>
                </a:solidFill>
                <a:latin typeface="Calibri" pitchFamily="34" charset="0"/>
              </a:rPr>
            </a:br>
            <a:endParaRPr lang="es-E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graphicFrame>
        <p:nvGraphicFramePr>
          <p:cNvPr id="5837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6714330"/>
              </p:ext>
            </p:extLst>
          </p:nvPr>
        </p:nvGraphicFramePr>
        <p:xfrm>
          <a:off x="1907704" y="1052736"/>
          <a:ext cx="4630737" cy="619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2" name="Document" r:id="rId3" imgW="5034155" imgH="6734151" progId="Word.Document.8">
                  <p:embed/>
                </p:oleObj>
              </mc:Choice>
              <mc:Fallback>
                <p:oleObj name="Document" r:id="rId3" imgW="5034155" imgH="6734151" progId="Word.Document.8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052736"/>
                        <a:ext cx="4630737" cy="619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Grp="1" noChangeAspect="1" noChangeArrowheads="1"/>
          </p:cNvPicPr>
          <p:nvPr>
            <p:ph type="ctr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8793" y="908720"/>
            <a:ext cx="7239000" cy="7696200"/>
          </a:xfrm>
          <a:noFill/>
          <a:ln/>
        </p:spPr>
      </p:pic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79512" y="116632"/>
            <a:ext cx="67151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AR" b="1" u="sng" dirty="0">
                <a:latin typeface="Tahoma" pitchFamily="34" charset="0"/>
              </a:rPr>
              <a:t>ANALISIS </a:t>
            </a:r>
            <a:r>
              <a:rPr lang="es-AR" b="1" u="sng" dirty="0" smtClean="0">
                <a:latin typeface="Tahoma" pitchFamily="34" charset="0"/>
              </a:rPr>
              <a:t> y PLANEAMIENTO ESTRATEGIO </a:t>
            </a:r>
            <a:endParaRPr lang="es-ES" b="1" u="sng" dirty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5701</TotalTime>
  <Words>2014</Words>
  <Application>Microsoft Office PowerPoint</Application>
  <PresentationFormat>Presentación en pantalla (4:3)</PresentationFormat>
  <Paragraphs>339</Paragraphs>
  <Slides>56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14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72" baseType="lpstr">
      <vt:lpstr>Arial Unicode MS</vt:lpstr>
      <vt:lpstr>Aharoni</vt:lpstr>
      <vt:lpstr>Arial</vt:lpstr>
      <vt:lpstr>Calibri</vt:lpstr>
      <vt:lpstr>Century Gothic</vt:lpstr>
      <vt:lpstr>Comic Sans MS</vt:lpstr>
      <vt:lpstr>Symbol</vt:lpstr>
      <vt:lpstr>Tahoma</vt:lpstr>
      <vt:lpstr>Tekton</vt:lpstr>
      <vt:lpstr>Times New Roman</vt:lpstr>
      <vt:lpstr>Trebuchet MS</vt:lpstr>
      <vt:lpstr>Verdana</vt:lpstr>
      <vt:lpstr>Wingdings</vt:lpstr>
      <vt:lpstr>Wingdings 3</vt:lpstr>
      <vt:lpstr>Faceta</vt:lpstr>
      <vt:lpstr>Document</vt:lpstr>
      <vt:lpstr>Introducción al Planeamiento Estratégico</vt:lpstr>
      <vt:lpstr>Presentación de PowerPoint</vt:lpstr>
      <vt:lpstr>Presentación de PowerPoint</vt:lpstr>
      <vt:lpstr>Presentación de PowerPoint</vt:lpstr>
      <vt:lpstr>Pensamiento estratégico….  Aprender a SER antes de aprender a HACER</vt:lpstr>
      <vt:lpstr>Presentación de PowerPoint</vt:lpstr>
      <vt:lpstr>Presentación de PowerPoint</vt:lpstr>
      <vt:lpstr> PLAN =  FINES  +  MEDIOS </vt:lpstr>
      <vt:lpstr>Presentación de PowerPoint</vt:lpstr>
      <vt:lpstr>LAS VENTAJAS COMPETITIVAS Y CADENA DE VALOR  </vt:lpstr>
      <vt:lpstr>LAS VENTAJAS COMPETITIVAS Y CADENA DE VALOR  </vt:lpstr>
      <vt:lpstr>Planeamiento Estratégico</vt:lpstr>
      <vt:lpstr>PLANEAMIENTO ESTRATEGICO</vt:lpstr>
      <vt:lpstr>Presentación de PowerPoint</vt:lpstr>
      <vt:lpstr>Planeamiento Estratégico. Etapas</vt:lpstr>
      <vt:lpstr>Planeamiento Estratégico. Etapas</vt:lpstr>
      <vt:lpstr>Planeamiento Estratégico. Etapas</vt:lpstr>
      <vt:lpstr>Planeamiento Estratégico. Etapas</vt:lpstr>
      <vt:lpstr>Presentación de PowerPoint</vt:lpstr>
      <vt:lpstr>Presentación de PowerPoint</vt:lpstr>
      <vt:lpstr>Presentación de PowerPoint</vt:lpstr>
      <vt:lpstr>Presentación de PowerPoint</vt:lpstr>
      <vt:lpstr>Planeamiento Estrategico</vt:lpstr>
      <vt:lpstr>Planeamiento Estrategico</vt:lpstr>
      <vt:lpstr>ESTRATEGIAS GENERICAS</vt:lpstr>
      <vt:lpstr>ESTRATEGIAS GENERICAS</vt:lpstr>
      <vt:lpstr>ESTRATEGIAS GENERICAS</vt:lpstr>
      <vt:lpstr>ESTRATEGIAS GENERICAS</vt:lpstr>
      <vt:lpstr>  Planeamiento Estratégico </vt:lpstr>
      <vt:lpstr>  Matriz F.O.D.A. (S.W.O.T.) </vt:lpstr>
      <vt:lpstr> Matriz F.O.D.A. (S.W.O.T.)   </vt:lpstr>
      <vt:lpstr>Caso 1: Cómo reaccionar ante una situación desfavorable </vt:lpstr>
      <vt:lpstr>Presentación de PowerPoint</vt:lpstr>
      <vt:lpstr>Presentación de PowerPoint</vt:lpstr>
      <vt:lpstr>Conclusión </vt:lpstr>
      <vt:lpstr>Caso 2: Sobre la información correcta y veraz </vt:lpstr>
      <vt:lpstr>Presentación de PowerPoint</vt:lpstr>
      <vt:lpstr>Presentación de PowerPoint</vt:lpstr>
      <vt:lpstr>Conclusión </vt:lpstr>
      <vt:lpstr>Caso 3: Sobre los planes estratégicos 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Caso : Quien habla último… </vt:lpstr>
      <vt:lpstr>Presentación de PowerPoint</vt:lpstr>
      <vt:lpstr>Presentación de PowerPoint</vt:lpstr>
      <vt:lpstr>Presentación de PowerPoint</vt:lpstr>
      <vt:lpstr>Conclusión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OVERCLOCK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PLANEAMIENTO ESTRATEGICO</dc:title>
  <dc:creator>OVK</dc:creator>
  <cp:lastModifiedBy>Fabiana Valdiviezo</cp:lastModifiedBy>
  <cp:revision>93</cp:revision>
  <dcterms:created xsi:type="dcterms:W3CDTF">2003-03-30T19:03:18Z</dcterms:created>
  <dcterms:modified xsi:type="dcterms:W3CDTF">2020-06-05T00:50:49Z</dcterms:modified>
</cp:coreProperties>
</file>