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42"/>
  </p:notesMasterIdLst>
  <p:sldIdLst>
    <p:sldId id="260" r:id="rId2"/>
    <p:sldId id="293" r:id="rId3"/>
    <p:sldId id="258" r:id="rId4"/>
    <p:sldId id="259" r:id="rId5"/>
    <p:sldId id="264" r:id="rId6"/>
    <p:sldId id="273" r:id="rId7"/>
    <p:sldId id="274" r:id="rId8"/>
    <p:sldId id="272" r:id="rId9"/>
    <p:sldId id="294" r:id="rId10"/>
    <p:sldId id="275" r:id="rId11"/>
    <p:sldId id="295" r:id="rId12"/>
    <p:sldId id="257" r:id="rId13"/>
    <p:sldId id="296" r:id="rId14"/>
    <p:sldId id="297" r:id="rId15"/>
    <p:sldId id="287" r:id="rId16"/>
    <p:sldId id="298" r:id="rId17"/>
    <p:sldId id="299" r:id="rId18"/>
    <p:sldId id="288" r:id="rId19"/>
    <p:sldId id="289" r:id="rId20"/>
    <p:sldId id="301" r:id="rId21"/>
    <p:sldId id="307" r:id="rId22"/>
    <p:sldId id="300" r:id="rId23"/>
    <p:sldId id="303" r:id="rId24"/>
    <p:sldId id="302" r:id="rId25"/>
    <p:sldId id="304" r:id="rId26"/>
    <p:sldId id="305" r:id="rId27"/>
    <p:sldId id="308" r:id="rId28"/>
    <p:sldId id="309" r:id="rId29"/>
    <p:sldId id="270" r:id="rId30"/>
    <p:sldId id="271" r:id="rId31"/>
    <p:sldId id="276" r:id="rId32"/>
    <p:sldId id="277" r:id="rId33"/>
    <p:sldId id="278" r:id="rId34"/>
    <p:sldId id="279" r:id="rId35"/>
    <p:sldId id="280" r:id="rId36"/>
    <p:sldId id="281" r:id="rId37"/>
    <p:sldId id="282" r:id="rId38"/>
    <p:sldId id="283" r:id="rId39"/>
    <p:sldId id="284" r:id="rId40"/>
    <p:sldId id="285" r:id="rId4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5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54" d="100"/>
          <a:sy n="54" d="100"/>
        </p:scale>
        <p:origin x="-485"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404A0-4DD2-4AD5-BF3C-17A4C9447C9C}" type="datetimeFigureOut">
              <a:rPr lang="es-AR" smtClean="0"/>
              <a:pPr/>
              <a:t>13/09/2015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B527F-3A93-448A-AB69-78614E23F881}" type="slidenum">
              <a:rPr lang="es-AR" smtClean="0"/>
              <a:pPr/>
              <a:t>‹Nº›</a:t>
            </a:fld>
            <a:endParaRPr lang="es-AR"/>
          </a:p>
        </p:txBody>
      </p:sp>
    </p:spTree>
    <p:extLst>
      <p:ext uri="{BB962C8B-B14F-4D97-AF65-F5344CB8AC3E}">
        <p14:creationId xmlns:p14="http://schemas.microsoft.com/office/powerpoint/2010/main" xmlns="" val="142923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385879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388261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66249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329061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457366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4109328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179129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141081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372622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286957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138518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165933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375211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123909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111404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5FE84D2-2205-44B5-BA3B-C43693CAE2A0}" type="datetimeFigureOut">
              <a:rPr lang="es-AR" smtClean="0"/>
              <a:pPr/>
              <a:t>13/09/2015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84410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FE84D2-2205-44B5-BA3B-C43693CAE2A0}" type="datetimeFigureOut">
              <a:rPr lang="es-AR" smtClean="0"/>
              <a:pPr/>
              <a:t>13/09/2015</a:t>
            </a:fld>
            <a:endParaRPr lang="es-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8C418B-A63B-488A-8590-83724B5678AA}" type="slidenum">
              <a:rPr lang="es-AR" smtClean="0"/>
              <a:pPr/>
              <a:t>‹Nº›</a:t>
            </a:fld>
            <a:endParaRPr lang="es-AR"/>
          </a:p>
        </p:txBody>
      </p:sp>
    </p:spTree>
    <p:extLst>
      <p:ext uri="{BB962C8B-B14F-4D97-AF65-F5344CB8AC3E}">
        <p14:creationId xmlns:p14="http://schemas.microsoft.com/office/powerpoint/2010/main" xmlns="" val="104816359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32 Rectángulo"/>
          <p:cNvSpPr>
            <a:spLocks/>
          </p:cNvSpPr>
          <p:nvPr/>
        </p:nvSpPr>
        <p:spPr>
          <a:xfrm>
            <a:off x="514350" y="457200"/>
            <a:ext cx="11151178" cy="5977054"/>
          </a:xfrm>
          <a:prstGeom prst="rect">
            <a:avLst/>
          </a:prstGeom>
          <a:noFill/>
          <a:ln w="82550">
            <a:solidFill>
              <a:srgbClr val="0D4573">
                <a:alpha val="61961"/>
              </a:srgb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ln>
                <a:solidFill>
                  <a:srgbClr val="7030A0"/>
                </a:solidFill>
              </a:ln>
            </a:endParaRPr>
          </a:p>
        </p:txBody>
      </p:sp>
      <p:pic>
        <p:nvPicPr>
          <p:cNvPr id="6" name="Imagen 5" descr="C:\Users\Usaurio\Desktop\unju_HD.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10473" y="1083648"/>
            <a:ext cx="1103701" cy="1399804"/>
          </a:xfrm>
          <a:prstGeom prst="rect">
            <a:avLst/>
          </a:prstGeom>
          <a:ln>
            <a:noFill/>
          </a:ln>
          <a:effectLst>
            <a:outerShdw blurRad="292100" dist="139700" dir="2700000" algn="tl" rotWithShape="0">
              <a:srgbClr val="333333">
                <a:alpha val="65000"/>
              </a:srgbClr>
            </a:outerShdw>
          </a:effectLst>
        </p:spPr>
      </p:pic>
      <p:sp>
        <p:nvSpPr>
          <p:cNvPr id="9" name="Rectangle 4"/>
          <p:cNvSpPr>
            <a:spLocks noChangeArrowheads="1"/>
          </p:cNvSpPr>
          <p:nvPr/>
        </p:nvSpPr>
        <p:spPr bwMode="auto">
          <a:xfrm>
            <a:off x="-1" y="0"/>
            <a:ext cx="1875841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10" name="Rectangle 6"/>
          <p:cNvSpPr>
            <a:spLocks noChangeArrowheads="1"/>
          </p:cNvSpPr>
          <p:nvPr/>
        </p:nvSpPr>
        <p:spPr bwMode="auto">
          <a:xfrm>
            <a:off x="-1" y="457200"/>
            <a:ext cx="1875841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11" name="Rectangle 7"/>
          <p:cNvSpPr>
            <a:spLocks noChangeArrowheads="1"/>
          </p:cNvSpPr>
          <p:nvPr/>
        </p:nvSpPr>
        <p:spPr bwMode="auto">
          <a:xfrm>
            <a:off x="-1" y="512058"/>
            <a:ext cx="18758411" cy="1261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AR" altLang="es-AR" sz="2000" b="1" i="0" u="none" strike="noStrike" cap="none" normalizeH="0" baseline="0" dirty="0" smtClean="0">
              <a:ln>
                <a:noFill/>
              </a:ln>
              <a:solidFill>
                <a:srgbClr val="215868"/>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sz="2000" b="1" i="0" u="none" strike="noStrike" cap="none" normalizeH="0" baseline="0" dirty="0" smtClean="0">
                <a:ln>
                  <a:noFill/>
                </a:ln>
                <a:solidFill>
                  <a:srgbClr val="215868"/>
                </a:solidFill>
                <a:effectLst/>
                <a:latin typeface="Arial" panose="020B0604020202020204" pitchFamily="34" charset="0"/>
                <a:ea typeface="Calibri" panose="020F0502020204030204" pitchFamily="34" charset="0"/>
                <a:cs typeface="Arial" panose="020B0604020202020204" pitchFamily="34" charset="0"/>
              </a:rPr>
              <a:t>                 </a:t>
            </a:r>
            <a:endParaRPr kumimoji="0" lang="es-AR" altLang="es-AR"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sz="1800" b="0" i="0" u="none" strike="noStrike" cap="none" normalizeH="0" baseline="0" dirty="0" smtClean="0">
                <a:ln>
                  <a:noFill/>
                </a:ln>
                <a:solidFill>
                  <a:schemeClr val="tx1"/>
                </a:solidFill>
                <a:effectLst/>
                <a:latin typeface="Arial" panose="020B0604020202020204" pitchFamily="34" charset="0"/>
              </a:rPr>
              <a:t/>
            </a:r>
            <a:br>
              <a:rPr kumimoji="0" lang="es-AR" altLang="es-AR" sz="1800" b="0" i="0" u="none" strike="noStrike" cap="none" normalizeH="0" baseline="0" dirty="0" smtClean="0">
                <a:ln>
                  <a:noFill/>
                </a:ln>
                <a:solidFill>
                  <a:schemeClr val="tx1"/>
                </a:solidFill>
                <a:effectLst/>
                <a:latin typeface="Arial" panose="020B0604020202020204" pitchFamily="34" charset="0"/>
              </a:rPr>
            </a:br>
            <a:endParaRPr kumimoji="0" lang="es-AR" altLang="es-AR" sz="1800" b="0" i="0" u="none" strike="noStrike" cap="none" normalizeH="0" baseline="0" dirty="0" smtClean="0">
              <a:ln>
                <a:noFill/>
              </a:ln>
              <a:solidFill>
                <a:schemeClr val="tx1"/>
              </a:solidFill>
              <a:effectLst/>
              <a:latin typeface="Arial" panose="020B0604020202020204" pitchFamily="34" charset="0"/>
            </a:endParaRPr>
          </a:p>
        </p:txBody>
      </p:sp>
      <p:sp>
        <p:nvSpPr>
          <p:cNvPr id="13" name="Rectángulo 12"/>
          <p:cNvSpPr/>
          <p:nvPr/>
        </p:nvSpPr>
        <p:spPr>
          <a:xfrm>
            <a:off x="1710388" y="2185212"/>
            <a:ext cx="9144000" cy="2685415"/>
          </a:xfrm>
          <a:prstGeom prst="rect">
            <a:avLst/>
          </a:prstGeom>
        </p:spPr>
        <p:txBody>
          <a:bodyPr wrap="square">
            <a:spAutoFit/>
          </a:bodyPr>
          <a:lstStyle/>
          <a:p>
            <a:pPr marL="449580">
              <a:lnSpc>
                <a:spcPct val="115000"/>
              </a:lnSpc>
              <a:spcAft>
                <a:spcPts val="1000"/>
              </a:spcAft>
            </a:pPr>
            <a:r>
              <a:rPr lang="es-AR" sz="4800" b="1" dirty="0" smtClean="0">
                <a:solidFill>
                  <a:srgbClr val="215868"/>
                </a:solidFill>
                <a:latin typeface="Arial" panose="020B0604020202020204" pitchFamily="34" charset="0"/>
                <a:ea typeface="Calibri" panose="020F0502020204030204" pitchFamily="34" charset="0"/>
                <a:cs typeface="Times New Roman" panose="02020603050405020304" pitchFamily="18" charset="0"/>
              </a:rPr>
              <a:t>TRANSFERENCIA DE CALOR POR CONVECCIÓN NATURAL</a:t>
            </a:r>
            <a:r>
              <a:rPr lang="es-AR" sz="5400" b="1" dirty="0" smtClean="0">
                <a:solidFill>
                  <a:srgbClr val="215868"/>
                </a:solidFill>
                <a:latin typeface="Arial" panose="020B0604020202020204" pitchFamily="34" charset="0"/>
                <a:ea typeface="Calibri" panose="020F0502020204030204" pitchFamily="34" charset="0"/>
                <a:cs typeface="Times New Roman" panose="02020603050405020304" pitchFamily="18" charset="0"/>
              </a:rPr>
              <a:t>.</a:t>
            </a:r>
            <a:endParaRPr lang="es-AR"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7932" y="263426"/>
            <a:ext cx="2873345" cy="2873345"/>
          </a:xfrm>
          <a:prstGeom prst="rect">
            <a:avLst/>
          </a:prstGeom>
          <a:ln>
            <a:noFill/>
          </a:ln>
          <a:effectLst>
            <a:outerShdw blurRad="292100" dist="139700" dir="2700000" algn="tl" rotWithShape="0">
              <a:srgbClr val="333333">
                <a:alpha val="65000"/>
              </a:srgbClr>
            </a:outerShdw>
          </a:effectLst>
        </p:spPr>
      </p:pic>
      <p:pic>
        <p:nvPicPr>
          <p:cNvPr id="15" name="Imagen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0">
            <a:off x="8599932" y="3630693"/>
            <a:ext cx="2873345" cy="28733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644845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2226" y="883407"/>
            <a:ext cx="7250894" cy="3308566"/>
          </a:xfrm>
          <a:prstGeom prst="rect">
            <a:avLst/>
          </a:prstGeom>
          <a:noFill/>
          <a:ln>
            <a:noFill/>
          </a:ln>
        </p:spPr>
      </p:pic>
      <mc:AlternateContent xmlns:mc="http://schemas.openxmlformats.org/markup-compatibility/2006">
        <mc:Choice xmlns:a14="http://schemas.microsoft.com/office/drawing/2010/main" xmlns="" Requires="a14">
          <p:sp>
            <p:nvSpPr>
              <p:cNvPr id="7" name="Rectángulo 6"/>
              <p:cNvSpPr/>
              <p:nvPr/>
            </p:nvSpPr>
            <p:spPr>
              <a:xfrm>
                <a:off x="1659673" y="4191973"/>
                <a:ext cx="6096000" cy="1666995"/>
              </a:xfrm>
              <a:prstGeom prst="rect">
                <a:avLst/>
              </a:prstGeom>
            </p:spPr>
            <p:txBody>
              <a:bodyPr>
                <a:spAutoFit/>
              </a:bodyPr>
              <a:lstStyle/>
              <a:p>
                <a:pPr fontAlgn="base">
                  <a:spcBef>
                    <a:spcPts val="1200"/>
                  </a:spcBef>
                  <a:spcAft>
                    <a:spcPts val="0"/>
                  </a:spcAft>
                </a:pPr>
                <a14:m>
                  <m:oMathPara xmlns:m="http://schemas.openxmlformats.org/officeDocument/2006/math">
                    <m:oMathParaPr>
                      <m:jc m:val="centerGroup"/>
                    </m:oMathParaPr>
                    <m:oMath xmlns:m="http://schemas.openxmlformats.org/officeDocument/2006/math">
                      <m:sSub>
                        <m:sSubPr>
                          <m:ctrlPr>
                            <a:rPr kumimoji="1" lang="es-AR"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𝑹</m:t>
                          </m:r>
                        </m:e>
                        <m:sub>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𝒕</m:t>
                          </m:r>
                        </m:sub>
                      </m:sSub>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AR"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𝑹</m:t>
                          </m:r>
                        </m:e>
                        <m:sub>
                          <m:r>
                            <a:rPr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𝟏</m:t>
                          </m:r>
                        </m:sub>
                      </m:sSub>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1" lang="es-AR"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𝑹</m:t>
                          </m:r>
                        </m:e>
                        <m:sub>
                          <m:r>
                            <a:rPr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𝟐</m:t>
                          </m:r>
                        </m:sub>
                      </m:sSub>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AR"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𝑹</m:t>
                          </m:r>
                        </m:e>
                        <m:sub>
                          <m:r>
                            <a:rPr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𝟑</m:t>
                          </m:r>
                        </m:sub>
                      </m:sSub>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kumimoji="1" lang="es-AR"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m:t>
                          </m:r>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𝟏</m:t>
                          </m:r>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AR"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𝒉</m:t>
                              </m:r>
                            </m:e>
                            <m:sub>
                              <m:r>
                                <a:rPr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𝒊</m:t>
                              </m:r>
                            </m:sub>
                          </m:sSub>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𝑳</m:t>
                          </m:r>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l-GR"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𝒌</m:t>
                          </m:r>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𝟏</m:t>
                          </m:r>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AR"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𝒉</m:t>
                              </m:r>
                            </m:e>
                            <m:sub>
                              <m:r>
                                <a:rPr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𝒆</m:t>
                              </m:r>
                            </m:sub>
                          </m:sSub>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den>
                      </m:f>
                      <m:r>
                        <a:rPr kumimoji="1" lang="en-US"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AR" dirty="0" smtClean="0">
                  <a:effectLst/>
                  <a:latin typeface="Times New Roman" panose="02020603050405020304" pitchFamily="18" charset="0"/>
                  <a:ea typeface="Times New Roman" panose="02020603050405020304" pitchFamily="18" charset="0"/>
                </a:endParaRPr>
              </a:p>
              <a:p>
                <a:pPr fontAlgn="base">
                  <a:spcBef>
                    <a:spcPts val="1200"/>
                  </a:spcBef>
                  <a:spcAft>
                    <a:spcPts val="0"/>
                  </a:spcAft>
                </a:pPr>
                <a:endParaRPr lang="es-AR" dirty="0">
                  <a:effectLst/>
                  <a:latin typeface="Times New Roman" panose="02020603050405020304" pitchFamily="18" charset="0"/>
                  <a:ea typeface="Times New Roman" panose="02020603050405020304" pitchFamily="18" charset="0"/>
                </a:endParaRPr>
              </a:p>
              <a:p>
                <a:pPr fontAlgn="base">
                  <a:spcBef>
                    <a:spcPts val="1200"/>
                  </a:spcBef>
                  <a:spcAft>
                    <a:spcPts val="0"/>
                  </a:spcAft>
                </a:pPr>
                <a14:m>
                  <m:oMathPara xmlns:m="http://schemas.openxmlformats.org/officeDocument/2006/math">
                    <m:oMathParaPr>
                      <m:jc m:val="centerGroup"/>
                    </m:oMathParaPr>
                    <m:oMath xmlns:m="http://schemas.openxmlformats.org/officeDocument/2006/math">
                      <m:acc>
                        <m:accPr>
                          <m:chr m:val="̇"/>
                          <m:ctrlP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𝒒</m:t>
                          </m:r>
                        </m:e>
                      </m:acc>
                      <m: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𝑻</m:t>
                              </m:r>
                            </m:e>
                            <m:sub>
                              <m: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𝒊</m:t>
                              </m:r>
                            </m:sub>
                          </m:sSub>
                          <m: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𝑻</m:t>
                              </m:r>
                            </m:e>
                            <m:sub>
                              <m: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𝒆</m:t>
                              </m:r>
                            </m:sub>
                          </m:sSub>
                          <m:r>
                            <a:rPr lang="es-AR"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num>
                        <m:den>
                          <m:sSub>
                            <m:sSubPr>
                              <m:ctrlPr>
                                <a:rPr lang="es-AR" b="1" i="1">
                                  <a:solidFill>
                                    <a:srgbClr val="000000"/>
                                  </a:solidFill>
                                  <a:effectLst/>
                                  <a:latin typeface="Cambria Math" panose="02040503050406030204" pitchFamily="18" charset="0"/>
                                  <a:ea typeface="Times New Roman" panose="02020603050405020304" pitchFamily="18" charset="0"/>
                                </a:rPr>
                              </m:ctrlPr>
                            </m:sSubPr>
                            <m:e>
                              <m:r>
                                <a:rPr lang="en-US" b="1" i="1">
                                  <a:solidFill>
                                    <a:srgbClr val="000000"/>
                                  </a:solidFill>
                                  <a:effectLst/>
                                  <a:latin typeface="Cambria Math" panose="02040503050406030204" pitchFamily="18" charset="0"/>
                                  <a:ea typeface="Times New Roman" panose="02020603050405020304" pitchFamily="18" charset="0"/>
                                </a:rPr>
                                <m:t>𝑹</m:t>
                              </m:r>
                            </m:e>
                            <m:sub>
                              <m:r>
                                <a:rPr lang="en-US" b="1" i="1">
                                  <a:solidFill>
                                    <a:srgbClr val="000000"/>
                                  </a:solidFill>
                                  <a:effectLst/>
                                  <a:latin typeface="Cambria Math" panose="02040503050406030204" pitchFamily="18" charset="0"/>
                                  <a:ea typeface="Times New Roman" panose="02020603050405020304" pitchFamily="18" charset="0"/>
                                </a:rPr>
                                <m:t>𝒕</m:t>
                              </m:r>
                            </m:sub>
                          </m:sSub>
                        </m:den>
                      </m:f>
                    </m:oMath>
                  </m:oMathPara>
                </a14:m>
                <a:endParaRPr lang="es-AR" dirty="0">
                  <a:effectLst/>
                  <a:latin typeface="Times New Roman" panose="02020603050405020304" pitchFamily="18" charset="0"/>
                  <a:ea typeface="Times New Roman" panose="02020603050405020304" pitchFamily="18" charset="0"/>
                </a:endParaRPr>
              </a:p>
            </p:txBody>
          </p:sp>
        </mc:Choice>
        <mc:Fallback>
          <p:sp>
            <p:nvSpPr>
              <p:cNvPr id="7" name="Rectángulo 6"/>
              <p:cNvSpPr>
                <a:spLocks noRot="1" noChangeAspect="1" noMove="1" noResize="1" noEditPoints="1" noAdjustHandles="1" noChangeArrowheads="1" noChangeShapeType="1" noTextEdit="1"/>
              </p:cNvSpPr>
              <p:nvPr/>
            </p:nvSpPr>
            <p:spPr>
              <a:xfrm>
                <a:off x="1659673" y="4191973"/>
                <a:ext cx="6096000" cy="1666995"/>
              </a:xfrm>
              <a:prstGeom prst="rect">
                <a:avLst/>
              </a:prstGeom>
              <a:blipFill rotWithShape="0">
                <a:blip r:embed="rId3" cstate="print"/>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xmlns="" val="3786424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64995"/>
            <a:ext cx="8596668" cy="1320800"/>
          </a:xfrm>
        </p:spPr>
        <p:txBody>
          <a:bodyPr/>
          <a:lstStyle/>
          <a:p>
            <a:pPr algn="ctr"/>
            <a:r>
              <a:rPr lang="es-AR" b="1" dirty="0"/>
              <a:t>Coeficiente de convección h</a:t>
            </a:r>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225395"/>
                <a:ext cx="8596668" cy="2274848"/>
              </a:xfrm>
            </p:spPr>
            <p:txBody>
              <a:bodyPr>
                <a:noAutofit/>
              </a:bodyPr>
              <a:lstStyle/>
              <a:p>
                <a:pPr marL="0" indent="0" algn="just">
                  <a:buNone/>
                </a:pPr>
                <a:r>
                  <a:rPr lang="es-AR" sz="2400" dirty="0" smtClean="0">
                    <a:solidFill>
                      <a:schemeClr val="tx1"/>
                    </a:solidFill>
                    <a:latin typeface="Arial" panose="020B0604020202020204" pitchFamily="34" charset="0"/>
                    <a:cs typeface="Arial" panose="020B0604020202020204" pitchFamily="34" charset="0"/>
                  </a:rPr>
                  <a:t>El coeficiente de película o coeficiente de convección, representado habitualmente como </a:t>
                </a:r>
                <a14:m>
                  <m:oMath xmlns:m="http://schemas.openxmlformats.org/officeDocument/2006/math">
                    <m:r>
                      <a:rPr lang="es-AR" sz="2400" b="1" i="1">
                        <a:solidFill>
                          <a:schemeClr val="tx1"/>
                        </a:solidFill>
                        <a:latin typeface="Cambria Math" panose="02040503050406030204" pitchFamily="18" charset="0"/>
                      </a:rPr>
                      <m:t>𝒉</m:t>
                    </m:r>
                  </m:oMath>
                </a14:m>
                <a:r>
                  <a:rPr lang="es-AR" sz="2400" dirty="0">
                    <a:solidFill>
                      <a:schemeClr val="tx1"/>
                    </a:solidFill>
                    <a:latin typeface="Arial" panose="020B0604020202020204" pitchFamily="34" charset="0"/>
                    <a:cs typeface="Arial" panose="020B0604020202020204" pitchFamily="34" charset="0"/>
                  </a:rPr>
                  <a:t>, cuantifica la influencia de las propiedades del fluido, de la superficie y del flujo cuando se produce transferencia de calor por convección, o dicho de otro modo representa la resistencia térmica de una capa fluida existente entre un fluido y un cuerpo</a:t>
                </a:r>
                <a:r>
                  <a:rPr lang="es-AR" sz="2400" dirty="0" smtClean="0">
                    <a:solidFill>
                      <a:schemeClr val="tx1"/>
                    </a:solidFill>
                    <a:latin typeface="Arial" panose="020B0604020202020204" pitchFamily="34" charset="0"/>
                    <a:cs typeface="Arial" panose="020B0604020202020204" pitchFamily="34" charset="0"/>
                  </a:rPr>
                  <a:t>.</a:t>
                </a:r>
              </a:p>
              <a:p>
                <a:pPr marL="0" indent="0" algn="ctr">
                  <a:buNone/>
                </a:pPr>
                <a:r>
                  <a:rPr lang="es-AR" sz="2800" dirty="0" smtClean="0"/>
                  <a:t>  </a:t>
                </a:r>
                <a:r>
                  <a:rPr lang="es-AR" sz="2800" dirty="0"/>
                  <a:t>Sus unidades son </a:t>
                </a:r>
                <a14:m>
                  <m:oMath xmlns:m="http://schemas.openxmlformats.org/officeDocument/2006/math">
                    <m:f>
                      <m:fPr>
                        <m:ctrlPr>
                          <a:rPr lang="es-AR" sz="2800" b="1" i="1">
                            <a:latin typeface="Cambria Math" panose="02040503050406030204" pitchFamily="18" charset="0"/>
                          </a:rPr>
                        </m:ctrlPr>
                      </m:fPr>
                      <m:num>
                        <m:r>
                          <a:rPr lang="es-AR" sz="2800" b="1" i="1">
                            <a:latin typeface="Cambria Math" panose="02040503050406030204" pitchFamily="18" charset="0"/>
                          </a:rPr>
                          <m:t>𝐖</m:t>
                        </m:r>
                      </m:num>
                      <m:den>
                        <m:sSup>
                          <m:sSupPr>
                            <m:ctrlPr>
                              <a:rPr lang="es-AR" sz="2800" b="1" i="1">
                                <a:latin typeface="Cambria Math" panose="02040503050406030204" pitchFamily="18" charset="0"/>
                              </a:rPr>
                            </m:ctrlPr>
                          </m:sSupPr>
                          <m:e>
                            <m:r>
                              <a:rPr lang="es-AR" sz="2800" b="1" i="1">
                                <a:latin typeface="Cambria Math" panose="02040503050406030204" pitchFamily="18" charset="0"/>
                              </a:rPr>
                              <m:t>𝐦</m:t>
                            </m:r>
                          </m:e>
                          <m:sup>
                            <m:r>
                              <a:rPr lang="es-AR" sz="2800" b="1" i="1">
                                <a:latin typeface="Cambria Math" panose="02040503050406030204" pitchFamily="18" charset="0"/>
                              </a:rPr>
                              <m:t>𝟐</m:t>
                            </m:r>
                          </m:sup>
                        </m:sSup>
                        <m:r>
                          <a:rPr lang="es-AR" sz="2800">
                            <a:latin typeface="Cambria Math" panose="02040503050406030204" pitchFamily="18" charset="0"/>
                          </a:rPr>
                          <m:t>∙</m:t>
                        </m:r>
                        <m:r>
                          <a:rPr lang="es-AR" sz="2800" b="1" i="1" smtClean="0">
                            <a:latin typeface="Cambria Math" panose="02040503050406030204" pitchFamily="18" charset="0"/>
                          </a:rPr>
                          <m:t>𝑲</m:t>
                        </m:r>
                      </m:den>
                    </m:f>
                  </m:oMath>
                </a14:m>
                <a:r>
                  <a:rPr lang="es-AR" sz="2800" dirty="0"/>
                  <a:t> o </a:t>
                </a:r>
                <a14:m>
                  <m:oMath xmlns:m="http://schemas.openxmlformats.org/officeDocument/2006/math">
                    <m:f>
                      <m:fPr>
                        <m:ctrlPr>
                          <a:rPr lang="es-AR" sz="2800" b="1" i="1">
                            <a:latin typeface="Cambria Math" panose="02040503050406030204" pitchFamily="18" charset="0"/>
                          </a:rPr>
                        </m:ctrlPr>
                      </m:fPr>
                      <m:num>
                        <m:r>
                          <a:rPr lang="es-AR" sz="2800" b="1" i="1">
                            <a:latin typeface="Cambria Math" panose="02040503050406030204" pitchFamily="18" charset="0"/>
                          </a:rPr>
                          <m:t>𝑩𝒕𝒖</m:t>
                        </m:r>
                      </m:num>
                      <m:den>
                        <m:r>
                          <a:rPr lang="es-AR" sz="2800" b="1" i="1">
                            <a:latin typeface="Cambria Math" panose="02040503050406030204" pitchFamily="18" charset="0"/>
                          </a:rPr>
                          <m:t>𝐬</m:t>
                        </m:r>
                        <m:r>
                          <a:rPr lang="es-AR" sz="2800" b="1">
                            <a:latin typeface="Cambria Math" panose="02040503050406030204" pitchFamily="18" charset="0"/>
                          </a:rPr>
                          <m:t> ∙</m:t>
                        </m:r>
                        <m:sSup>
                          <m:sSupPr>
                            <m:ctrlPr>
                              <a:rPr lang="es-AR" sz="2800" b="1" i="1">
                                <a:latin typeface="Cambria Math" panose="02040503050406030204" pitchFamily="18" charset="0"/>
                              </a:rPr>
                            </m:ctrlPr>
                          </m:sSupPr>
                          <m:e>
                            <m:r>
                              <a:rPr lang="es-AR" sz="2800" b="1" i="1">
                                <a:latin typeface="Cambria Math" panose="02040503050406030204" pitchFamily="18" charset="0"/>
                              </a:rPr>
                              <m:t>𝒊𝒏</m:t>
                            </m:r>
                          </m:e>
                          <m:sup>
                            <m:r>
                              <a:rPr lang="es-AR" sz="2800" b="1" i="1">
                                <a:latin typeface="Cambria Math" panose="02040503050406030204" pitchFamily="18" charset="0"/>
                              </a:rPr>
                              <m:t>𝟐</m:t>
                            </m:r>
                          </m:sup>
                        </m:sSup>
                        <m:r>
                          <a:rPr lang="es-AR" sz="2800" b="1">
                            <a:latin typeface="Cambria Math" panose="02040503050406030204" pitchFamily="18" charset="0"/>
                          </a:rPr>
                          <m:t>∙</m:t>
                        </m:r>
                        <m:r>
                          <a:rPr lang="es-AR" sz="2800" b="1" i="1">
                            <a:latin typeface="Cambria Math" panose="02040503050406030204" pitchFamily="18" charset="0"/>
                          </a:rPr>
                          <m:t>𝑭</m:t>
                        </m:r>
                      </m:den>
                    </m:f>
                  </m:oMath>
                </a14:m>
                <a:r>
                  <a:rPr lang="es-AR" sz="2800" dirty="0"/>
                  <a:t>. </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225395"/>
                <a:ext cx="8596668" cy="2274848"/>
              </a:xfrm>
              <a:blipFill rotWithShape="0">
                <a:blip r:embed="rId2" cstate="print"/>
                <a:stretch>
                  <a:fillRect l="-1064" t="-1877" r="-1135" b="-36461"/>
                </a:stretch>
              </a:blipFill>
            </p:spPr>
            <p:txBody>
              <a:bodyPr/>
              <a:lstStyle/>
              <a:p>
                <a:r>
                  <a:rPr lang="es-AR">
                    <a:noFill/>
                  </a:rPr>
                  <a:t> </a:t>
                </a:r>
              </a:p>
            </p:txBody>
          </p:sp>
        </mc:Fallback>
      </mc:AlternateContent>
      <p:sp>
        <p:nvSpPr>
          <p:cNvPr id="4" name="Rectángulo 3"/>
          <p:cNvSpPr/>
          <p:nvPr/>
        </p:nvSpPr>
        <p:spPr>
          <a:xfrm>
            <a:off x="677334" y="4453057"/>
            <a:ext cx="8596668" cy="1938992"/>
          </a:xfrm>
          <a:prstGeom prst="rect">
            <a:avLst/>
          </a:prstGeom>
        </p:spPr>
        <p:txBody>
          <a:bodyPr wrap="square">
            <a:spAutoFit/>
          </a:bodyPr>
          <a:lstStyle/>
          <a:p>
            <a:pPr algn="just"/>
            <a:r>
              <a:rPr lang="es-ES" sz="2400" dirty="0">
                <a:latin typeface="Arial" panose="020B0604020202020204" pitchFamily="34" charset="0"/>
                <a:cs typeface="Arial" panose="020B0604020202020204" pitchFamily="34" charset="0"/>
              </a:rPr>
              <a:t>Es un parámetro que se determina experimentalmente y cuyos valores dependen de todas las variables que influyen en la convección, es así está íntimamente relacionado con el movimiento, la geometría y las propiedades físicas y termodinámicas del fluido.</a:t>
            </a:r>
          </a:p>
        </p:txBody>
      </p:sp>
    </p:spTree>
    <p:extLst>
      <p:ext uri="{BB962C8B-B14F-4D97-AF65-F5344CB8AC3E}">
        <p14:creationId xmlns:p14="http://schemas.microsoft.com/office/powerpoint/2010/main" xmlns="" val="963557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579204" y="613315"/>
                <a:ext cx="10572015" cy="6010508"/>
              </a:xfrm>
            </p:spPr>
            <p:txBody>
              <a:bodyPr>
                <a:normAutofit/>
              </a:bodyPr>
              <a:lstStyle/>
              <a:p>
                <a:pPr marL="0" indent="0">
                  <a:buNone/>
                </a:pPr>
                <a:r>
                  <a:rPr lang="es-AR" b="1" dirty="0"/>
                  <a:t> </a:t>
                </a:r>
                <a:endParaRPr lang="es-AR" dirty="0"/>
              </a:p>
              <a:p>
                <a:pPr marL="0" indent="0">
                  <a:buNone/>
                </a:pPr>
                <a:r>
                  <a:rPr lang="es-AR" sz="2600" dirty="0" smtClean="0">
                    <a:solidFill>
                      <a:schemeClr val="tx1"/>
                    </a:solidFill>
                  </a:rPr>
                  <a:t>Donde:</a:t>
                </a:r>
                <a:endParaRPr lang="es-AR" sz="2600" dirty="0">
                  <a:solidFill>
                    <a:schemeClr val="tx1"/>
                  </a:solidFill>
                </a:endParaRPr>
              </a:p>
              <a:p>
                <a14:m>
                  <m:oMath xmlns:m="http://schemas.openxmlformats.org/officeDocument/2006/math">
                    <m:sSub>
                      <m:sSubPr>
                        <m:ctrlPr>
                          <a:rPr lang="es-AR" b="1" i="1">
                            <a:solidFill>
                              <a:schemeClr val="tx1"/>
                            </a:solidFill>
                            <a:latin typeface="Cambria Math" panose="02040503050406030204" pitchFamily="18" charset="0"/>
                          </a:rPr>
                        </m:ctrlPr>
                      </m:sSubPr>
                      <m:e>
                        <m:r>
                          <a:rPr lang="es-AR" b="1" i="1">
                            <a:solidFill>
                              <a:schemeClr val="tx1"/>
                            </a:solidFill>
                            <a:latin typeface="Cambria Math" panose="02040503050406030204" pitchFamily="18" charset="0"/>
                          </a:rPr>
                          <m:t>𝝆</m:t>
                        </m:r>
                      </m:e>
                      <m:sub>
                        <m:r>
                          <a:rPr lang="es-AR" b="1" i="1">
                            <a:solidFill>
                              <a:schemeClr val="tx1"/>
                            </a:solidFill>
                            <a:latin typeface="Cambria Math" panose="02040503050406030204" pitchFamily="18" charset="0"/>
                          </a:rPr>
                          <m:t>𝒇</m:t>
                        </m:r>
                      </m:sub>
                    </m:sSub>
                  </m:oMath>
                </a14:m>
                <a:r>
                  <a:rPr lang="es-AR" dirty="0">
                    <a:solidFill>
                      <a:schemeClr val="tx1"/>
                    </a:solidFill>
                  </a:rPr>
                  <a:t> es la densidad del fluido</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f>
                          <m:fPr>
                            <m:ctrlPr>
                              <a:rPr lang="es-AR" b="1" i="1">
                                <a:solidFill>
                                  <a:schemeClr val="tx1"/>
                                </a:solidFill>
                                <a:latin typeface="Cambria Math" panose="02040503050406030204" pitchFamily="18" charset="0"/>
                              </a:rPr>
                            </m:ctrlPr>
                          </m:fPr>
                          <m:num>
                            <m:r>
                              <a:rPr lang="es-AR" b="1" i="1">
                                <a:solidFill>
                                  <a:schemeClr val="tx1"/>
                                </a:solidFill>
                                <a:latin typeface="Cambria Math" panose="02040503050406030204" pitchFamily="18" charset="0"/>
                              </a:rPr>
                              <m:t>𝑲𝒈</m:t>
                            </m:r>
                          </m:num>
                          <m:den>
                            <m:sSup>
                              <m:sSupPr>
                                <m:ctrlPr>
                                  <a:rPr lang="es-AR" b="1" i="1">
                                    <a:solidFill>
                                      <a:schemeClr val="tx1"/>
                                    </a:solidFill>
                                    <a:latin typeface="Cambria Math" panose="02040503050406030204" pitchFamily="18" charset="0"/>
                                  </a:rPr>
                                </m:ctrlPr>
                              </m:sSupPr>
                              <m:e>
                                <m:r>
                                  <a:rPr lang="es-AR" b="1" i="1">
                                    <a:solidFill>
                                      <a:schemeClr val="tx1"/>
                                    </a:solidFill>
                                    <a:latin typeface="Cambria Math" panose="02040503050406030204" pitchFamily="18" charset="0"/>
                                  </a:rPr>
                                  <m:t>𝒎</m:t>
                                </m:r>
                              </m:e>
                              <m:sup>
                                <m:r>
                                  <a:rPr lang="es-AR" b="1" i="1">
                                    <a:solidFill>
                                      <a:schemeClr val="tx1"/>
                                    </a:solidFill>
                                    <a:latin typeface="Cambria Math" panose="02040503050406030204" pitchFamily="18" charset="0"/>
                                  </a:rPr>
                                  <m:t>𝟑</m:t>
                                </m:r>
                              </m:sup>
                            </m:sSup>
                          </m:den>
                        </m:f>
                      </m:e>
                    </m:d>
                  </m:oMath>
                </a14:m>
                <a:r>
                  <a:rPr lang="es-AR" b="1" dirty="0">
                    <a:solidFill>
                      <a:schemeClr val="tx1"/>
                    </a:solidFill>
                  </a:rPr>
                  <a:t>.</a:t>
                </a:r>
                <a:endParaRPr lang="es-AR" dirty="0">
                  <a:solidFill>
                    <a:schemeClr val="tx1"/>
                  </a:solidFill>
                </a:endParaRPr>
              </a:p>
              <a:p>
                <a14:m>
                  <m:oMath xmlns:m="http://schemas.openxmlformats.org/officeDocument/2006/math">
                    <m:r>
                      <a:rPr lang="es-AR" b="1" i="1">
                        <a:solidFill>
                          <a:schemeClr val="tx1"/>
                        </a:solidFill>
                        <a:latin typeface="Cambria Math" panose="02040503050406030204" pitchFamily="18" charset="0"/>
                      </a:rPr>
                      <m:t>𝒗</m:t>
                    </m:r>
                  </m:oMath>
                </a14:m>
                <a:r>
                  <a:rPr lang="es-AR" b="1" dirty="0">
                    <a:solidFill>
                      <a:schemeClr val="tx1"/>
                    </a:solidFill>
                  </a:rPr>
                  <a:t> </a:t>
                </a:r>
                <a:r>
                  <a:rPr lang="es-AR" dirty="0">
                    <a:solidFill>
                      <a:schemeClr val="tx1"/>
                    </a:solidFill>
                  </a:rPr>
                  <a:t>es la velocidad promedio del fluido</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f>
                          <m:fPr>
                            <m:ctrlPr>
                              <a:rPr lang="es-AR" b="1" i="1">
                                <a:solidFill>
                                  <a:schemeClr val="tx1"/>
                                </a:solidFill>
                                <a:latin typeface="Cambria Math" panose="02040503050406030204" pitchFamily="18" charset="0"/>
                              </a:rPr>
                            </m:ctrlPr>
                          </m:fPr>
                          <m:num>
                            <m:r>
                              <a:rPr lang="es-AR" b="1" i="1">
                                <a:solidFill>
                                  <a:schemeClr val="tx1"/>
                                </a:solidFill>
                                <a:latin typeface="Cambria Math" panose="02040503050406030204" pitchFamily="18" charset="0"/>
                              </a:rPr>
                              <m:t>𝒎</m:t>
                            </m:r>
                          </m:num>
                          <m:den>
                            <m:r>
                              <a:rPr lang="es-AR" b="1" i="1">
                                <a:solidFill>
                                  <a:schemeClr val="tx1"/>
                                </a:solidFill>
                                <a:latin typeface="Cambria Math" panose="02040503050406030204" pitchFamily="18" charset="0"/>
                              </a:rPr>
                              <m:t>𝒔</m:t>
                            </m:r>
                          </m:den>
                        </m:f>
                      </m:e>
                    </m:d>
                  </m:oMath>
                </a14:m>
                <a:r>
                  <a:rPr lang="es-AR" b="1" dirty="0">
                    <a:solidFill>
                      <a:schemeClr val="tx1"/>
                    </a:solidFill>
                  </a:rPr>
                  <a:t>.</a:t>
                </a:r>
                <a:endParaRPr lang="es-AR" dirty="0">
                  <a:solidFill>
                    <a:schemeClr val="tx1"/>
                  </a:solidFill>
                </a:endParaRPr>
              </a:p>
              <a:p>
                <a14:m>
                  <m:oMath xmlns:m="http://schemas.openxmlformats.org/officeDocument/2006/math">
                    <m:r>
                      <a:rPr lang="es-AR" b="1" i="1">
                        <a:solidFill>
                          <a:schemeClr val="tx1"/>
                        </a:solidFill>
                        <a:latin typeface="Cambria Math" panose="02040503050406030204" pitchFamily="18" charset="0"/>
                      </a:rPr>
                      <m:t>𝑳</m:t>
                    </m:r>
                  </m:oMath>
                </a14:m>
                <a:r>
                  <a:rPr lang="es-AR" b="1" dirty="0">
                    <a:solidFill>
                      <a:schemeClr val="tx1"/>
                    </a:solidFill>
                  </a:rPr>
                  <a:t> </a:t>
                </a:r>
                <a:r>
                  <a:rPr lang="es-AR" dirty="0">
                    <a:solidFill>
                      <a:schemeClr val="tx1"/>
                    </a:solidFill>
                  </a:rPr>
                  <a:t>es la dimensión característica del sistema</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r>
                          <a:rPr lang="es-AR" b="1" i="1">
                            <a:solidFill>
                              <a:schemeClr val="tx1"/>
                            </a:solidFill>
                            <a:latin typeface="Cambria Math" panose="02040503050406030204" pitchFamily="18" charset="0"/>
                          </a:rPr>
                          <m:t>𝒎</m:t>
                        </m:r>
                      </m:e>
                    </m:d>
                  </m:oMath>
                </a14:m>
                <a:r>
                  <a:rPr lang="es-AR" b="1" dirty="0">
                    <a:solidFill>
                      <a:schemeClr val="tx1"/>
                    </a:solidFill>
                  </a:rPr>
                  <a:t>.</a:t>
                </a:r>
                <a:endParaRPr lang="es-AR" dirty="0">
                  <a:solidFill>
                    <a:schemeClr val="tx1"/>
                  </a:solidFill>
                </a:endParaRPr>
              </a:p>
              <a:p>
                <a14:m>
                  <m:oMath xmlns:m="http://schemas.openxmlformats.org/officeDocument/2006/math">
                    <m:r>
                      <a:rPr lang="es-AR" b="1" i="1">
                        <a:solidFill>
                          <a:schemeClr val="tx1"/>
                        </a:solidFill>
                        <a:latin typeface="Cambria Math" panose="02040503050406030204" pitchFamily="18" charset="0"/>
                      </a:rPr>
                      <m:t>𝝁</m:t>
                    </m:r>
                  </m:oMath>
                </a14:m>
                <a:r>
                  <a:rPr lang="es-AR" b="1" dirty="0">
                    <a:solidFill>
                      <a:schemeClr val="tx1"/>
                    </a:solidFill>
                  </a:rPr>
                  <a:t> </a:t>
                </a:r>
                <a:r>
                  <a:rPr lang="es-AR" dirty="0">
                    <a:solidFill>
                      <a:schemeClr val="tx1"/>
                    </a:solidFill>
                  </a:rPr>
                  <a:t>es la viscosidad del fluido</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r>
                          <a:rPr lang="es-AR" b="1" i="1">
                            <a:solidFill>
                              <a:schemeClr val="tx1"/>
                            </a:solidFill>
                            <a:latin typeface="Cambria Math" panose="02040503050406030204" pitchFamily="18" charset="0"/>
                          </a:rPr>
                          <m:t>𝑷𝒂</m:t>
                        </m:r>
                        <m:r>
                          <a:rPr lang="es-AR" b="1" i="1">
                            <a:solidFill>
                              <a:schemeClr val="tx1"/>
                            </a:solidFill>
                            <a:latin typeface="Cambria Math" panose="02040503050406030204" pitchFamily="18" charset="0"/>
                          </a:rPr>
                          <m:t>∙</m:t>
                        </m:r>
                        <m:r>
                          <a:rPr lang="es-AR" b="1" i="1">
                            <a:solidFill>
                              <a:schemeClr val="tx1"/>
                            </a:solidFill>
                            <a:latin typeface="Cambria Math" panose="02040503050406030204" pitchFamily="18" charset="0"/>
                          </a:rPr>
                          <m:t>𝒔</m:t>
                        </m:r>
                      </m:e>
                    </m:d>
                  </m:oMath>
                </a14:m>
                <a:r>
                  <a:rPr lang="es-AR" b="1" dirty="0">
                    <a:solidFill>
                      <a:schemeClr val="tx1"/>
                    </a:solidFill>
                  </a:rPr>
                  <a:t>.</a:t>
                </a:r>
                <a:endParaRPr lang="es-AR" dirty="0">
                  <a:solidFill>
                    <a:schemeClr val="tx1"/>
                  </a:solidFill>
                </a:endParaRPr>
              </a:p>
              <a:p>
                <a14:m>
                  <m:oMath xmlns:m="http://schemas.openxmlformats.org/officeDocument/2006/math">
                    <m:sSub>
                      <m:sSubPr>
                        <m:ctrlPr>
                          <a:rPr lang="es-AR" b="1" i="1">
                            <a:solidFill>
                              <a:schemeClr val="tx1"/>
                            </a:solidFill>
                            <a:latin typeface="Cambria Math" panose="02040503050406030204" pitchFamily="18" charset="0"/>
                          </a:rPr>
                        </m:ctrlPr>
                      </m:sSubPr>
                      <m:e>
                        <m:r>
                          <a:rPr lang="es-AR" b="1" i="1">
                            <a:solidFill>
                              <a:schemeClr val="tx1"/>
                            </a:solidFill>
                            <a:latin typeface="Cambria Math" panose="02040503050406030204" pitchFamily="18" charset="0"/>
                          </a:rPr>
                          <m:t>𝑪</m:t>
                        </m:r>
                      </m:e>
                      <m:sub>
                        <m:r>
                          <a:rPr lang="es-AR" b="1" i="1">
                            <a:solidFill>
                              <a:schemeClr val="tx1"/>
                            </a:solidFill>
                            <a:latin typeface="Cambria Math" panose="02040503050406030204" pitchFamily="18" charset="0"/>
                          </a:rPr>
                          <m:t>𝒑</m:t>
                        </m:r>
                      </m:sub>
                    </m:sSub>
                  </m:oMath>
                </a14:m>
                <a:r>
                  <a:rPr lang="es-AR" b="1" dirty="0">
                    <a:solidFill>
                      <a:schemeClr val="tx1"/>
                    </a:solidFill>
                  </a:rPr>
                  <a:t> </a:t>
                </a:r>
                <a:r>
                  <a:rPr lang="es-AR" dirty="0">
                    <a:solidFill>
                      <a:schemeClr val="tx1"/>
                    </a:solidFill>
                  </a:rPr>
                  <a:t>es el calor especifico del fluido</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f>
                          <m:fPr>
                            <m:ctrlPr>
                              <a:rPr lang="es-AR" b="1" i="1">
                                <a:solidFill>
                                  <a:schemeClr val="tx1"/>
                                </a:solidFill>
                                <a:latin typeface="Cambria Math" panose="02040503050406030204" pitchFamily="18" charset="0"/>
                              </a:rPr>
                            </m:ctrlPr>
                          </m:fPr>
                          <m:num>
                            <m:r>
                              <a:rPr lang="es-AR" b="1" i="1">
                                <a:solidFill>
                                  <a:schemeClr val="tx1"/>
                                </a:solidFill>
                                <a:latin typeface="Cambria Math" panose="02040503050406030204" pitchFamily="18" charset="0"/>
                              </a:rPr>
                              <m:t>𝑱</m:t>
                            </m:r>
                          </m:num>
                          <m:den>
                            <m:r>
                              <a:rPr lang="es-AR" b="1" i="1">
                                <a:solidFill>
                                  <a:schemeClr val="tx1"/>
                                </a:solidFill>
                                <a:latin typeface="Cambria Math" panose="02040503050406030204" pitchFamily="18" charset="0"/>
                              </a:rPr>
                              <m:t>𝑲𝒈</m:t>
                            </m:r>
                            <m:r>
                              <a:rPr lang="es-AR" b="1" i="1">
                                <a:solidFill>
                                  <a:schemeClr val="tx1"/>
                                </a:solidFill>
                                <a:latin typeface="Cambria Math" panose="02040503050406030204" pitchFamily="18" charset="0"/>
                              </a:rPr>
                              <m:t>∙</m:t>
                            </m:r>
                            <m:r>
                              <a:rPr lang="es-AR" b="1" i="1">
                                <a:solidFill>
                                  <a:schemeClr val="tx1"/>
                                </a:solidFill>
                                <a:latin typeface="Cambria Math" panose="02040503050406030204" pitchFamily="18" charset="0"/>
                              </a:rPr>
                              <m:t>𝒔</m:t>
                            </m:r>
                          </m:den>
                        </m:f>
                      </m:e>
                    </m:d>
                  </m:oMath>
                </a14:m>
                <a:r>
                  <a:rPr lang="es-AR" b="1" dirty="0">
                    <a:solidFill>
                      <a:schemeClr val="tx1"/>
                    </a:solidFill>
                  </a:rPr>
                  <a:t>.</a:t>
                </a:r>
                <a:endParaRPr lang="es-AR" dirty="0">
                  <a:solidFill>
                    <a:schemeClr val="tx1"/>
                  </a:solidFill>
                </a:endParaRPr>
              </a:p>
              <a:p>
                <a14:m>
                  <m:oMath xmlns:m="http://schemas.openxmlformats.org/officeDocument/2006/math">
                    <m:r>
                      <a:rPr lang="es-AR" b="1" i="1">
                        <a:solidFill>
                          <a:schemeClr val="tx1"/>
                        </a:solidFill>
                        <a:latin typeface="Cambria Math" panose="02040503050406030204" pitchFamily="18" charset="0"/>
                      </a:rPr>
                      <m:t>∆</m:t>
                    </m:r>
                    <m:r>
                      <a:rPr lang="es-AR" b="1" i="1">
                        <a:solidFill>
                          <a:schemeClr val="tx1"/>
                        </a:solidFill>
                        <a:latin typeface="Cambria Math" panose="02040503050406030204" pitchFamily="18" charset="0"/>
                      </a:rPr>
                      <m:t>𝑻</m:t>
                    </m:r>
                  </m:oMath>
                </a14:m>
                <a:r>
                  <a:rPr lang="es-AR" b="1" dirty="0">
                    <a:solidFill>
                      <a:schemeClr val="tx1"/>
                    </a:solidFill>
                  </a:rPr>
                  <a:t> </a:t>
                </a:r>
                <a:r>
                  <a:rPr lang="es-AR" dirty="0">
                    <a:solidFill>
                      <a:schemeClr val="tx1"/>
                    </a:solidFill>
                  </a:rPr>
                  <a:t>es la diferencia de temperatura</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r>
                          <a:rPr lang="es-AR" b="1" i="1">
                            <a:solidFill>
                              <a:schemeClr val="tx1"/>
                            </a:solidFill>
                            <a:latin typeface="Cambria Math" panose="02040503050406030204" pitchFamily="18" charset="0"/>
                          </a:rPr>
                          <m:t>𝑲</m:t>
                        </m:r>
                      </m:e>
                    </m:d>
                  </m:oMath>
                </a14:m>
                <a:r>
                  <a:rPr lang="es-AR" b="1" dirty="0">
                    <a:solidFill>
                      <a:schemeClr val="tx1"/>
                    </a:solidFill>
                  </a:rPr>
                  <a:t>.</a:t>
                </a:r>
                <a:endParaRPr lang="es-AR" dirty="0">
                  <a:solidFill>
                    <a:schemeClr val="tx1"/>
                  </a:solidFill>
                </a:endParaRPr>
              </a:p>
              <a:p>
                <a14:m>
                  <m:oMath xmlns:m="http://schemas.openxmlformats.org/officeDocument/2006/math">
                    <m:sSub>
                      <m:sSubPr>
                        <m:ctrlPr>
                          <a:rPr lang="es-AR" b="1" i="1">
                            <a:solidFill>
                              <a:schemeClr val="tx1"/>
                            </a:solidFill>
                            <a:latin typeface="Cambria Math" panose="02040503050406030204" pitchFamily="18" charset="0"/>
                          </a:rPr>
                        </m:ctrlPr>
                      </m:sSubPr>
                      <m:e>
                        <m:r>
                          <a:rPr lang="es-AR" b="1" i="1">
                            <a:solidFill>
                              <a:schemeClr val="tx1"/>
                            </a:solidFill>
                            <a:latin typeface="Cambria Math" panose="02040503050406030204" pitchFamily="18" charset="0"/>
                          </a:rPr>
                          <m:t>𝒌</m:t>
                        </m:r>
                      </m:e>
                      <m:sub>
                        <m:r>
                          <a:rPr lang="es-AR" b="1" i="1">
                            <a:solidFill>
                              <a:schemeClr val="tx1"/>
                            </a:solidFill>
                            <a:latin typeface="Cambria Math" panose="02040503050406030204" pitchFamily="18" charset="0"/>
                          </a:rPr>
                          <m:t>𝒇</m:t>
                        </m:r>
                      </m:sub>
                    </m:sSub>
                  </m:oMath>
                </a14:m>
                <a:r>
                  <a:rPr lang="es-AR" b="1" dirty="0">
                    <a:solidFill>
                      <a:schemeClr val="tx1"/>
                    </a:solidFill>
                  </a:rPr>
                  <a:t> </a:t>
                </a:r>
                <a:r>
                  <a:rPr lang="es-AR" dirty="0">
                    <a:solidFill>
                      <a:schemeClr val="tx1"/>
                    </a:solidFill>
                  </a:rPr>
                  <a:t>es la conductividad térmica del fluido</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f>
                          <m:fPr>
                            <m:ctrlPr>
                              <a:rPr lang="es-AR" b="1" i="1">
                                <a:solidFill>
                                  <a:schemeClr val="tx1"/>
                                </a:solidFill>
                                <a:latin typeface="Cambria Math" panose="02040503050406030204" pitchFamily="18" charset="0"/>
                              </a:rPr>
                            </m:ctrlPr>
                          </m:fPr>
                          <m:num>
                            <m:r>
                              <a:rPr lang="es-AR" b="1" i="1">
                                <a:solidFill>
                                  <a:schemeClr val="tx1"/>
                                </a:solidFill>
                                <a:latin typeface="Cambria Math" panose="02040503050406030204" pitchFamily="18" charset="0"/>
                              </a:rPr>
                              <m:t>𝑾</m:t>
                            </m:r>
                          </m:num>
                          <m:den>
                            <m:r>
                              <a:rPr lang="es-AR" b="1" i="1">
                                <a:solidFill>
                                  <a:schemeClr val="tx1"/>
                                </a:solidFill>
                                <a:latin typeface="Cambria Math" panose="02040503050406030204" pitchFamily="18" charset="0"/>
                              </a:rPr>
                              <m:t>𝒎</m:t>
                            </m:r>
                            <m:r>
                              <a:rPr lang="es-AR" b="1" i="1">
                                <a:solidFill>
                                  <a:schemeClr val="tx1"/>
                                </a:solidFill>
                                <a:latin typeface="Cambria Math" panose="02040503050406030204" pitchFamily="18" charset="0"/>
                              </a:rPr>
                              <m:t>∙</m:t>
                            </m:r>
                            <m:r>
                              <a:rPr lang="es-AR" b="1" i="1">
                                <a:solidFill>
                                  <a:schemeClr val="tx1"/>
                                </a:solidFill>
                                <a:latin typeface="Cambria Math" panose="02040503050406030204" pitchFamily="18" charset="0"/>
                              </a:rPr>
                              <m:t>𝑲</m:t>
                            </m:r>
                          </m:den>
                        </m:f>
                      </m:e>
                    </m:d>
                  </m:oMath>
                </a14:m>
                <a:r>
                  <a:rPr lang="es-AR" b="1" dirty="0">
                    <a:solidFill>
                      <a:schemeClr val="tx1"/>
                    </a:solidFill>
                  </a:rPr>
                  <a:t>.</a:t>
                </a:r>
                <a:endParaRPr lang="es-AR" dirty="0">
                  <a:solidFill>
                    <a:schemeClr val="tx1"/>
                  </a:solidFill>
                </a:endParaRPr>
              </a:p>
              <a:p>
                <a14:m>
                  <m:oMath xmlns:m="http://schemas.openxmlformats.org/officeDocument/2006/math">
                    <m:r>
                      <a:rPr lang="es-AR" b="1" i="1">
                        <a:solidFill>
                          <a:schemeClr val="tx1"/>
                        </a:solidFill>
                        <a:latin typeface="Cambria Math" panose="02040503050406030204" pitchFamily="18" charset="0"/>
                      </a:rPr>
                      <m:t>𝒈</m:t>
                    </m:r>
                  </m:oMath>
                </a14:m>
                <a:r>
                  <a:rPr lang="es-AR" b="1" dirty="0">
                    <a:solidFill>
                      <a:schemeClr val="tx1"/>
                    </a:solidFill>
                  </a:rPr>
                  <a:t> </a:t>
                </a:r>
                <a:r>
                  <a:rPr lang="es-AR" dirty="0">
                    <a:solidFill>
                      <a:schemeClr val="tx1"/>
                    </a:solidFill>
                  </a:rPr>
                  <a:t>es la aceleración de</a:t>
                </a:r>
                <a:r>
                  <a:rPr lang="es-AR" b="1" dirty="0">
                    <a:solidFill>
                      <a:schemeClr val="tx1"/>
                    </a:solidFill>
                  </a:rPr>
                  <a:t> </a:t>
                </a:r>
                <a:r>
                  <a:rPr lang="es-AR" dirty="0">
                    <a:solidFill>
                      <a:schemeClr val="tx1"/>
                    </a:solidFill>
                  </a:rPr>
                  <a:t>la gravedad</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f>
                          <m:fPr>
                            <m:ctrlPr>
                              <a:rPr lang="es-AR" b="1" i="1">
                                <a:solidFill>
                                  <a:schemeClr val="tx1"/>
                                </a:solidFill>
                                <a:latin typeface="Cambria Math" panose="02040503050406030204" pitchFamily="18" charset="0"/>
                              </a:rPr>
                            </m:ctrlPr>
                          </m:fPr>
                          <m:num>
                            <m:r>
                              <a:rPr lang="es-AR" b="1" i="1">
                                <a:solidFill>
                                  <a:schemeClr val="tx1"/>
                                </a:solidFill>
                                <a:latin typeface="Cambria Math" panose="02040503050406030204" pitchFamily="18" charset="0"/>
                              </a:rPr>
                              <m:t>𝒎</m:t>
                            </m:r>
                          </m:num>
                          <m:den>
                            <m:sSup>
                              <m:sSupPr>
                                <m:ctrlPr>
                                  <a:rPr lang="es-AR" b="1" i="1">
                                    <a:solidFill>
                                      <a:schemeClr val="tx1"/>
                                    </a:solidFill>
                                    <a:latin typeface="Cambria Math" panose="02040503050406030204" pitchFamily="18" charset="0"/>
                                  </a:rPr>
                                </m:ctrlPr>
                              </m:sSupPr>
                              <m:e>
                                <m:r>
                                  <a:rPr lang="es-AR" b="1" i="1">
                                    <a:solidFill>
                                      <a:schemeClr val="tx1"/>
                                    </a:solidFill>
                                    <a:latin typeface="Cambria Math" panose="02040503050406030204" pitchFamily="18" charset="0"/>
                                  </a:rPr>
                                  <m:t>𝒔</m:t>
                                </m:r>
                              </m:e>
                              <m:sup>
                                <m:r>
                                  <a:rPr lang="es-AR" b="1" i="1">
                                    <a:solidFill>
                                      <a:schemeClr val="tx1"/>
                                    </a:solidFill>
                                    <a:latin typeface="Cambria Math" panose="02040503050406030204" pitchFamily="18" charset="0"/>
                                  </a:rPr>
                                  <m:t>𝟐</m:t>
                                </m:r>
                              </m:sup>
                            </m:sSup>
                          </m:den>
                        </m:f>
                      </m:e>
                    </m:d>
                  </m:oMath>
                </a14:m>
                <a:r>
                  <a:rPr lang="es-AR" b="1" dirty="0">
                    <a:solidFill>
                      <a:schemeClr val="tx1"/>
                    </a:solidFill>
                  </a:rPr>
                  <a:t> .</a:t>
                </a:r>
                <a:endParaRPr lang="es-AR" dirty="0">
                  <a:solidFill>
                    <a:schemeClr val="tx1"/>
                  </a:solidFill>
                </a:endParaRPr>
              </a:p>
              <a:p>
                <a14:m>
                  <m:oMath xmlns:m="http://schemas.openxmlformats.org/officeDocument/2006/math">
                    <m:sSub>
                      <m:sSubPr>
                        <m:ctrlPr>
                          <a:rPr lang="es-AR" b="1" i="1">
                            <a:solidFill>
                              <a:schemeClr val="tx1"/>
                            </a:solidFill>
                            <a:latin typeface="Cambria Math" panose="02040503050406030204" pitchFamily="18" charset="0"/>
                          </a:rPr>
                        </m:ctrlPr>
                      </m:sSubPr>
                      <m:e>
                        <m:r>
                          <a:rPr lang="es-AR" b="1" i="1">
                            <a:solidFill>
                              <a:schemeClr val="tx1"/>
                            </a:solidFill>
                            <a:latin typeface="Cambria Math" panose="02040503050406030204" pitchFamily="18" charset="0"/>
                          </a:rPr>
                          <m:t>𝜶</m:t>
                        </m:r>
                      </m:e>
                      <m:sub>
                        <m:r>
                          <a:rPr lang="es-AR" b="1" i="1">
                            <a:solidFill>
                              <a:schemeClr val="tx1"/>
                            </a:solidFill>
                            <a:latin typeface="Cambria Math" panose="02040503050406030204" pitchFamily="18" charset="0"/>
                          </a:rPr>
                          <m:t>𝒇</m:t>
                        </m:r>
                      </m:sub>
                    </m:sSub>
                  </m:oMath>
                </a14:m>
                <a:r>
                  <a:rPr lang="es-AR" b="1" dirty="0">
                    <a:solidFill>
                      <a:schemeClr val="tx1"/>
                    </a:solidFill>
                  </a:rPr>
                  <a:t> </a:t>
                </a:r>
                <a:r>
                  <a:rPr lang="es-AR" dirty="0">
                    <a:solidFill>
                      <a:schemeClr val="tx1"/>
                    </a:solidFill>
                  </a:rPr>
                  <a:t>es la difusividad térmica del fluido</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f>
                          <m:fPr>
                            <m:ctrlPr>
                              <a:rPr lang="es-AR" b="1" i="1">
                                <a:solidFill>
                                  <a:schemeClr val="tx1"/>
                                </a:solidFill>
                                <a:latin typeface="Cambria Math" panose="02040503050406030204" pitchFamily="18" charset="0"/>
                              </a:rPr>
                            </m:ctrlPr>
                          </m:fPr>
                          <m:num>
                            <m:sSup>
                              <m:sSupPr>
                                <m:ctrlPr>
                                  <a:rPr lang="es-AR" b="1" i="1">
                                    <a:solidFill>
                                      <a:schemeClr val="tx1"/>
                                    </a:solidFill>
                                    <a:latin typeface="Cambria Math" panose="02040503050406030204" pitchFamily="18" charset="0"/>
                                  </a:rPr>
                                </m:ctrlPr>
                              </m:sSupPr>
                              <m:e>
                                <m:r>
                                  <a:rPr lang="es-AR" b="1" i="1">
                                    <a:solidFill>
                                      <a:schemeClr val="tx1"/>
                                    </a:solidFill>
                                    <a:latin typeface="Cambria Math" panose="02040503050406030204" pitchFamily="18" charset="0"/>
                                  </a:rPr>
                                  <m:t>𝒎</m:t>
                                </m:r>
                              </m:e>
                              <m:sup>
                                <m:r>
                                  <a:rPr lang="es-AR" b="1" i="1">
                                    <a:solidFill>
                                      <a:schemeClr val="tx1"/>
                                    </a:solidFill>
                                    <a:latin typeface="Cambria Math" panose="02040503050406030204" pitchFamily="18" charset="0"/>
                                  </a:rPr>
                                  <m:t>𝟐</m:t>
                                </m:r>
                              </m:sup>
                            </m:sSup>
                          </m:num>
                          <m:den>
                            <m:r>
                              <a:rPr lang="es-AR" b="1" i="1">
                                <a:solidFill>
                                  <a:schemeClr val="tx1"/>
                                </a:solidFill>
                                <a:latin typeface="Cambria Math" panose="02040503050406030204" pitchFamily="18" charset="0"/>
                              </a:rPr>
                              <m:t>𝒔</m:t>
                            </m:r>
                          </m:den>
                        </m:f>
                      </m:e>
                    </m:d>
                  </m:oMath>
                </a14:m>
                <a:r>
                  <a:rPr lang="es-AR" b="1" dirty="0">
                    <a:solidFill>
                      <a:schemeClr val="tx1"/>
                    </a:solidFill>
                  </a:rPr>
                  <a:t>.</a:t>
                </a:r>
                <a:endParaRPr lang="es-AR" dirty="0">
                  <a:solidFill>
                    <a:schemeClr val="tx1"/>
                  </a:solidFill>
                </a:endParaRPr>
              </a:p>
              <a:p>
                <a14:m>
                  <m:oMath xmlns:m="http://schemas.openxmlformats.org/officeDocument/2006/math">
                    <m:r>
                      <a:rPr lang="es-AR" b="1" i="1">
                        <a:solidFill>
                          <a:schemeClr val="tx1"/>
                        </a:solidFill>
                        <a:latin typeface="Cambria Math" panose="02040503050406030204" pitchFamily="18" charset="0"/>
                      </a:rPr>
                      <m:t>𝜷</m:t>
                    </m:r>
                  </m:oMath>
                </a14:m>
                <a:r>
                  <a:rPr lang="es-AR" b="1" dirty="0">
                    <a:solidFill>
                      <a:schemeClr val="tx1"/>
                    </a:solidFill>
                  </a:rPr>
                  <a:t> </a:t>
                </a:r>
                <a:r>
                  <a:rPr lang="es-AR" dirty="0">
                    <a:solidFill>
                      <a:schemeClr val="tx1"/>
                    </a:solidFill>
                  </a:rPr>
                  <a:t>es el coeficiente de expansión térmico del fluido</a:t>
                </a:r>
                <a:r>
                  <a:rPr lang="es-AR" b="1" dirty="0">
                    <a:solidFill>
                      <a:schemeClr val="tx1"/>
                    </a:solidFill>
                  </a:rPr>
                  <a:t> </a:t>
                </a:r>
                <a14:m>
                  <m:oMath xmlns:m="http://schemas.openxmlformats.org/officeDocument/2006/math">
                    <m:d>
                      <m:dPr>
                        <m:ctrlPr>
                          <a:rPr lang="es-AR" b="1" i="1">
                            <a:solidFill>
                              <a:schemeClr val="tx1"/>
                            </a:solidFill>
                            <a:latin typeface="Cambria Math" panose="02040503050406030204" pitchFamily="18" charset="0"/>
                          </a:rPr>
                        </m:ctrlPr>
                      </m:dPr>
                      <m:e>
                        <m:f>
                          <m:fPr>
                            <m:ctrlPr>
                              <a:rPr lang="es-AR" b="1" i="1">
                                <a:solidFill>
                                  <a:schemeClr val="tx1"/>
                                </a:solidFill>
                                <a:latin typeface="Cambria Math" panose="02040503050406030204" pitchFamily="18" charset="0"/>
                              </a:rPr>
                            </m:ctrlPr>
                          </m:fPr>
                          <m:num>
                            <m:r>
                              <a:rPr lang="es-AR" b="1" i="1">
                                <a:solidFill>
                                  <a:schemeClr val="tx1"/>
                                </a:solidFill>
                                <a:latin typeface="Cambria Math" panose="02040503050406030204" pitchFamily="18" charset="0"/>
                              </a:rPr>
                              <m:t>𝟏</m:t>
                            </m:r>
                          </m:num>
                          <m:den>
                            <m:r>
                              <a:rPr lang="es-AR" b="1" i="1">
                                <a:solidFill>
                                  <a:schemeClr val="tx1"/>
                                </a:solidFill>
                                <a:latin typeface="Cambria Math" panose="02040503050406030204" pitchFamily="18" charset="0"/>
                              </a:rPr>
                              <m:t>𝑲</m:t>
                            </m:r>
                          </m:den>
                        </m:f>
                      </m:e>
                    </m:d>
                  </m:oMath>
                </a14:m>
                <a:r>
                  <a:rPr lang="es-AR" b="1" dirty="0">
                    <a:solidFill>
                      <a:schemeClr val="tx1"/>
                    </a:solidFill>
                  </a:rPr>
                  <a:t>.</a:t>
                </a:r>
                <a:endParaRPr lang="es-AR" dirty="0">
                  <a:solidFill>
                    <a:schemeClr val="tx1"/>
                  </a:solidFill>
                </a:endParaRPr>
              </a:p>
              <a:p>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579204" y="613315"/>
                <a:ext cx="10572015" cy="6010508"/>
              </a:xfrm>
              <a:blipFill rotWithShape="0">
                <a:blip r:embed="rId2" cstate="print"/>
                <a:stretch>
                  <a:fillRect l="-1038"/>
                </a:stretch>
              </a:blipFill>
            </p:spPr>
            <p:txBody>
              <a:bodyPr/>
              <a:lstStyle/>
              <a:p>
                <a:r>
                  <a:rPr lang="es-AR">
                    <a:noFill/>
                  </a:rPr>
                  <a:t> </a:t>
                </a:r>
              </a:p>
            </p:txBody>
          </p:sp>
        </mc:Fallback>
      </mc:AlternateContent>
      <mc:AlternateContent xmlns:mc="http://schemas.openxmlformats.org/markup-compatibility/2006">
        <mc:Choice xmlns:a14="http://schemas.microsoft.com/office/drawing/2010/main" xmlns="" Requires="a14">
          <p:sp>
            <p:nvSpPr>
              <p:cNvPr id="4" name="Rectángulo redondeado 3"/>
              <p:cNvSpPr/>
              <p:nvPr/>
            </p:nvSpPr>
            <p:spPr>
              <a:xfrm>
                <a:off x="2218598" y="387455"/>
                <a:ext cx="5999686" cy="1053890"/>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 xmlns:m="http://schemas.openxmlformats.org/officeDocument/2006/math">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𝒉</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𝒇</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𝝆</m:t>
                        </m:r>
                      </m:e>
                      <m:sub>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𝒇</m:t>
                        </m:r>
                      </m:sub>
                    </m:sSub>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𝒗</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𝑳</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𝝁</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𝑪</m:t>
                        </m:r>
                      </m:e>
                      <m:sub>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𝒑</m:t>
                        </m:r>
                      </m:sub>
                    </m:sSub>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𝑻</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𝒌</m:t>
                        </m:r>
                      </m:e>
                      <m:sub>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𝒇</m:t>
                        </m:r>
                      </m:sub>
                    </m:sSub>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𝒈</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𝜶</m:t>
                        </m:r>
                      </m:e>
                      <m:sub>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𝒇</m:t>
                        </m:r>
                      </m:sub>
                    </m:sSub>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𝜷</m:t>
                    </m:r>
                    <m:r>
                      <a:rPr lang="es-AR" sz="28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s-AR" sz="1400" dirty="0">
                    <a:effectLst/>
                    <a:ea typeface="Calibri" panose="020F0502020204030204" pitchFamily="34" charset="0"/>
                    <a:cs typeface="Times New Roman" panose="02020603050405020304" pitchFamily="18" charset="0"/>
                  </a:rPr>
                  <a:t> </a:t>
                </a:r>
              </a:p>
            </p:txBody>
          </p:sp>
        </mc:Choice>
        <mc:Fallback>
          <p:sp>
            <p:nvSpPr>
              <p:cNvPr id="4" name="Rectángulo redondeado 3"/>
              <p:cNvSpPr>
                <a:spLocks noRot="1" noChangeAspect="1" noMove="1" noResize="1" noEditPoints="1" noAdjustHandles="1" noChangeArrowheads="1" noChangeShapeType="1" noTextEdit="1"/>
              </p:cNvSpPr>
              <p:nvPr/>
            </p:nvSpPr>
            <p:spPr>
              <a:xfrm>
                <a:off x="2218598" y="387455"/>
                <a:ext cx="5999686" cy="1053890"/>
              </a:xfrm>
              <a:prstGeom prst="roundRect">
                <a:avLst/>
              </a:prstGeom>
              <a:blipFill rotWithShape="0">
                <a:blip r:embed="rId3" cstate="print"/>
                <a:stretch>
                  <a:fillRect/>
                </a:stretch>
              </a:blipFill>
              <a:ln>
                <a:solidFill>
                  <a:schemeClr val="accent5">
                    <a:lumMod val="50000"/>
                  </a:schemeClr>
                </a:solidFill>
              </a:ln>
            </p:spPr>
            <p:txBody>
              <a:bodyPr/>
              <a:lstStyle/>
              <a:p>
                <a:r>
                  <a:rPr lang="es-AR">
                    <a:noFill/>
                  </a:rPr>
                  <a:t> </a:t>
                </a:r>
              </a:p>
            </p:txBody>
          </p:sp>
        </mc:Fallback>
      </mc:AlternateContent>
    </p:spTree>
    <p:extLst>
      <p:ext uri="{BB962C8B-B14F-4D97-AF65-F5344CB8AC3E}">
        <p14:creationId xmlns:p14="http://schemas.microsoft.com/office/powerpoint/2010/main" xmlns="" val="2600933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811149" y="688627"/>
                <a:ext cx="8596668" cy="3880773"/>
              </a:xfrm>
            </p:spPr>
            <p:txBody>
              <a:bodyPr>
                <a:noAutofit/>
              </a:bodyPr>
              <a:lstStyle/>
              <a:p>
                <a:pPr marL="0" indent="0" algn="just">
                  <a:buNone/>
                </a:pPr>
                <a:r>
                  <a:rPr lang="es-AR" sz="2000" dirty="0" smtClean="0">
                    <a:solidFill>
                      <a:schemeClr val="tx1"/>
                    </a:solidFill>
                  </a:rPr>
                  <a:t>Cuando se habla de transferencia de calor por convección, la mayor complicación reside en la determinación de </a:t>
                </a:r>
                <a14:m>
                  <m:oMath xmlns:m="http://schemas.openxmlformats.org/officeDocument/2006/math">
                    <m:r>
                      <a:rPr lang="es-AR" sz="2000" b="1" i="1">
                        <a:solidFill>
                          <a:schemeClr val="tx1"/>
                        </a:solidFill>
                        <a:latin typeface="Cambria Math" panose="02040503050406030204" pitchFamily="18" charset="0"/>
                      </a:rPr>
                      <m:t>𝒉</m:t>
                    </m:r>
                  </m:oMath>
                </a14:m>
                <a:r>
                  <a:rPr lang="es-AR" sz="2000" dirty="0">
                    <a:solidFill>
                      <a:schemeClr val="tx1"/>
                    </a:solidFill>
                  </a:rPr>
                  <a:t> apropiado. En dicha determinación, tradicionalmente se obtiene una relación adimensional, derivada del análisis dimensional entre </a:t>
                </a:r>
                <a14:m>
                  <m:oMath xmlns:m="http://schemas.openxmlformats.org/officeDocument/2006/math">
                    <m:r>
                      <a:rPr lang="es-AR" sz="2000" i="1">
                        <a:solidFill>
                          <a:schemeClr val="tx1"/>
                        </a:solidFill>
                        <a:latin typeface="Cambria Math" panose="02040503050406030204" pitchFamily="18" charset="0"/>
                      </a:rPr>
                      <m:t>h</m:t>
                    </m:r>
                  </m:oMath>
                </a14:m>
                <a:r>
                  <a:rPr lang="es-AR" sz="2000" dirty="0">
                    <a:solidFill>
                      <a:schemeClr val="tx1"/>
                    </a:solidFill>
                  </a:rPr>
                  <a:t>, las propiedades físicas y los parámetros cinéticos de flujo relevantes. En dicho análisis, haciendo use del teorema de Pi Buckingham, se agrupan variables en un número reducido de parámetros adimensionales que permitan caracterizar el fenómeno mediante correlaciones experimentales aplicables a todos los procesos que cumplan semejanza:</a:t>
                </a:r>
              </a:p>
              <a:p>
                <a:pPr lvl="0"/>
                <a:r>
                  <a:rPr lang="es-AR" sz="2000" dirty="0">
                    <a:solidFill>
                      <a:schemeClr val="tx1"/>
                    </a:solidFill>
                  </a:rPr>
                  <a:t>Semejanza geométrica (proporcionalidad dimensiones).</a:t>
                </a:r>
              </a:p>
              <a:p>
                <a:pPr lvl="0"/>
                <a:r>
                  <a:rPr lang="es-AR" sz="2000" dirty="0">
                    <a:solidFill>
                      <a:schemeClr val="tx1"/>
                    </a:solidFill>
                  </a:rPr>
                  <a:t>Semejanza cinemática (proporcionalidad velocidades).</a:t>
                </a:r>
              </a:p>
              <a:p>
                <a:pPr lvl="0"/>
                <a:r>
                  <a:rPr lang="es-AR" sz="2000" dirty="0">
                    <a:solidFill>
                      <a:schemeClr val="tx1"/>
                    </a:solidFill>
                  </a:rPr>
                  <a:t>Semejanza dinámica (proporcionalidad fuerzas).</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11149" y="688627"/>
                <a:ext cx="8596668" cy="3880773"/>
              </a:xfrm>
              <a:blipFill rotWithShape="0">
                <a:blip r:embed="rId2" cstate="print"/>
                <a:stretch>
                  <a:fillRect l="-709" t="-1099" r="-780" b="-9105"/>
                </a:stretch>
              </a:blipFill>
            </p:spPr>
            <p:txBody>
              <a:bodyPr/>
              <a:lstStyle/>
              <a:p>
                <a:r>
                  <a:rPr lang="es-AR">
                    <a:noFill/>
                  </a:rPr>
                  <a:t> </a:t>
                </a:r>
              </a:p>
            </p:txBody>
          </p:sp>
        </mc:Fallback>
      </mc:AlternateContent>
      <p:sp>
        <p:nvSpPr>
          <p:cNvPr id="4" name="Rectángulo 3"/>
          <p:cNvSpPr/>
          <p:nvPr/>
        </p:nvSpPr>
        <p:spPr>
          <a:xfrm>
            <a:off x="970156" y="5037752"/>
            <a:ext cx="8437661" cy="800219"/>
          </a:xfrm>
          <a:prstGeom prst="rect">
            <a:avLst/>
          </a:prstGeom>
        </p:spPr>
        <p:txBody>
          <a:bodyPr wrap="square">
            <a:spAutoFit/>
          </a:bodyPr>
          <a:lstStyle/>
          <a:p>
            <a:pPr algn="just">
              <a:lnSpc>
                <a:spcPct val="115000"/>
              </a:lnSpc>
              <a:spcAft>
                <a:spcPts val="1000"/>
              </a:spcAft>
            </a:pPr>
            <a:r>
              <a:rPr lang="es-AR" sz="2000" b="1" dirty="0">
                <a:latin typeface="Arial" panose="020B0604020202020204" pitchFamily="34" charset="0"/>
                <a:ea typeface="Calibri" panose="020F0502020204030204" pitchFamily="34" charset="0"/>
                <a:cs typeface="Times New Roman" panose="02020603050405020304" pitchFamily="18" charset="0"/>
              </a:rPr>
              <a:t>De dicho análisis, surgen algunos grupos adimensionales. Entre los más importantes podemos mencionar los siguientes:</a:t>
            </a:r>
            <a:endParaRPr lang="es-AR"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595228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Número de </a:t>
            </a:r>
            <a:r>
              <a:rPr lang="es-AR" b="1" dirty="0" err="1">
                <a:solidFill>
                  <a:srgbClr val="0070C0"/>
                </a:solidFill>
                <a:latin typeface="Arial" panose="020B0604020202020204" pitchFamily="34" charset="0"/>
                <a:ea typeface="Times New Roman" panose="02020603050405020304" pitchFamily="18" charset="0"/>
                <a:cs typeface="Times New Roman" panose="02020603050405020304" pitchFamily="18" charset="0"/>
              </a:rPr>
              <a:t>Nusselt</a:t>
            </a:r>
            <a:r>
              <a:rPr lang="es-AR"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a:t>
            </a:r>
            <a:endParaRPr lang="es-AR" dirty="0">
              <a:solidFill>
                <a:srgbClr val="0070C0"/>
              </a:solidFill>
            </a:endParaRPr>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625330"/>
                <a:ext cx="8596668" cy="3880773"/>
              </a:xfrm>
            </p:spPr>
            <p:txBody>
              <a:bodyPr>
                <a:normAutofit fontScale="92500"/>
              </a:bodyPr>
              <a:lstStyle/>
              <a:p>
                <a:pPr marL="0" lvl="0" indent="0" algn="just">
                  <a:buNone/>
                </a:pPr>
                <a:r>
                  <a:rPr lang="es-AR"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es un número adimensional que mide el aumento de la transmisión de calor desde una superficie por la que un fluido discurre (transferencia de calor por convección) comparada con la transferencia de calor si ésta ocurriera solamente por conducción. </a:t>
                </a:r>
                <a:endParaRPr lang="es-AR" sz="24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buNone/>
                </a:pPr>
                <a:endParaRPr lang="es-AR" sz="20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
                    </m:oMathParaPr>
                    <m:oMath xmlns:m="http://schemas.openxmlformats.org/officeDocument/2006/math">
                      <m:sSub>
                        <m:sSubPr>
                          <m:ctrlP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bPr>
                        <m:e>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𝑵</m:t>
                          </m:r>
                        </m:e>
                        <m:sub>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𝒖</m:t>
                          </m:r>
                        </m:sub>
                      </m:sSub>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f>
                        <m:fPr>
                          <m:ctrlP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𝐓𝐫𝐚𝐧𝐬𝐟𝐞𝐫𝐞𝐧𝐜𝐢𝐚</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𝐝𝐞</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𝐜𝐚𝐥𝐨𝐫</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𝐩𝐨𝐫</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𝐜𝐨𝐧𝐯𝐞𝐜𝐜𝐢</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ó</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𝐧</m:t>
                          </m:r>
                        </m:num>
                        <m:den>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𝐓𝐫𝐚𝐧𝐬𝐟𝐞𝐫𝐞𝐧𝐜𝐢𝐚</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𝐝𝐞</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𝐜𝐚𝐥𝐨𝐫</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𝐩𝐨𝐫</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𝐜𝐨𝐧𝐝𝐮𝐜𝐜𝐢</m:t>
                          </m:r>
                          <m:r>
                            <a:rPr lang="es-AR" sz="2400" b="1">
                              <a:solidFill>
                                <a:schemeClr val="tx1"/>
                              </a:solidFill>
                              <a:latin typeface="Cambria Math" panose="02040503050406030204" pitchFamily="18" charset="0"/>
                              <a:ea typeface="Times New Roman" panose="02020603050405020304" pitchFamily="18" charset="0"/>
                              <a:cs typeface="Arial" panose="020B0604020202020204" pitchFamily="34" charset="0"/>
                            </a:rPr>
                            <m:t>ó</m:t>
                          </m:r>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𝐧</m:t>
                          </m:r>
                        </m:den>
                      </m:f>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f>
                        <m:fPr>
                          <m:ctrlP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𝒉𝑳</m:t>
                          </m:r>
                        </m:num>
                        <m:den>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𝒌</m:t>
                          </m:r>
                        </m:den>
                      </m:f>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f>
                        <m:fPr>
                          <m:ctrlP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𝒉</m:t>
                          </m:r>
                          <m:sSub>
                            <m:sSubPr>
                              <m:ctrlP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bPr>
                            <m:e>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𝑫</m:t>
                              </m:r>
                            </m:e>
                            <m:sub>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𝑯</m:t>
                              </m:r>
                            </m:sub>
                          </m:sSub>
                        </m:num>
                        <m:den>
                          <m:r>
                            <a:rPr lang="es-AR" sz="2400" b="1" i="1">
                              <a:solidFill>
                                <a:schemeClr val="tx1"/>
                              </a:solidFill>
                              <a:latin typeface="Cambria Math" panose="02040503050406030204" pitchFamily="18" charset="0"/>
                              <a:ea typeface="Times New Roman" panose="02020603050405020304" pitchFamily="18" charset="0"/>
                              <a:cs typeface="Arial" panose="020B0604020202020204" pitchFamily="34" charset="0"/>
                            </a:rPr>
                            <m:t>𝒌</m:t>
                          </m:r>
                        </m:den>
                      </m:f>
                    </m:oMath>
                  </m:oMathPara>
                </a14:m>
                <a:endParaRPr lang="es-AR" sz="2400" dirty="0" smtClean="0"/>
              </a:p>
              <a:p>
                <a:pPr marL="0" indent="0" algn="just">
                  <a:buNone/>
                </a:pPr>
                <a:endParaRPr lang="es-AR" sz="2400" dirty="0"/>
              </a:p>
              <a:p>
                <a:pPr marL="0" indent="0" algn="ctr">
                  <a:buNone/>
                </a:pPr>
                <a:r>
                  <a:rPr lang="es-AR" sz="3200" dirty="0" smtClean="0">
                    <a:solidFill>
                      <a:schemeClr val="tx1"/>
                    </a:solidFill>
                  </a:rPr>
                  <a:t>Para convección natural: </a:t>
                </a:r>
                <a14:m>
                  <m:oMath xmlns:m="http://schemas.openxmlformats.org/officeDocument/2006/math">
                    <m:r>
                      <a:rPr lang="es-AR" sz="3200" i="1">
                        <a:solidFill>
                          <a:schemeClr val="tx1"/>
                        </a:solidFill>
                        <a:latin typeface="Cambria Math" panose="02040503050406030204" pitchFamily="18" charset="0"/>
                      </a:rPr>
                      <m:t>𝑁𝑢</m:t>
                    </m:r>
                    <m:r>
                      <a:rPr lang="es-AR" sz="3200" i="1">
                        <a:solidFill>
                          <a:schemeClr val="tx1"/>
                        </a:solidFill>
                        <a:latin typeface="Cambria Math" panose="02040503050406030204" pitchFamily="18" charset="0"/>
                      </a:rPr>
                      <m:t> =</m:t>
                    </m:r>
                    <m:r>
                      <a:rPr lang="es-AR" sz="3200" i="1">
                        <a:solidFill>
                          <a:schemeClr val="tx1"/>
                        </a:solidFill>
                        <a:latin typeface="Cambria Math" panose="02040503050406030204" pitchFamily="18" charset="0"/>
                      </a:rPr>
                      <m:t>𝑓</m:t>
                    </m:r>
                    <m:r>
                      <a:rPr lang="es-AR" sz="3200" i="1">
                        <a:solidFill>
                          <a:schemeClr val="tx1"/>
                        </a:solidFill>
                        <a:latin typeface="Cambria Math" panose="02040503050406030204" pitchFamily="18" charset="0"/>
                      </a:rPr>
                      <m:t>(</m:t>
                    </m:r>
                    <m:r>
                      <a:rPr lang="es-AR" sz="3200" i="1">
                        <a:solidFill>
                          <a:schemeClr val="tx1"/>
                        </a:solidFill>
                        <a:latin typeface="Cambria Math" panose="02040503050406030204" pitchFamily="18" charset="0"/>
                      </a:rPr>
                      <m:t>𝐺𝑟</m:t>
                    </m:r>
                    <m:r>
                      <a:rPr lang="es-AR" sz="3200" i="1">
                        <a:solidFill>
                          <a:schemeClr val="tx1"/>
                        </a:solidFill>
                        <a:latin typeface="Cambria Math" panose="02040503050406030204" pitchFamily="18" charset="0"/>
                      </a:rPr>
                      <m:t>, </m:t>
                    </m:r>
                    <m:r>
                      <a:rPr lang="es-AR" sz="3200" i="1">
                        <a:solidFill>
                          <a:schemeClr val="tx1"/>
                        </a:solidFill>
                        <a:latin typeface="Cambria Math" panose="02040503050406030204" pitchFamily="18" charset="0"/>
                      </a:rPr>
                      <m:t>𝑃𝑟</m:t>
                    </m:r>
                    <m:r>
                      <a:rPr lang="es-AR" sz="3200" i="1">
                        <a:solidFill>
                          <a:schemeClr val="tx1"/>
                        </a:solidFill>
                        <a:latin typeface="Cambria Math" panose="02040503050406030204" pitchFamily="18" charset="0"/>
                      </a:rPr>
                      <m:t>)</m:t>
                    </m:r>
                  </m:oMath>
                </a14:m>
                <a:endParaRPr lang="es-AR" sz="3200" dirty="0">
                  <a:solidFill>
                    <a:schemeClr val="tx1"/>
                  </a:solidFill>
                </a:endParaRPr>
              </a:p>
              <a:p>
                <a:pPr marL="0" indent="0" algn="just">
                  <a:buNone/>
                </a:pPr>
                <a:endParaRPr lang="es-AR" sz="2400"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625330"/>
                <a:ext cx="8596668" cy="3880773"/>
              </a:xfrm>
              <a:blipFill rotWithShape="0">
                <a:blip r:embed="rId2" cstate="print"/>
                <a:stretch>
                  <a:fillRect l="-922" t="-943" r="-922"/>
                </a:stretch>
              </a:blipFill>
            </p:spPr>
            <p:txBody>
              <a:bodyPr/>
              <a:lstStyle/>
              <a:p>
                <a:r>
                  <a:rPr lang="es-AR">
                    <a:noFill/>
                  </a:rPr>
                  <a:t> </a:t>
                </a:r>
              </a:p>
            </p:txBody>
          </p:sp>
        </mc:Fallback>
      </mc:AlternateContent>
    </p:spTree>
    <p:extLst>
      <p:ext uri="{BB962C8B-B14F-4D97-AF65-F5344CB8AC3E}">
        <p14:creationId xmlns:p14="http://schemas.microsoft.com/office/powerpoint/2010/main" xmlns="" val="965877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411" y="498088"/>
            <a:ext cx="8596668" cy="1320800"/>
          </a:xfrm>
        </p:spPr>
        <p:txBody>
          <a:bodyPr/>
          <a:lstStyle/>
          <a:p>
            <a:pPr algn="ctr"/>
            <a:r>
              <a:rPr lang="es-ES"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Número de Prandtl (Pr):</a:t>
            </a:r>
            <a:endParaRPr lang="es-AR" dirty="0">
              <a:solidFill>
                <a:srgbClr val="0070C0"/>
              </a:solidFill>
            </a:endParaRPr>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458062"/>
                <a:ext cx="9436822" cy="3880773"/>
              </a:xfrm>
            </p:spPr>
            <p:txBody>
              <a:bodyPr>
                <a:normAutofit/>
              </a:bodyPr>
              <a:lstStyle/>
              <a:p>
                <a:pPr marL="0" lvl="0" indent="0" algn="just">
                  <a:lnSpc>
                    <a:spcPts val="1680"/>
                  </a:lnSpc>
                  <a:spcBef>
                    <a:spcPts val="600"/>
                  </a:spcBef>
                  <a:spcAft>
                    <a:spcPts val="600"/>
                  </a:spcAft>
                  <a:buNone/>
                </a:pPr>
                <a:r>
                  <a:rPr lang="es-ES" sz="24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Es un número adimensional proporcional al cociente entre la</a:t>
                </a:r>
              </a:p>
              <a:p>
                <a:pPr marL="0" lvl="0" indent="0" algn="just">
                  <a:lnSpc>
                    <a:spcPts val="1680"/>
                  </a:lnSpc>
                  <a:spcBef>
                    <a:spcPts val="600"/>
                  </a:spcBef>
                  <a:spcAft>
                    <a:spcPts val="600"/>
                  </a:spcAft>
                  <a:buNone/>
                </a:pPr>
                <a:r>
                  <a:rPr lang="es-ES" sz="24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difusividad </a:t>
                </a:r>
                <a:r>
                  <a:rPr lang="es-E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de momento (viscosidad) y la difusividad térmica. </a:t>
                </a:r>
                <a:endParaRPr lang="es-ES" sz="24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ts val="1680"/>
                  </a:lnSpc>
                  <a:spcBef>
                    <a:spcPts val="600"/>
                  </a:spcBef>
                  <a:spcAft>
                    <a:spcPts val="600"/>
                  </a:spcAft>
                  <a:buNone/>
                </a:pPr>
                <a:r>
                  <a:rPr lang="es-ES" sz="24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Se </a:t>
                </a:r>
                <a:r>
                  <a:rPr lang="es-E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define como</a:t>
                </a:r>
                <a:r>
                  <a:rPr lang="es-ES" sz="24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a:t>
                </a:r>
              </a:p>
              <a:p>
                <a:pPr marL="0" lvl="0" indent="0" algn="just">
                  <a:lnSpc>
                    <a:spcPts val="1680"/>
                  </a:lnSpc>
                  <a:spcBef>
                    <a:spcPts val="600"/>
                  </a:spcBef>
                  <a:spcAft>
                    <a:spcPts val="600"/>
                  </a:spcAft>
                  <a:buNone/>
                </a:pPr>
                <a:endParaRPr lang="es-ES" sz="24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ts val="1680"/>
                  </a:lnSpc>
                  <a:spcBef>
                    <a:spcPts val="600"/>
                  </a:spcBef>
                  <a:spcAft>
                    <a:spcPts val="600"/>
                  </a:spcAft>
                  <a:buNone/>
                </a:pPr>
                <a14:m>
                  <m:oMathPara xmlns:m="http://schemas.openxmlformats.org/officeDocument/2006/math">
                    <m:oMathParaPr>
                      <m:jc m:val="centerGroup"/>
                    </m:oMathParaPr>
                    <m:oMath xmlns:m="http://schemas.openxmlformats.org/officeDocument/2006/math">
                      <m:sSub>
                        <m:sSubPr>
                          <m:ctrlPr>
                            <a:rPr lang="es-AR" sz="2400" b="1" i="1">
                              <a:solidFill>
                                <a:schemeClr val="tx1"/>
                              </a:solidFill>
                              <a:latin typeface="Cambria Math" panose="02040503050406030204" pitchFamily="18" charset="0"/>
                            </a:rPr>
                          </m:ctrlPr>
                        </m:sSubPr>
                        <m:e>
                          <m:r>
                            <a:rPr lang="es-AR" sz="2400" b="1" i="1">
                              <a:solidFill>
                                <a:schemeClr val="tx1"/>
                              </a:solidFill>
                              <a:latin typeface="Cambria Math" panose="02040503050406030204" pitchFamily="18" charset="0"/>
                            </a:rPr>
                            <m:t>𝑷</m:t>
                          </m:r>
                        </m:e>
                        <m:sub>
                          <m:r>
                            <a:rPr lang="es-AR" sz="2400" b="1" i="1">
                              <a:solidFill>
                                <a:schemeClr val="tx1"/>
                              </a:solidFill>
                              <a:latin typeface="Cambria Math" panose="02040503050406030204" pitchFamily="18" charset="0"/>
                            </a:rPr>
                            <m:t>𝒓</m:t>
                          </m:r>
                        </m:sub>
                      </m:sSub>
                      <m:r>
                        <a:rPr lang="es-AR" sz="2400" b="1" i="1">
                          <a:solidFill>
                            <a:schemeClr val="tx1"/>
                          </a:solidFill>
                          <a:latin typeface="Cambria Math" panose="02040503050406030204" pitchFamily="18" charset="0"/>
                        </a:rPr>
                        <m:t>=</m:t>
                      </m:r>
                      <m:f>
                        <m:fPr>
                          <m:ctrlPr>
                            <a:rPr lang="es-AR" sz="2400" b="1" i="1">
                              <a:solidFill>
                                <a:schemeClr val="tx1"/>
                              </a:solidFill>
                              <a:latin typeface="Cambria Math" panose="02040503050406030204" pitchFamily="18" charset="0"/>
                            </a:rPr>
                          </m:ctrlPr>
                        </m:fPr>
                        <m:num>
                          <m:r>
                            <a:rPr lang="es-AR" sz="2400" b="1" i="1">
                              <a:solidFill>
                                <a:schemeClr val="tx1"/>
                              </a:solidFill>
                              <a:latin typeface="Cambria Math" panose="02040503050406030204" pitchFamily="18" charset="0"/>
                            </a:rPr>
                            <m:t>𝝂</m:t>
                          </m:r>
                        </m:num>
                        <m:den>
                          <m:r>
                            <a:rPr lang="es-AR" sz="2400" b="1" i="1">
                              <a:solidFill>
                                <a:schemeClr val="tx1"/>
                              </a:solidFill>
                              <a:latin typeface="Cambria Math" panose="02040503050406030204" pitchFamily="18" charset="0"/>
                            </a:rPr>
                            <m:t>𝜶</m:t>
                          </m:r>
                          <m:r>
                            <a:rPr lang="es-AR" sz="2400" b="1" i="1">
                              <a:solidFill>
                                <a:schemeClr val="tx1"/>
                              </a:solidFill>
                              <a:latin typeface="Cambria Math" panose="02040503050406030204" pitchFamily="18" charset="0"/>
                            </a:rPr>
                            <m:t> </m:t>
                          </m:r>
                        </m:den>
                      </m:f>
                      <m:r>
                        <a:rPr lang="es-AR" sz="2400" b="1" i="1">
                          <a:solidFill>
                            <a:schemeClr val="tx1"/>
                          </a:solidFill>
                          <a:latin typeface="Cambria Math" panose="02040503050406030204" pitchFamily="18" charset="0"/>
                        </a:rPr>
                        <m:t>=</m:t>
                      </m:r>
                      <m:f>
                        <m:fPr>
                          <m:ctrlPr>
                            <a:rPr lang="es-AR" sz="2400" b="1" i="1">
                              <a:solidFill>
                                <a:schemeClr val="tx1"/>
                              </a:solidFill>
                              <a:latin typeface="Cambria Math" panose="02040503050406030204" pitchFamily="18" charset="0"/>
                            </a:rPr>
                          </m:ctrlPr>
                        </m:fPr>
                        <m:num>
                          <m:r>
                            <a:rPr lang="es-AR" sz="2400" b="1" i="1">
                              <a:solidFill>
                                <a:schemeClr val="tx1"/>
                              </a:solidFill>
                              <a:latin typeface="Cambria Math" panose="02040503050406030204" pitchFamily="18" charset="0"/>
                            </a:rPr>
                            <m:t>𝒗𝒆𝒍𝒐𝒄𝒊𝒅𝒂𝒅</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𝒅𝒆</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𝒅𝒊𝒇𝒖𝒄𝒊</m:t>
                          </m:r>
                          <m:r>
                            <a:rPr lang="es-AR" sz="2400" b="1" i="1">
                              <a:solidFill>
                                <a:schemeClr val="tx1"/>
                              </a:solidFill>
                              <a:latin typeface="Cambria Math" panose="02040503050406030204" pitchFamily="18" charset="0"/>
                            </a:rPr>
                            <m:t>ó</m:t>
                          </m:r>
                          <m:r>
                            <a:rPr lang="es-AR" sz="2400" b="1" i="1">
                              <a:solidFill>
                                <a:schemeClr val="tx1"/>
                              </a:solidFill>
                              <a:latin typeface="Cambria Math" panose="02040503050406030204" pitchFamily="18" charset="0"/>
                            </a:rPr>
                            <m:t>𝒏</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𝒅𝒆</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𝒍𝒂</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𝒄𝒂𝒏𝒕𝒊𝒅𝒂𝒅</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𝒅𝒆</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𝒎𝒐𝒗𝒊𝒎𝒊𝒆𝒏𝒕𝒐</m:t>
                          </m:r>
                        </m:num>
                        <m:den>
                          <m:r>
                            <a:rPr lang="es-AR" sz="2400" b="1" i="1">
                              <a:solidFill>
                                <a:schemeClr val="tx1"/>
                              </a:solidFill>
                              <a:latin typeface="Cambria Math" panose="02040503050406030204" pitchFamily="18" charset="0"/>
                            </a:rPr>
                            <m:t>𝒗𝒆𝒍𝒐𝒄𝒊𝒅𝒂𝒅</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𝒅𝒆</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𝒅𝒊𝒇𝒖𝒔𝒊</m:t>
                          </m:r>
                          <m:r>
                            <a:rPr lang="es-AR" sz="2400" b="1" i="1">
                              <a:solidFill>
                                <a:schemeClr val="tx1"/>
                              </a:solidFill>
                              <a:latin typeface="Cambria Math" panose="02040503050406030204" pitchFamily="18" charset="0"/>
                            </a:rPr>
                            <m:t>ó</m:t>
                          </m:r>
                          <m:r>
                            <a:rPr lang="es-AR" sz="2400" b="1" i="1">
                              <a:solidFill>
                                <a:schemeClr val="tx1"/>
                              </a:solidFill>
                              <a:latin typeface="Cambria Math" panose="02040503050406030204" pitchFamily="18" charset="0"/>
                            </a:rPr>
                            <m:t>𝒏</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𝒅𝒆𝒍</m:t>
                          </m:r>
                          <m:r>
                            <a:rPr lang="es-AR" sz="2400" b="1" i="1">
                              <a:solidFill>
                                <a:schemeClr val="tx1"/>
                              </a:solidFill>
                              <a:latin typeface="Cambria Math" panose="02040503050406030204" pitchFamily="18" charset="0"/>
                            </a:rPr>
                            <m:t> </m:t>
                          </m:r>
                          <m:r>
                            <a:rPr lang="es-AR" sz="2400" b="1" i="1">
                              <a:solidFill>
                                <a:schemeClr val="tx1"/>
                              </a:solidFill>
                              <a:latin typeface="Cambria Math" panose="02040503050406030204" pitchFamily="18" charset="0"/>
                            </a:rPr>
                            <m:t>𝒄𝒂𝒍𝒐𝒓</m:t>
                          </m:r>
                        </m:den>
                      </m:f>
                    </m:oMath>
                  </m:oMathPara>
                </a14:m>
                <a:endParaRPr lang="es-E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ts val="1680"/>
                  </a:lnSpc>
                  <a:spcBef>
                    <a:spcPts val="600"/>
                  </a:spcBef>
                  <a:spcAft>
                    <a:spcPts val="600"/>
                  </a:spcAft>
                  <a:buNone/>
                </a:pPr>
                <a:endParaRPr lang="es-AR" sz="1200" b="1" i="1" dirty="0" smtClean="0">
                  <a:solidFill>
                    <a:schemeClr val="tx1"/>
                  </a:solidFill>
                </a:endParaRPr>
              </a:p>
              <a:p>
                <a:pPr marL="0" lvl="0" indent="0" algn="just">
                  <a:lnSpc>
                    <a:spcPts val="1680"/>
                  </a:lnSpc>
                  <a:spcBef>
                    <a:spcPts val="600"/>
                  </a:spcBef>
                  <a:spcAft>
                    <a:spcPts val="600"/>
                  </a:spcAft>
                  <a:buNone/>
                </a:pPr>
                <a:endParaRPr lang="es-AR" sz="2400" b="1" i="1" dirty="0" smtClean="0">
                  <a:solidFill>
                    <a:schemeClr val="tx1"/>
                  </a:solidFill>
                </a:endParaRPr>
              </a:p>
              <a:p>
                <a:pPr marL="0" lvl="0" indent="0" algn="just">
                  <a:lnSpc>
                    <a:spcPts val="1680"/>
                  </a:lnSpc>
                  <a:spcBef>
                    <a:spcPts val="600"/>
                  </a:spcBef>
                  <a:spcAft>
                    <a:spcPts val="600"/>
                  </a:spcAft>
                  <a:buNone/>
                </a:pPr>
                <a14:m>
                  <m:oMathPara xmlns:m="http://schemas.openxmlformats.org/officeDocument/2006/math">
                    <m:oMathParaPr>
                      <m:jc m:val="centerGroup"/>
                    </m:oMathParaPr>
                    <m:oMath xmlns:m="http://schemas.openxmlformats.org/officeDocument/2006/math">
                      <m:sSub>
                        <m:sSubPr>
                          <m:ctrlPr>
                            <a:rPr lang="es-AR" sz="2400" b="1" i="1" smtClean="0">
                              <a:solidFill>
                                <a:schemeClr val="tx1"/>
                              </a:solidFill>
                              <a:latin typeface="Cambria Math" panose="02040503050406030204" pitchFamily="18" charset="0"/>
                            </a:rPr>
                          </m:ctrlPr>
                        </m:sSubPr>
                        <m:e>
                          <m:r>
                            <a:rPr lang="es-AR" sz="2400" b="1" i="1" smtClean="0">
                              <a:solidFill>
                                <a:schemeClr val="tx1"/>
                              </a:solidFill>
                              <a:latin typeface="Cambria Math" panose="02040503050406030204" pitchFamily="18" charset="0"/>
                            </a:rPr>
                            <m:t>𝑷</m:t>
                          </m:r>
                        </m:e>
                        <m:sub>
                          <m:r>
                            <a:rPr lang="es-AR" sz="2400" b="1" i="1" smtClean="0">
                              <a:solidFill>
                                <a:schemeClr val="tx1"/>
                              </a:solidFill>
                              <a:latin typeface="Cambria Math" panose="02040503050406030204" pitchFamily="18" charset="0"/>
                            </a:rPr>
                            <m:t>𝒓</m:t>
                          </m:r>
                        </m:sub>
                      </m:sSub>
                      <m:r>
                        <a:rPr lang="es-AR" sz="2400" b="1" i="1">
                          <a:solidFill>
                            <a:schemeClr val="tx1"/>
                          </a:solidFill>
                          <a:latin typeface="Cambria Math" panose="02040503050406030204" pitchFamily="18" charset="0"/>
                        </a:rPr>
                        <m:t>=</m:t>
                      </m:r>
                      <m:f>
                        <m:fPr>
                          <m:ctrlPr>
                            <a:rPr lang="es-AR" sz="2400" b="1" i="1">
                              <a:solidFill>
                                <a:schemeClr val="tx1"/>
                              </a:solidFill>
                              <a:latin typeface="Cambria Math" panose="02040503050406030204" pitchFamily="18" charset="0"/>
                            </a:rPr>
                          </m:ctrlPr>
                        </m:fPr>
                        <m:num>
                          <m:sSub>
                            <m:sSubPr>
                              <m:ctrlPr>
                                <a:rPr lang="es-AR" sz="2400" b="1" i="1">
                                  <a:solidFill>
                                    <a:schemeClr val="tx1"/>
                                  </a:solidFill>
                                  <a:latin typeface="Cambria Math" panose="02040503050406030204" pitchFamily="18" charset="0"/>
                                </a:rPr>
                              </m:ctrlPr>
                            </m:sSubPr>
                            <m:e>
                              <m:r>
                                <a:rPr lang="es-AR" sz="2400" b="1" i="1">
                                  <a:solidFill>
                                    <a:schemeClr val="tx1"/>
                                  </a:solidFill>
                                  <a:latin typeface="Cambria Math" panose="02040503050406030204" pitchFamily="18" charset="0"/>
                                </a:rPr>
                                <m:t>𝑪</m:t>
                              </m:r>
                            </m:e>
                            <m:sub>
                              <m:r>
                                <a:rPr lang="es-AR" sz="2400" b="1" i="1">
                                  <a:solidFill>
                                    <a:schemeClr val="tx1"/>
                                  </a:solidFill>
                                  <a:latin typeface="Cambria Math" panose="02040503050406030204" pitchFamily="18" charset="0"/>
                                </a:rPr>
                                <m:t>𝒑</m:t>
                              </m:r>
                            </m:sub>
                          </m:sSub>
                          <m:r>
                            <a:rPr lang="es-AR" sz="2400" b="1" i="1">
                              <a:solidFill>
                                <a:schemeClr val="tx1"/>
                              </a:solidFill>
                              <a:latin typeface="Cambria Math" panose="02040503050406030204" pitchFamily="18" charset="0"/>
                            </a:rPr>
                            <m:t>∙</m:t>
                          </m:r>
                          <m:r>
                            <a:rPr lang="es-AR" sz="2400" b="1" i="1">
                              <a:solidFill>
                                <a:schemeClr val="tx1"/>
                              </a:solidFill>
                              <a:latin typeface="Cambria Math" panose="02040503050406030204" pitchFamily="18" charset="0"/>
                            </a:rPr>
                            <m:t>𝝁</m:t>
                          </m:r>
                        </m:num>
                        <m:den>
                          <m:r>
                            <a:rPr lang="es-AR" sz="2400" b="1" i="1">
                              <a:solidFill>
                                <a:schemeClr val="tx1"/>
                              </a:solidFill>
                              <a:latin typeface="Cambria Math" panose="02040503050406030204" pitchFamily="18" charset="0"/>
                            </a:rPr>
                            <m:t>𝒌</m:t>
                          </m:r>
                        </m:den>
                      </m:f>
                    </m:oMath>
                  </m:oMathPara>
                </a14:m>
                <a:endParaRPr lang="es-ES" sz="24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458062"/>
                <a:ext cx="9436822" cy="3880773"/>
              </a:xfrm>
              <a:blipFill rotWithShape="0">
                <a:blip r:embed="rId2" cstate="print"/>
                <a:stretch>
                  <a:fillRect l="-969" t="-4553" r="-65"/>
                </a:stretch>
              </a:blipFill>
            </p:spPr>
            <p:txBody>
              <a:bodyPr/>
              <a:lstStyle/>
              <a:p>
                <a:r>
                  <a:rPr lang="es-AR">
                    <a:noFill/>
                  </a:rPr>
                  <a:t> </a:t>
                </a:r>
              </a:p>
            </p:txBody>
          </p:sp>
        </mc:Fallback>
      </mc:AlternateContent>
      <p:sp>
        <p:nvSpPr>
          <p:cNvPr id="4" name="Rectángulo 3"/>
          <p:cNvSpPr/>
          <p:nvPr/>
        </p:nvSpPr>
        <p:spPr>
          <a:xfrm>
            <a:off x="1097411" y="4350086"/>
            <a:ext cx="8596668" cy="1200329"/>
          </a:xfrm>
          <a:prstGeom prst="rect">
            <a:avLst/>
          </a:prstGeom>
        </p:spPr>
        <p:txBody>
          <a:bodyPr wrap="square">
            <a:spAutoFit/>
          </a:bodyPr>
          <a:lstStyle/>
          <a:p>
            <a:r>
              <a:rPr lang="es-AR" sz="2400" dirty="0">
                <a:latin typeface="Arial" panose="020B0604020202020204" pitchFamily="34" charset="0"/>
                <a:cs typeface="Arial" panose="020B0604020202020204" pitchFamily="34" charset="0"/>
              </a:rPr>
              <a:t>El número de Prandtl va desde menos de 0.01 para los metales líquidos hasta más de 100.000 para los aceites pesados. </a:t>
            </a:r>
          </a:p>
        </p:txBody>
      </p:sp>
    </p:spTree>
    <p:extLst>
      <p:ext uri="{BB962C8B-B14F-4D97-AF65-F5344CB8AC3E}">
        <p14:creationId xmlns:p14="http://schemas.microsoft.com/office/powerpoint/2010/main" xmlns="" val="721811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54205"/>
            <a:ext cx="8596668" cy="750849"/>
          </a:xfrm>
        </p:spPr>
        <p:txBody>
          <a:bodyPr/>
          <a:lstStyle/>
          <a:p>
            <a:pPr algn="ctr"/>
            <a:r>
              <a:rPr lang="es-ES" b="1" dirty="0"/>
              <a:t>Número de Reynolds (Re</a:t>
            </a:r>
            <a:r>
              <a:rPr lang="es-ES" b="1" dirty="0" smtClean="0"/>
              <a:t>):</a:t>
            </a:r>
            <a:endParaRPr lang="es-AR" b="1" dirty="0"/>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639230"/>
                <a:ext cx="8596668" cy="4101050"/>
              </a:xfrm>
            </p:spPr>
            <p:txBody>
              <a:bodyPr/>
              <a:lstStyle/>
              <a:p>
                <a:pPr marL="0" indent="0">
                  <a:buNone/>
                </a:pPr>
                <a:r>
                  <a:rPr lang="es-ES" sz="2400" dirty="0">
                    <a:solidFill>
                      <a:schemeClr val="tx1"/>
                    </a:solidFill>
                  </a:rPr>
                  <a:t>Representa la relación que existe entre las fuerzas de inercia y las fuerzas viscosas que actúan sobre un elemento de volumen de un fluido. Es un indicativo del tipo de flujo, laminar o turbulento. De este modo </a:t>
                </a:r>
                <a:r>
                  <a:rPr lang="es-ES" sz="2400">
                    <a:solidFill>
                      <a:schemeClr val="tx1"/>
                    </a:solidFill>
                  </a:rPr>
                  <a:t>si </a:t>
                </a:r>
                <a:r>
                  <a:rPr lang="es-ES" sz="2400" smtClean="0">
                    <a:solidFill>
                      <a:schemeClr val="tx1"/>
                    </a:solidFill>
                  </a:rPr>
                  <a:t>Re&gt;2300 </a:t>
                </a:r>
                <a:r>
                  <a:rPr lang="es-ES" sz="2400" dirty="0">
                    <a:solidFill>
                      <a:schemeClr val="tx1"/>
                    </a:solidFill>
                  </a:rPr>
                  <a:t>se puede considerar como un flujo turbulento y en caso contrario como </a:t>
                </a:r>
                <a:r>
                  <a:rPr lang="es-ES" sz="2400" dirty="0" smtClean="0">
                    <a:solidFill>
                      <a:schemeClr val="tx1"/>
                    </a:solidFill>
                  </a:rPr>
                  <a:t>laminar.</a:t>
                </a:r>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r>
                        <a:rPr lang="es-AR" sz="2800" b="1" i="1">
                          <a:latin typeface="Cambria Math" panose="02040503050406030204" pitchFamily="18" charset="0"/>
                        </a:rPr>
                        <m:t>𝑹𝒆</m:t>
                      </m:r>
                      <m:r>
                        <a:rPr lang="es-AR" sz="2800" b="1" i="1">
                          <a:latin typeface="Cambria Math" panose="02040503050406030204" pitchFamily="18" charset="0"/>
                        </a:rPr>
                        <m:t>=</m:t>
                      </m:r>
                      <m:f>
                        <m:fPr>
                          <m:ctrlPr>
                            <a:rPr lang="es-AR" sz="2800" b="1" i="1">
                              <a:latin typeface="Cambria Math" panose="02040503050406030204" pitchFamily="18" charset="0"/>
                            </a:rPr>
                          </m:ctrlPr>
                        </m:fPr>
                        <m:num>
                          <m:r>
                            <a:rPr lang="es-AR" sz="2800" b="1" i="1">
                              <a:latin typeface="Cambria Math" panose="02040503050406030204" pitchFamily="18" charset="0"/>
                            </a:rPr>
                            <m:t>𝑭𝒖𝒆𝒓𝒛𝒂</m:t>
                          </m:r>
                          <m:r>
                            <a:rPr lang="es-AR" sz="2800" b="1" i="1">
                              <a:latin typeface="Cambria Math" panose="02040503050406030204" pitchFamily="18" charset="0"/>
                            </a:rPr>
                            <m:t> </m:t>
                          </m:r>
                          <m:r>
                            <a:rPr lang="es-AR" sz="2800" b="1" i="1">
                              <a:latin typeface="Cambria Math" panose="02040503050406030204" pitchFamily="18" charset="0"/>
                            </a:rPr>
                            <m:t>𝒅𝒆</m:t>
                          </m:r>
                          <m:r>
                            <a:rPr lang="es-AR" sz="2800" b="1" i="1">
                              <a:latin typeface="Cambria Math" panose="02040503050406030204" pitchFamily="18" charset="0"/>
                            </a:rPr>
                            <m:t> </m:t>
                          </m:r>
                          <m:r>
                            <a:rPr lang="es-AR" sz="2800" b="1" i="1">
                              <a:latin typeface="Cambria Math" panose="02040503050406030204" pitchFamily="18" charset="0"/>
                            </a:rPr>
                            <m:t>𝒊𝒏𝒆𝒓𝒄𝒊𝒂</m:t>
                          </m:r>
                        </m:num>
                        <m:den>
                          <m:r>
                            <a:rPr lang="es-AR" sz="2800" b="1" i="1">
                              <a:latin typeface="Cambria Math" panose="02040503050406030204" pitchFamily="18" charset="0"/>
                            </a:rPr>
                            <m:t>𝑭𝒖𝒆𝒓𝒛𝒂</m:t>
                          </m:r>
                          <m:r>
                            <a:rPr lang="es-AR" sz="2800" b="1" i="1">
                              <a:latin typeface="Cambria Math" panose="02040503050406030204" pitchFamily="18" charset="0"/>
                            </a:rPr>
                            <m:t> </m:t>
                          </m:r>
                          <m:r>
                            <a:rPr lang="es-AR" sz="2800" b="1" i="1">
                              <a:latin typeface="Cambria Math" panose="02040503050406030204" pitchFamily="18" charset="0"/>
                            </a:rPr>
                            <m:t>𝒗𝒊𝒔𝒄𝒐𝒔𝒂𝒔</m:t>
                          </m:r>
                        </m:den>
                      </m:f>
                      <m:r>
                        <a:rPr lang="es-AR" sz="2800" b="1" i="1">
                          <a:latin typeface="Cambria Math" panose="02040503050406030204" pitchFamily="18" charset="0"/>
                        </a:rPr>
                        <m:t>=</m:t>
                      </m:r>
                      <m:f>
                        <m:fPr>
                          <m:ctrlPr>
                            <a:rPr lang="es-AR" sz="2800" b="1" i="1">
                              <a:latin typeface="Cambria Math" panose="02040503050406030204" pitchFamily="18" charset="0"/>
                            </a:rPr>
                          </m:ctrlPr>
                        </m:fPr>
                        <m:num>
                          <m:r>
                            <a:rPr lang="es-AR" sz="2800" b="1" i="1">
                              <a:latin typeface="Cambria Math" panose="02040503050406030204" pitchFamily="18" charset="0"/>
                            </a:rPr>
                            <m:t>𝑽</m:t>
                          </m:r>
                          <m:r>
                            <a:rPr lang="es-AR" sz="2800" b="1" i="1">
                              <a:latin typeface="Cambria Math" panose="02040503050406030204" pitchFamily="18" charset="0"/>
                            </a:rPr>
                            <m:t>∙</m:t>
                          </m:r>
                          <m:r>
                            <a:rPr lang="es-AR" sz="2800" b="1" i="1">
                              <a:latin typeface="Cambria Math" panose="02040503050406030204" pitchFamily="18" charset="0"/>
                            </a:rPr>
                            <m:t>𝑫</m:t>
                          </m:r>
                          <m:r>
                            <a:rPr lang="es-AR" sz="2800" b="1" i="1">
                              <a:latin typeface="Cambria Math" panose="02040503050406030204" pitchFamily="18" charset="0"/>
                            </a:rPr>
                            <m:t>∙</m:t>
                          </m:r>
                          <m:r>
                            <a:rPr lang="es-AR" sz="2800" b="1" i="1">
                              <a:latin typeface="Cambria Math" panose="02040503050406030204" pitchFamily="18" charset="0"/>
                            </a:rPr>
                            <m:t>𝝆</m:t>
                          </m:r>
                        </m:num>
                        <m:den>
                          <m:r>
                            <a:rPr lang="es-AR" sz="2800" b="1" i="1">
                              <a:latin typeface="Cambria Math" panose="02040503050406030204" pitchFamily="18" charset="0"/>
                            </a:rPr>
                            <m:t>𝝁</m:t>
                          </m:r>
                        </m:den>
                      </m:f>
                      <m:r>
                        <a:rPr lang="es-AR" sz="2800" b="1" i="1">
                          <a:latin typeface="Cambria Math" panose="02040503050406030204" pitchFamily="18" charset="0"/>
                        </a:rPr>
                        <m:t>=</m:t>
                      </m:r>
                      <m:f>
                        <m:fPr>
                          <m:ctrlPr>
                            <a:rPr lang="es-AR" sz="2800" b="1" i="1">
                              <a:latin typeface="Cambria Math" panose="02040503050406030204" pitchFamily="18" charset="0"/>
                            </a:rPr>
                          </m:ctrlPr>
                        </m:fPr>
                        <m:num>
                          <m:r>
                            <a:rPr lang="es-AR" sz="2800" b="1" i="1">
                              <a:latin typeface="Cambria Math" panose="02040503050406030204" pitchFamily="18" charset="0"/>
                            </a:rPr>
                            <m:t>𝑽</m:t>
                          </m:r>
                          <m:r>
                            <a:rPr lang="es-AR" sz="2800" b="1" i="1">
                              <a:latin typeface="Cambria Math" panose="02040503050406030204" pitchFamily="18" charset="0"/>
                            </a:rPr>
                            <m:t>∙</m:t>
                          </m:r>
                          <m:r>
                            <a:rPr lang="es-AR" sz="2800" b="1" i="1">
                              <a:latin typeface="Cambria Math" panose="02040503050406030204" pitchFamily="18" charset="0"/>
                            </a:rPr>
                            <m:t>𝑫</m:t>
                          </m:r>
                        </m:num>
                        <m:den>
                          <m:r>
                            <a:rPr lang="es-AR" sz="2800" b="1" i="1">
                              <a:latin typeface="Cambria Math" panose="02040503050406030204" pitchFamily="18" charset="0"/>
                            </a:rPr>
                            <m:t>𝝂</m:t>
                          </m:r>
                        </m:den>
                      </m:f>
                    </m:oMath>
                  </m:oMathPara>
                </a14:m>
                <a:endParaRPr lang="es-AR" dirty="0"/>
              </a:p>
              <a:p>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639230"/>
                <a:ext cx="8596668" cy="4101050"/>
              </a:xfrm>
              <a:blipFill rotWithShape="0">
                <a:blip r:embed="rId2" cstate="print"/>
                <a:stretch>
                  <a:fillRect l="-1064" t="-1189"/>
                </a:stretch>
              </a:blipFill>
            </p:spPr>
            <p:txBody>
              <a:bodyPr/>
              <a:lstStyle/>
              <a:p>
                <a:r>
                  <a:rPr lang="es-AR">
                    <a:noFill/>
                  </a:rPr>
                  <a:t> </a:t>
                </a:r>
              </a:p>
            </p:txBody>
          </p:sp>
        </mc:Fallback>
      </mc:AlternateContent>
    </p:spTree>
    <p:extLst>
      <p:ext uri="{BB962C8B-B14F-4D97-AF65-F5344CB8AC3E}">
        <p14:creationId xmlns:p14="http://schemas.microsoft.com/office/powerpoint/2010/main" xmlns="" val="956568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smtClean="0"/>
              <a:t>Número </a:t>
            </a:r>
            <a:r>
              <a:rPr lang="es-AR" b="1" dirty="0"/>
              <a:t>de Grashof (Gr</a:t>
            </a:r>
            <a:r>
              <a:rPr lang="es-AR" b="1" dirty="0" smtClean="0"/>
              <a:t>):</a:t>
            </a:r>
            <a:endParaRPr lang="es-AR" b="1" dirty="0"/>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625330"/>
                <a:ext cx="8596668" cy="3880773"/>
              </a:xfrm>
            </p:spPr>
            <p:txBody>
              <a:bodyPr>
                <a:normAutofit lnSpcReduction="10000"/>
              </a:bodyPr>
              <a:lstStyle/>
              <a:p>
                <a:pPr marL="0" lvl="0" indent="0" algn="just">
                  <a:buNone/>
                </a:pPr>
                <a:r>
                  <a:rPr lang="es-AR" sz="2400" dirty="0">
                    <a:solidFill>
                      <a:schemeClr val="tx1"/>
                    </a:solidFill>
                  </a:rPr>
                  <a:t>Representa la relación que existe entre las fuerzas de empuje y las fuerzas viscosas que actúan sobre el fluido, Es un indicativo del régimen de flujo en convección natural, equivalente al número de Reynolds en convección forzada. El número de Grashof sólo se utiliza en convección natural</a:t>
                </a:r>
                <a:r>
                  <a:rPr lang="es-AR" sz="2400" dirty="0" smtClean="0">
                    <a:solidFill>
                      <a:schemeClr val="tx1"/>
                    </a:solidFill>
                  </a:rPr>
                  <a:t>.</a:t>
                </a:r>
              </a:p>
              <a:p>
                <a:pPr marL="0" lvl="0" indent="0">
                  <a:buNone/>
                </a:pPr>
                <a:endParaRPr lang="es-AR" sz="2400" dirty="0"/>
              </a:p>
              <a:p>
                <a:pPr marL="0" indent="0" algn="ctr">
                  <a:buNone/>
                </a:pPr>
                <a14:m>
                  <m:oMathPara xmlns:m="http://schemas.openxmlformats.org/officeDocument/2006/math">
                    <m:oMathParaPr>
                      <m:jc m:val="centerGroup"/>
                    </m:oMathParaPr>
                    <m:oMath xmlns:m="http://schemas.openxmlformats.org/officeDocument/2006/math">
                      <m:sSub>
                        <m:sSubPr>
                          <m:ctrlPr>
                            <a:rPr lang="es-AR" sz="2400" b="1" i="1">
                              <a:latin typeface="Cambria Math" panose="02040503050406030204" pitchFamily="18" charset="0"/>
                            </a:rPr>
                          </m:ctrlPr>
                        </m:sSubPr>
                        <m:e>
                          <m:r>
                            <a:rPr lang="es-AR" sz="2400" b="1" i="1">
                              <a:latin typeface="Cambria Math" panose="02040503050406030204" pitchFamily="18" charset="0"/>
                            </a:rPr>
                            <m:t>𝑮</m:t>
                          </m:r>
                        </m:e>
                        <m:sub>
                          <m:r>
                            <a:rPr lang="es-AR" sz="2400" b="1" i="1">
                              <a:latin typeface="Cambria Math" panose="02040503050406030204" pitchFamily="18" charset="0"/>
                            </a:rPr>
                            <m:t>𝒓</m:t>
                          </m:r>
                        </m:sub>
                      </m:sSub>
                      <m:r>
                        <a:rPr lang="es-AR" sz="2400" b="1" i="1">
                          <a:latin typeface="Cambria Math" panose="02040503050406030204" pitchFamily="18" charset="0"/>
                        </a:rPr>
                        <m:t>=</m:t>
                      </m:r>
                      <m:f>
                        <m:fPr>
                          <m:ctrlPr>
                            <a:rPr lang="es-AR" sz="2400" b="1" i="1">
                              <a:latin typeface="Cambria Math" panose="02040503050406030204" pitchFamily="18" charset="0"/>
                            </a:rPr>
                          </m:ctrlPr>
                        </m:fPr>
                        <m:num>
                          <m:r>
                            <a:rPr lang="es-AR" sz="2400" b="1" i="1">
                              <a:latin typeface="Cambria Math" panose="02040503050406030204" pitchFamily="18" charset="0"/>
                            </a:rPr>
                            <m:t>𝒈</m:t>
                          </m:r>
                          <m:r>
                            <a:rPr lang="es-AR" sz="2400" b="1" i="1">
                              <a:latin typeface="Cambria Math" panose="02040503050406030204" pitchFamily="18" charset="0"/>
                            </a:rPr>
                            <m:t>∙</m:t>
                          </m:r>
                          <m:r>
                            <a:rPr lang="es-AR" sz="2400" b="1" i="1">
                              <a:latin typeface="Cambria Math" panose="02040503050406030204" pitchFamily="18" charset="0"/>
                            </a:rPr>
                            <m:t>𝜷</m:t>
                          </m:r>
                          <m:r>
                            <a:rPr lang="es-AR" sz="2400" b="1" i="1">
                              <a:latin typeface="Cambria Math" panose="02040503050406030204" pitchFamily="18" charset="0"/>
                            </a:rPr>
                            <m:t>(∆</m:t>
                          </m:r>
                          <m:r>
                            <a:rPr lang="es-AR" sz="2400" b="1" i="1">
                              <a:latin typeface="Cambria Math" panose="02040503050406030204" pitchFamily="18" charset="0"/>
                            </a:rPr>
                            <m:t>𝑻</m:t>
                          </m:r>
                          <m:r>
                            <a:rPr lang="es-AR" sz="2400" b="1" i="1">
                              <a:latin typeface="Cambria Math" panose="02040503050406030204" pitchFamily="18" charset="0"/>
                            </a:rPr>
                            <m:t>)</m:t>
                          </m:r>
                          <m:sSup>
                            <m:sSupPr>
                              <m:ctrlPr>
                                <a:rPr lang="es-AR" sz="2400" b="1" i="1">
                                  <a:latin typeface="Cambria Math" panose="02040503050406030204" pitchFamily="18" charset="0"/>
                                </a:rPr>
                              </m:ctrlPr>
                            </m:sSupPr>
                            <m:e>
                              <m:r>
                                <a:rPr lang="es-AR" sz="2400" b="1" i="1">
                                  <a:latin typeface="Cambria Math" panose="02040503050406030204" pitchFamily="18" charset="0"/>
                                </a:rPr>
                                <m:t>𝑳</m:t>
                              </m:r>
                            </m:e>
                            <m:sup>
                              <m:r>
                                <a:rPr lang="es-AR" sz="2400" b="1" i="1">
                                  <a:latin typeface="Cambria Math" panose="02040503050406030204" pitchFamily="18" charset="0"/>
                                </a:rPr>
                                <m:t>𝟑</m:t>
                              </m:r>
                            </m:sup>
                          </m:sSup>
                          <m:r>
                            <a:rPr lang="es-AR" sz="2400" b="1" i="1">
                              <a:latin typeface="Cambria Math" panose="02040503050406030204" pitchFamily="18" charset="0"/>
                            </a:rPr>
                            <m:t>∙</m:t>
                          </m:r>
                          <m:sSup>
                            <m:sSupPr>
                              <m:ctrlPr>
                                <a:rPr lang="es-AR" sz="2400" b="1" i="1">
                                  <a:latin typeface="Cambria Math" panose="02040503050406030204" pitchFamily="18" charset="0"/>
                                </a:rPr>
                              </m:ctrlPr>
                            </m:sSupPr>
                            <m:e>
                              <m:r>
                                <a:rPr lang="es-AR" sz="2400" b="1" i="1">
                                  <a:latin typeface="Cambria Math" panose="02040503050406030204" pitchFamily="18" charset="0"/>
                                </a:rPr>
                                <m:t>𝝆</m:t>
                              </m:r>
                            </m:e>
                            <m:sup>
                              <m:r>
                                <a:rPr lang="es-AR" sz="2400" b="1" i="1">
                                  <a:latin typeface="Cambria Math" panose="02040503050406030204" pitchFamily="18" charset="0"/>
                                </a:rPr>
                                <m:t>𝟐</m:t>
                              </m:r>
                            </m:sup>
                          </m:sSup>
                        </m:num>
                        <m:den>
                          <m:sSup>
                            <m:sSupPr>
                              <m:ctrlPr>
                                <a:rPr lang="es-AR" sz="2400" b="1" i="1">
                                  <a:latin typeface="Cambria Math" panose="02040503050406030204" pitchFamily="18" charset="0"/>
                                </a:rPr>
                              </m:ctrlPr>
                            </m:sSupPr>
                            <m:e>
                              <m:r>
                                <a:rPr lang="es-AR" sz="2400" b="1" i="1">
                                  <a:latin typeface="Cambria Math" panose="02040503050406030204" pitchFamily="18" charset="0"/>
                                </a:rPr>
                                <m:t>𝝁</m:t>
                              </m:r>
                            </m:e>
                            <m:sup>
                              <m:r>
                                <a:rPr lang="es-AR" sz="2400" b="1" i="1">
                                  <a:latin typeface="Cambria Math" panose="02040503050406030204" pitchFamily="18" charset="0"/>
                                </a:rPr>
                                <m:t>𝟐</m:t>
                              </m:r>
                            </m:sup>
                          </m:sSup>
                        </m:den>
                      </m:f>
                      <m:r>
                        <a:rPr lang="es-AR" sz="2400" b="1" i="1">
                          <a:latin typeface="Cambria Math" panose="02040503050406030204" pitchFamily="18" charset="0"/>
                        </a:rPr>
                        <m:t>=</m:t>
                      </m:r>
                      <m:f>
                        <m:fPr>
                          <m:ctrlPr>
                            <a:rPr lang="es-AR" sz="2400" b="1" i="1">
                              <a:latin typeface="Cambria Math" panose="02040503050406030204" pitchFamily="18" charset="0"/>
                            </a:rPr>
                          </m:ctrlPr>
                        </m:fPr>
                        <m:num>
                          <m:r>
                            <a:rPr lang="es-AR" sz="2400" b="1" i="1">
                              <a:latin typeface="Cambria Math" panose="02040503050406030204" pitchFamily="18" charset="0"/>
                            </a:rPr>
                            <m:t>𝒈</m:t>
                          </m:r>
                          <m:r>
                            <a:rPr lang="es-AR" sz="2400" b="1" i="1">
                              <a:latin typeface="Cambria Math" panose="02040503050406030204" pitchFamily="18" charset="0"/>
                            </a:rPr>
                            <m:t>∙</m:t>
                          </m:r>
                          <m:r>
                            <a:rPr lang="es-AR" sz="2400" b="1" i="1">
                              <a:latin typeface="Cambria Math" panose="02040503050406030204" pitchFamily="18" charset="0"/>
                            </a:rPr>
                            <m:t>𝜷</m:t>
                          </m:r>
                          <m:r>
                            <a:rPr lang="es-AR" sz="2400" b="1" i="1">
                              <a:latin typeface="Cambria Math" panose="02040503050406030204" pitchFamily="18" charset="0"/>
                            </a:rPr>
                            <m:t>∙(∆</m:t>
                          </m:r>
                          <m:r>
                            <a:rPr lang="es-AR" sz="2400" b="1" i="1">
                              <a:latin typeface="Cambria Math" panose="02040503050406030204" pitchFamily="18" charset="0"/>
                            </a:rPr>
                            <m:t>𝑻</m:t>
                          </m:r>
                          <m:r>
                            <a:rPr lang="es-AR" sz="2400" b="1" i="1">
                              <a:latin typeface="Cambria Math" panose="02040503050406030204" pitchFamily="18" charset="0"/>
                            </a:rPr>
                            <m:t>)∙</m:t>
                          </m:r>
                          <m:sSup>
                            <m:sSupPr>
                              <m:ctrlPr>
                                <a:rPr lang="es-AR" sz="2400" b="1" i="1">
                                  <a:latin typeface="Cambria Math" panose="02040503050406030204" pitchFamily="18" charset="0"/>
                                </a:rPr>
                              </m:ctrlPr>
                            </m:sSupPr>
                            <m:e>
                              <m:r>
                                <a:rPr lang="es-AR" sz="2400" b="1" i="1">
                                  <a:latin typeface="Cambria Math" panose="02040503050406030204" pitchFamily="18" charset="0"/>
                                </a:rPr>
                                <m:t>𝑳</m:t>
                              </m:r>
                            </m:e>
                            <m:sup>
                              <m:r>
                                <a:rPr lang="es-AR" sz="2400" b="1" i="1">
                                  <a:latin typeface="Cambria Math" panose="02040503050406030204" pitchFamily="18" charset="0"/>
                                </a:rPr>
                                <m:t>𝟑</m:t>
                              </m:r>
                            </m:sup>
                          </m:sSup>
                        </m:num>
                        <m:den>
                          <m:sSup>
                            <m:sSupPr>
                              <m:ctrlPr>
                                <a:rPr lang="es-AR" sz="2400" b="1" i="1">
                                  <a:latin typeface="Cambria Math" panose="02040503050406030204" pitchFamily="18" charset="0"/>
                                </a:rPr>
                              </m:ctrlPr>
                            </m:sSupPr>
                            <m:e>
                              <m:r>
                                <a:rPr lang="es-AR" sz="2400" b="1" i="1">
                                  <a:latin typeface="Cambria Math" panose="02040503050406030204" pitchFamily="18" charset="0"/>
                                </a:rPr>
                                <m:t>𝝂</m:t>
                              </m:r>
                            </m:e>
                            <m:sup>
                              <m:r>
                                <a:rPr lang="es-AR" sz="2400" b="1" i="1">
                                  <a:latin typeface="Cambria Math" panose="02040503050406030204" pitchFamily="18" charset="0"/>
                                </a:rPr>
                                <m:t>𝟐</m:t>
                              </m:r>
                            </m:sup>
                          </m:sSup>
                        </m:den>
                      </m:f>
                    </m:oMath>
                  </m:oMathPara>
                </a14:m>
                <a:endParaRPr lang="es-AR" sz="2400" dirty="0"/>
              </a:p>
              <a:p>
                <a:pPr marL="0" indent="0" algn="ctr">
                  <a:buNone/>
                </a:pPr>
                <a14:m>
                  <m:oMath xmlns:m="http://schemas.openxmlformats.org/officeDocument/2006/math">
                    <m:r>
                      <a:rPr lang="es-AR" sz="2400" b="1" i="1">
                        <a:latin typeface="Cambria Math" panose="02040503050406030204" pitchFamily="18" charset="0"/>
                      </a:rPr>
                      <m:t>𝜷</m:t>
                    </m:r>
                    <m:r>
                      <a:rPr lang="es-AR" sz="2400" b="1" i="1">
                        <a:latin typeface="Cambria Math" panose="02040503050406030204" pitchFamily="18" charset="0"/>
                      </a:rPr>
                      <m:t>=−</m:t>
                    </m:r>
                    <m:f>
                      <m:fPr>
                        <m:ctrlPr>
                          <a:rPr lang="es-AR" sz="2400" b="1" i="1">
                            <a:latin typeface="Cambria Math" panose="02040503050406030204" pitchFamily="18" charset="0"/>
                          </a:rPr>
                        </m:ctrlPr>
                      </m:fPr>
                      <m:num>
                        <m:r>
                          <a:rPr lang="es-AR" sz="2400" b="1" i="1">
                            <a:latin typeface="Cambria Math" panose="02040503050406030204" pitchFamily="18" charset="0"/>
                          </a:rPr>
                          <m:t>𝟏</m:t>
                        </m:r>
                      </m:num>
                      <m:den>
                        <m:sSub>
                          <m:sSubPr>
                            <m:ctrlPr>
                              <a:rPr lang="es-AR" sz="2400" b="1" i="1">
                                <a:latin typeface="Cambria Math" panose="02040503050406030204" pitchFamily="18" charset="0"/>
                              </a:rPr>
                            </m:ctrlPr>
                          </m:sSubPr>
                          <m:e>
                            <m:r>
                              <a:rPr lang="es-AR" sz="2400" b="1" i="1">
                                <a:latin typeface="Cambria Math" panose="02040503050406030204" pitchFamily="18" charset="0"/>
                              </a:rPr>
                              <m:t>𝑽</m:t>
                            </m:r>
                          </m:e>
                          <m:sub>
                            <m:r>
                              <a:rPr lang="es-AR" sz="2400" b="1" i="1">
                                <a:latin typeface="Cambria Math" panose="02040503050406030204" pitchFamily="18" charset="0"/>
                              </a:rPr>
                              <m:t>𝒐𝒍𝒖𝒎𝒆𝒏</m:t>
                            </m:r>
                          </m:sub>
                        </m:sSub>
                      </m:den>
                    </m:f>
                    <m:sSub>
                      <m:sSubPr>
                        <m:ctrlPr>
                          <a:rPr lang="es-AR" sz="2400" b="1" i="1">
                            <a:latin typeface="Cambria Math" panose="02040503050406030204" pitchFamily="18" charset="0"/>
                          </a:rPr>
                        </m:ctrlPr>
                      </m:sSubPr>
                      <m:e>
                        <m:d>
                          <m:dPr>
                            <m:begChr m:val=""/>
                            <m:ctrlPr>
                              <a:rPr lang="es-AR" sz="2400" b="1" i="1">
                                <a:latin typeface="Cambria Math" panose="02040503050406030204" pitchFamily="18" charset="0"/>
                              </a:rPr>
                            </m:ctrlPr>
                          </m:dPr>
                          <m:e>
                            <m:f>
                              <m:fPr>
                                <m:ctrlPr>
                                  <a:rPr lang="es-AR" sz="2400" b="1" i="1">
                                    <a:latin typeface="Cambria Math" panose="02040503050406030204" pitchFamily="18" charset="0"/>
                                  </a:rPr>
                                </m:ctrlPr>
                              </m:fPr>
                              <m:num>
                                <m:r>
                                  <a:rPr lang="es-AR" sz="2400" b="1" i="1">
                                    <a:latin typeface="Cambria Math" panose="02040503050406030204" pitchFamily="18" charset="0"/>
                                  </a:rPr>
                                  <m:t>𝝏</m:t>
                                </m:r>
                                <m:sSub>
                                  <m:sSubPr>
                                    <m:ctrlPr>
                                      <a:rPr lang="es-AR" sz="2400" b="1" i="1">
                                        <a:latin typeface="Cambria Math" panose="02040503050406030204" pitchFamily="18" charset="0"/>
                                      </a:rPr>
                                    </m:ctrlPr>
                                  </m:sSubPr>
                                  <m:e>
                                    <m:r>
                                      <a:rPr lang="es-AR" sz="2400" b="1" i="1">
                                        <a:latin typeface="Cambria Math" panose="02040503050406030204" pitchFamily="18" charset="0"/>
                                      </a:rPr>
                                      <m:t>𝑽</m:t>
                                    </m:r>
                                  </m:e>
                                  <m:sub>
                                    <m:r>
                                      <a:rPr lang="es-AR" sz="2400" b="1" i="1">
                                        <a:latin typeface="Cambria Math" panose="02040503050406030204" pitchFamily="18" charset="0"/>
                                      </a:rPr>
                                      <m:t>𝒐𝒍𝒖𝒎𝒆𝒏</m:t>
                                    </m:r>
                                  </m:sub>
                                </m:sSub>
                              </m:num>
                              <m:den>
                                <m:r>
                                  <a:rPr lang="es-AR" sz="2400" b="1" i="1">
                                    <a:latin typeface="Cambria Math" panose="02040503050406030204" pitchFamily="18" charset="0"/>
                                  </a:rPr>
                                  <m:t>𝝏</m:t>
                                </m:r>
                                <m:r>
                                  <a:rPr lang="es-AR" sz="2400" b="1" i="1">
                                    <a:latin typeface="Cambria Math" panose="02040503050406030204" pitchFamily="18" charset="0"/>
                                  </a:rPr>
                                  <m:t>𝑻</m:t>
                                </m:r>
                              </m:den>
                            </m:f>
                          </m:e>
                        </m:d>
                      </m:e>
                      <m:sub>
                        <m:r>
                          <a:rPr lang="es-AR" sz="2400" b="1" i="1">
                            <a:latin typeface="Cambria Math" panose="02040503050406030204" pitchFamily="18" charset="0"/>
                          </a:rPr>
                          <m:t>𝑷</m:t>
                        </m:r>
                      </m:sub>
                    </m:sSub>
                  </m:oMath>
                </a14:m>
                <a:r>
                  <a:rPr lang="es-AR" sz="2400" dirty="0"/>
                  <a:t> Para gases ideales </a:t>
                </a:r>
                <a14:m>
                  <m:oMath xmlns:m="http://schemas.openxmlformats.org/officeDocument/2006/math">
                    <m:r>
                      <a:rPr lang="es-AR" sz="2400" b="1" i="1">
                        <a:latin typeface="Cambria Math" panose="02040503050406030204" pitchFamily="18" charset="0"/>
                      </a:rPr>
                      <m:t>𝜷</m:t>
                    </m:r>
                    <m:r>
                      <a:rPr lang="es-AR" sz="2400" b="1" i="1">
                        <a:latin typeface="Cambria Math" panose="02040503050406030204" pitchFamily="18" charset="0"/>
                      </a:rPr>
                      <m:t>=</m:t>
                    </m:r>
                    <m:f>
                      <m:fPr>
                        <m:ctrlPr>
                          <a:rPr lang="es-AR" sz="2400" b="1" i="1">
                            <a:latin typeface="Cambria Math" panose="02040503050406030204" pitchFamily="18" charset="0"/>
                          </a:rPr>
                        </m:ctrlPr>
                      </m:fPr>
                      <m:num>
                        <m:r>
                          <a:rPr lang="es-AR" sz="2400" b="1" i="1">
                            <a:latin typeface="Cambria Math" panose="02040503050406030204" pitchFamily="18" charset="0"/>
                          </a:rPr>
                          <m:t>𝟏</m:t>
                        </m:r>
                      </m:num>
                      <m:den>
                        <m:r>
                          <a:rPr lang="es-AR" sz="2400" b="1" i="1">
                            <a:latin typeface="Cambria Math" panose="02040503050406030204" pitchFamily="18" charset="0"/>
                          </a:rPr>
                          <m:t>𝑻</m:t>
                        </m:r>
                      </m:den>
                    </m:f>
                  </m:oMath>
                </a14:m>
                <a:endParaRPr lang="es-AR" sz="2400" dirty="0"/>
              </a:p>
              <a:p>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625330"/>
                <a:ext cx="8596668" cy="3880773"/>
              </a:xfrm>
              <a:blipFill rotWithShape="0">
                <a:blip r:embed="rId2" cstate="print"/>
                <a:stretch>
                  <a:fillRect l="-1064" t="-2201" r="-1135"/>
                </a:stretch>
              </a:blipFill>
            </p:spPr>
            <p:txBody>
              <a:bodyPr/>
              <a:lstStyle/>
              <a:p>
                <a:r>
                  <a:rPr lang="es-AR">
                    <a:noFill/>
                  </a:rPr>
                  <a:t> </a:t>
                </a:r>
              </a:p>
            </p:txBody>
          </p:sp>
        </mc:Fallback>
      </mc:AlternateContent>
    </p:spTree>
    <p:extLst>
      <p:ext uri="{BB962C8B-B14F-4D97-AF65-F5344CB8AC3E}">
        <p14:creationId xmlns:p14="http://schemas.microsoft.com/office/powerpoint/2010/main" xmlns="" val="2606887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a:t>Número de Rayleigh (Ra</a:t>
            </a:r>
            <a:r>
              <a:rPr lang="es-AR" b="1" dirty="0" smtClean="0"/>
              <a:t>)</a:t>
            </a:r>
            <a:r>
              <a:rPr lang="es-AR" b="1" dirty="0"/>
              <a:t>:</a:t>
            </a:r>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524969"/>
                <a:ext cx="8596668" cy="3880773"/>
              </a:xfrm>
            </p:spPr>
            <p:txBody>
              <a:bodyPr>
                <a:noAutofit/>
              </a:bodyPr>
              <a:lstStyle/>
              <a:p>
                <a:pPr marL="0" lvl="0" indent="0" algn="just">
                  <a:buNone/>
                </a:pPr>
                <a:r>
                  <a:rPr lang="es-AR" sz="2200" dirty="0"/>
                  <a:t>Es función del número de Grashof y del número de Prandtl. Su valor es el número de Grashof multiplicado por el número de Prandtl. El número de Ryleigh sólo se utiliza en convección natural. Está asociado con la transferencia de calor en el interior del fluido. Cuando el número de Rayleigh está por debajo de un cierto valor crítico, la transferencia de calor se produce principalmente por conducción; cuando está por encima del valor crítico, la transferencia de calor se produce principalmente por convección. Generalmente, la convección comienza para valores del número de Rayleigh mayores de mil, Ra&gt;1000, mientras que para Ra&lt;10 la transferencia de calor es completamente por conducción</a:t>
                </a:r>
                <a:r>
                  <a:rPr lang="es-AR" sz="2200" dirty="0" smtClean="0"/>
                  <a:t>.</a:t>
                </a:r>
                <a:endParaRPr lang="es-AR" sz="2000" dirty="0"/>
              </a:p>
              <a:p>
                <a:pPr marL="0" indent="0">
                  <a:buNone/>
                </a:pPr>
                <a14:m>
                  <m:oMathPara xmlns:m="http://schemas.openxmlformats.org/officeDocument/2006/math">
                    <m:oMathParaPr>
                      <m:jc m:val="centerGroup"/>
                    </m:oMathParaPr>
                    <m:oMath xmlns:m="http://schemas.openxmlformats.org/officeDocument/2006/math">
                      <m:r>
                        <a:rPr lang="es-AR" sz="2400" b="1" i="1">
                          <a:latin typeface="Cambria Math" panose="02040503050406030204" pitchFamily="18" charset="0"/>
                        </a:rPr>
                        <m:t>𝑹𝒂</m:t>
                      </m:r>
                      <m:r>
                        <a:rPr lang="es-AR" sz="2400" b="1" i="1">
                          <a:latin typeface="Cambria Math" panose="02040503050406030204" pitchFamily="18" charset="0"/>
                        </a:rPr>
                        <m:t>=</m:t>
                      </m:r>
                      <m:sSub>
                        <m:sSubPr>
                          <m:ctrlPr>
                            <a:rPr lang="es-AR" sz="2400" b="1" i="1">
                              <a:latin typeface="Cambria Math" panose="02040503050406030204" pitchFamily="18" charset="0"/>
                            </a:rPr>
                          </m:ctrlPr>
                        </m:sSubPr>
                        <m:e>
                          <m:r>
                            <a:rPr lang="es-AR" sz="2400" b="1" i="1">
                              <a:latin typeface="Cambria Math" panose="02040503050406030204" pitchFamily="18" charset="0"/>
                            </a:rPr>
                            <m:t>𝑮</m:t>
                          </m:r>
                        </m:e>
                        <m:sub>
                          <m:r>
                            <a:rPr lang="es-AR" sz="2400" b="1" i="1">
                              <a:latin typeface="Cambria Math" panose="02040503050406030204" pitchFamily="18" charset="0"/>
                            </a:rPr>
                            <m:t>𝒓</m:t>
                          </m:r>
                        </m:sub>
                      </m:sSub>
                      <m:r>
                        <a:rPr lang="es-AR" sz="2400" b="1" i="1">
                          <a:latin typeface="Cambria Math" panose="02040503050406030204" pitchFamily="18" charset="0"/>
                        </a:rPr>
                        <m:t>∙</m:t>
                      </m:r>
                      <m:sSub>
                        <m:sSubPr>
                          <m:ctrlPr>
                            <a:rPr lang="es-AR" sz="2400" b="1" i="1">
                              <a:latin typeface="Cambria Math" panose="02040503050406030204" pitchFamily="18" charset="0"/>
                            </a:rPr>
                          </m:ctrlPr>
                        </m:sSubPr>
                        <m:e>
                          <m:r>
                            <a:rPr lang="es-AR" sz="2400" b="1" i="1">
                              <a:latin typeface="Cambria Math" panose="02040503050406030204" pitchFamily="18" charset="0"/>
                            </a:rPr>
                            <m:t>𝑷</m:t>
                          </m:r>
                        </m:e>
                        <m:sub>
                          <m:r>
                            <a:rPr lang="es-AR" sz="2400" b="1" i="1">
                              <a:latin typeface="Cambria Math" panose="02040503050406030204" pitchFamily="18" charset="0"/>
                            </a:rPr>
                            <m:t>𝒓</m:t>
                          </m:r>
                        </m:sub>
                      </m:sSub>
                    </m:oMath>
                  </m:oMathPara>
                </a14:m>
                <a:endParaRPr lang="es-AR" sz="2400" dirty="0" smtClean="0"/>
              </a:p>
              <a:p>
                <a:pPr marL="0" indent="0">
                  <a:buNone/>
                </a:pPr>
                <a:endParaRPr lang="es-AR" sz="2000" dirty="0"/>
              </a:p>
              <a:p>
                <a:pPr marL="0" indent="0">
                  <a:buNone/>
                </a:pPr>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524969"/>
                <a:ext cx="8596668" cy="3880773"/>
              </a:xfrm>
              <a:blipFill rotWithShape="0">
                <a:blip r:embed="rId2" cstate="print"/>
                <a:stretch>
                  <a:fillRect l="-922" t="-1256" r="-922" b="-15542"/>
                </a:stretch>
              </a:blipFill>
            </p:spPr>
            <p:txBody>
              <a:bodyPr/>
              <a:lstStyle/>
              <a:p>
                <a:r>
                  <a:rPr lang="es-AR">
                    <a:noFill/>
                  </a:rPr>
                  <a:t> </a:t>
                </a:r>
              </a:p>
            </p:txBody>
          </p:sp>
        </mc:Fallback>
      </mc:AlternateContent>
    </p:spTree>
    <p:extLst>
      <p:ext uri="{BB962C8B-B14F-4D97-AF65-F5344CB8AC3E}">
        <p14:creationId xmlns:p14="http://schemas.microsoft.com/office/powerpoint/2010/main" xmlns="" val="1627580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855753" y="409848"/>
                <a:ext cx="8711993" cy="6057859"/>
              </a:xfrm>
            </p:spPr>
            <p:txBody>
              <a:bodyPr>
                <a:normAutofit fontScale="92500" lnSpcReduction="20000"/>
              </a:bodyPr>
              <a:lstStyle/>
              <a:p>
                <a:pPr lvl="0"/>
                <a14:m>
                  <m:oMath xmlns:m="http://schemas.openxmlformats.org/officeDocument/2006/math">
                    <m:r>
                      <a:rPr lang="es-AR" sz="2600" b="0" i="1" smtClean="0">
                        <a:solidFill>
                          <a:schemeClr val="tx1"/>
                        </a:solidFill>
                        <a:latin typeface="Cambria Math" panose="02040503050406030204" pitchFamily="18" charset="0"/>
                      </a:rPr>
                      <m:t>𝛽</m:t>
                    </m:r>
                  </m:oMath>
                </a14:m>
                <a:r>
                  <a:rPr lang="es-AR" sz="2600" dirty="0">
                    <a:solidFill>
                      <a:schemeClr val="tx1"/>
                    </a:solidFill>
                  </a:rPr>
                  <a:t> : Coeficiente de expansión.</a:t>
                </a:r>
              </a:p>
              <a:p>
                <a:pPr lvl="0"/>
                <a14:m>
                  <m:oMath xmlns:m="http://schemas.openxmlformats.org/officeDocument/2006/math">
                    <m:r>
                      <a:rPr lang="es-AR" sz="2600" b="0" i="1">
                        <a:solidFill>
                          <a:schemeClr val="tx1"/>
                        </a:solidFill>
                        <a:latin typeface="Cambria Math" panose="02040503050406030204" pitchFamily="18" charset="0"/>
                      </a:rPr>
                      <m:t>𝜌</m:t>
                    </m:r>
                  </m:oMath>
                </a14:m>
                <a:r>
                  <a:rPr lang="es-AR" sz="2600" dirty="0">
                    <a:solidFill>
                      <a:schemeClr val="tx1"/>
                    </a:solidFill>
                  </a:rPr>
                  <a:t>: densidad.</a:t>
                </a:r>
              </a:p>
              <a:p>
                <a:pPr lvl="0"/>
                <a14:m>
                  <m:oMath xmlns:m="http://schemas.openxmlformats.org/officeDocument/2006/math">
                    <m:r>
                      <a:rPr lang="es-AR" sz="2600" b="0" i="1">
                        <a:solidFill>
                          <a:schemeClr val="tx1"/>
                        </a:solidFill>
                        <a:latin typeface="Cambria Math" panose="02040503050406030204" pitchFamily="18" charset="0"/>
                      </a:rPr>
                      <m:t>𝜇</m:t>
                    </m:r>
                  </m:oMath>
                </a14:m>
                <a:r>
                  <a:rPr lang="es-AR" sz="2600" dirty="0">
                    <a:solidFill>
                      <a:schemeClr val="tx1"/>
                    </a:solidFill>
                  </a:rPr>
                  <a:t>: Viscosidad.</a:t>
                </a:r>
              </a:p>
              <a:p>
                <a:pPr lvl="0"/>
                <a:r>
                  <a:rPr lang="es-AR" sz="2600" dirty="0">
                    <a:solidFill>
                      <a:schemeClr val="tx1"/>
                    </a:solidFill>
                  </a:rPr>
                  <a:t>g: aceleración de la gravedad.</a:t>
                </a:r>
              </a:p>
              <a:p>
                <a:pPr lvl="0"/>
                <a14:m>
                  <m:oMath xmlns:m="http://schemas.openxmlformats.org/officeDocument/2006/math">
                    <m:r>
                      <a:rPr lang="es-AR" sz="2600" b="0" i="1">
                        <a:solidFill>
                          <a:schemeClr val="tx1"/>
                        </a:solidFill>
                        <a:latin typeface="Cambria Math" panose="02040503050406030204" pitchFamily="18" charset="0"/>
                      </a:rPr>
                      <m:t>∆</m:t>
                    </m:r>
                    <m:r>
                      <a:rPr lang="es-AR" sz="2600" b="0" i="1">
                        <a:solidFill>
                          <a:schemeClr val="tx1"/>
                        </a:solidFill>
                        <a:latin typeface="Cambria Math" panose="02040503050406030204" pitchFamily="18" charset="0"/>
                      </a:rPr>
                      <m:t>𝑇</m:t>
                    </m:r>
                    <m:r>
                      <a:rPr lang="es-AR" sz="2600" b="0" i="1">
                        <a:solidFill>
                          <a:schemeClr val="tx1"/>
                        </a:solidFill>
                        <a:latin typeface="Cambria Math" panose="02040503050406030204" pitchFamily="18" charset="0"/>
                      </a:rPr>
                      <m:t>:</m:t>
                    </m:r>
                  </m:oMath>
                </a14:m>
                <a:r>
                  <a:rPr lang="es-AR" sz="2600" dirty="0">
                    <a:solidFill>
                      <a:schemeClr val="tx1"/>
                    </a:solidFill>
                  </a:rPr>
                  <a:t> variación de la temperatura.</a:t>
                </a:r>
              </a:p>
              <a:p>
                <a:pPr lvl="0"/>
                <a:r>
                  <a:rPr lang="es-AR" sz="2600" dirty="0">
                    <a:solidFill>
                      <a:schemeClr val="tx1"/>
                    </a:solidFill>
                  </a:rPr>
                  <a:t>D: diámetro.</a:t>
                </a:r>
              </a:p>
              <a:p>
                <a:pPr lvl="0"/>
                <a14:m>
                  <m:oMath xmlns:m="http://schemas.openxmlformats.org/officeDocument/2006/math">
                    <m:sSub>
                      <m:sSubPr>
                        <m:ctrlPr>
                          <a:rPr lang="es-AR" sz="2600" i="1">
                            <a:solidFill>
                              <a:schemeClr val="tx1"/>
                            </a:solidFill>
                            <a:latin typeface="Cambria Math" panose="02040503050406030204" pitchFamily="18" charset="0"/>
                          </a:rPr>
                        </m:ctrlPr>
                      </m:sSubPr>
                      <m:e>
                        <m:r>
                          <a:rPr lang="es-AR" sz="2600" b="0" i="1">
                            <a:solidFill>
                              <a:schemeClr val="tx1"/>
                            </a:solidFill>
                            <a:latin typeface="Cambria Math" panose="02040503050406030204" pitchFamily="18" charset="0"/>
                          </a:rPr>
                          <m:t>𝑉</m:t>
                        </m:r>
                      </m:e>
                      <m:sub>
                        <m:r>
                          <a:rPr lang="es-AR" sz="2600" b="0" i="1">
                            <a:solidFill>
                              <a:schemeClr val="tx1"/>
                            </a:solidFill>
                            <a:latin typeface="Cambria Math" panose="02040503050406030204" pitchFamily="18" charset="0"/>
                          </a:rPr>
                          <m:t>𝑜𝑙𝑢𝑚𝑒𝑛</m:t>
                        </m:r>
                      </m:sub>
                    </m:sSub>
                    <m:r>
                      <a:rPr lang="es-AR" sz="2600" b="0" i="1">
                        <a:solidFill>
                          <a:schemeClr val="tx1"/>
                        </a:solidFill>
                        <a:latin typeface="Cambria Math" panose="02040503050406030204" pitchFamily="18" charset="0"/>
                      </a:rPr>
                      <m:t>:</m:t>
                    </m:r>
                  </m:oMath>
                </a14:m>
                <a:r>
                  <a:rPr lang="es-AR" sz="2600" dirty="0">
                    <a:solidFill>
                      <a:schemeClr val="tx1"/>
                    </a:solidFill>
                  </a:rPr>
                  <a:t> Volumen </a:t>
                </a:r>
              </a:p>
              <a:p>
                <a:pPr lvl="0"/>
                <a14:m>
                  <m:oMath xmlns:m="http://schemas.openxmlformats.org/officeDocument/2006/math">
                    <m:r>
                      <a:rPr lang="es-AR" sz="2600" b="0" i="1">
                        <a:solidFill>
                          <a:schemeClr val="tx1"/>
                        </a:solidFill>
                        <a:latin typeface="Cambria Math" panose="02040503050406030204" pitchFamily="18" charset="0"/>
                      </a:rPr>
                      <m:t>𝑉</m:t>
                    </m:r>
                    <m:r>
                      <a:rPr lang="es-AR" sz="2600" b="0" i="1">
                        <a:solidFill>
                          <a:schemeClr val="tx1"/>
                        </a:solidFill>
                        <a:latin typeface="Cambria Math" panose="02040503050406030204" pitchFamily="18" charset="0"/>
                      </a:rPr>
                      <m:t>:</m:t>
                    </m:r>
                  </m:oMath>
                </a14:m>
                <a:r>
                  <a:rPr lang="es-AR" sz="2600" dirty="0">
                    <a:solidFill>
                      <a:schemeClr val="tx1"/>
                    </a:solidFill>
                  </a:rPr>
                  <a:t> velocidad.</a:t>
                </a:r>
              </a:p>
              <a:p>
                <a:pPr lvl="0"/>
                <a:r>
                  <a:rPr lang="es-AR" sz="2600" dirty="0">
                    <a:solidFill>
                      <a:schemeClr val="tx1"/>
                    </a:solidFill>
                  </a:rPr>
                  <a:t>L: longitud.</a:t>
                </a:r>
              </a:p>
              <a:p>
                <a:pPr lvl="0"/>
                <a:r>
                  <a:rPr lang="es-AR" sz="2600" dirty="0" err="1">
                    <a:solidFill>
                      <a:schemeClr val="tx1"/>
                    </a:solidFill>
                  </a:rPr>
                  <a:t>C</a:t>
                </a:r>
                <a:r>
                  <a:rPr lang="es-AR" sz="2600" baseline="-25000" dirty="0" err="1">
                    <a:solidFill>
                      <a:schemeClr val="tx1"/>
                    </a:solidFill>
                  </a:rPr>
                  <a:t>p</a:t>
                </a:r>
                <a:r>
                  <a:rPr lang="es-AR" sz="2600" dirty="0">
                    <a:solidFill>
                      <a:schemeClr val="tx1"/>
                    </a:solidFill>
                  </a:rPr>
                  <a:t>: Calor específico a presión constante.</a:t>
                </a:r>
              </a:p>
              <a:p>
                <a:pPr lvl="0"/>
                <a14:m>
                  <m:oMath xmlns:m="http://schemas.openxmlformats.org/officeDocument/2006/math">
                    <m:r>
                      <a:rPr lang="es-AR" sz="2600" b="0" i="1">
                        <a:solidFill>
                          <a:schemeClr val="tx1"/>
                        </a:solidFill>
                        <a:latin typeface="Cambria Math" panose="02040503050406030204" pitchFamily="18" charset="0"/>
                      </a:rPr>
                      <m:t>𝜈</m:t>
                    </m:r>
                  </m:oMath>
                </a14:m>
                <a:r>
                  <a:rPr lang="es-AR" sz="2600" dirty="0">
                    <a:solidFill>
                      <a:schemeClr val="tx1"/>
                    </a:solidFill>
                  </a:rPr>
                  <a:t> es la viscosidad cinemática.</a:t>
                </a:r>
              </a:p>
              <a:p>
                <a:pPr lvl="0"/>
                <a14:m>
                  <m:oMath xmlns:m="http://schemas.openxmlformats.org/officeDocument/2006/math">
                    <m:r>
                      <a:rPr lang="es-AR" sz="2600" b="0" i="1">
                        <a:solidFill>
                          <a:schemeClr val="tx1"/>
                        </a:solidFill>
                        <a:latin typeface="Cambria Math" panose="02040503050406030204" pitchFamily="18" charset="0"/>
                      </a:rPr>
                      <m:t>𝛼</m:t>
                    </m:r>
                  </m:oMath>
                </a14:m>
                <a:r>
                  <a:rPr lang="es-AR" sz="2600" dirty="0">
                    <a:solidFill>
                      <a:schemeClr val="tx1"/>
                    </a:solidFill>
                  </a:rPr>
                  <a:t> es la difusividad térmica.</a:t>
                </a:r>
              </a:p>
              <a:p>
                <a:pPr lvl="0"/>
                <a14:m>
                  <m:oMath xmlns:m="http://schemas.openxmlformats.org/officeDocument/2006/math">
                    <m:r>
                      <a:rPr lang="es-AR" sz="2600" b="0" i="1">
                        <a:solidFill>
                          <a:schemeClr val="tx1"/>
                        </a:solidFill>
                        <a:latin typeface="Cambria Math" panose="02040503050406030204" pitchFamily="18" charset="0"/>
                      </a:rPr>
                      <m:t>𝜇</m:t>
                    </m:r>
                  </m:oMath>
                </a14:m>
                <a:r>
                  <a:rPr lang="es-AR" sz="2600" dirty="0">
                    <a:solidFill>
                      <a:schemeClr val="tx1"/>
                    </a:solidFill>
                  </a:rPr>
                  <a:t> es la viscosidad.</a:t>
                </a:r>
              </a:p>
              <a:p>
                <a:pPr lvl="0"/>
                <a:r>
                  <a:rPr lang="es-AR" sz="2600" i="1" dirty="0">
                    <a:solidFill>
                      <a:schemeClr val="tx1"/>
                    </a:solidFill>
                  </a:rPr>
                  <a:t>k</a:t>
                </a:r>
                <a:r>
                  <a:rPr lang="es-AR" sz="2600" dirty="0">
                    <a:solidFill>
                      <a:schemeClr val="tx1"/>
                    </a:solidFill>
                  </a:rPr>
                  <a:t> es la conductividad térmica (también simbolizada por </a:t>
                </a:r>
                <a14:m>
                  <m:oMath xmlns:m="http://schemas.openxmlformats.org/officeDocument/2006/math">
                    <m:r>
                      <a:rPr lang="es-AR" sz="2600" b="0" i="1">
                        <a:solidFill>
                          <a:schemeClr val="tx1"/>
                        </a:solidFill>
                        <a:latin typeface="Cambria Math" panose="02040503050406030204" pitchFamily="18" charset="0"/>
                      </a:rPr>
                      <m:t>𝜆</m:t>
                    </m:r>
                  </m:oMath>
                </a14:m>
                <a:r>
                  <a:rPr lang="es-AR" sz="2600" dirty="0">
                    <a:solidFill>
                      <a:schemeClr val="tx1"/>
                    </a:solidFill>
                  </a:rPr>
                  <a:t>).</a:t>
                </a:r>
              </a:p>
              <a:p>
                <a:pPr marL="0" indent="0">
                  <a:buNone/>
                </a:pPr>
                <a:endParaRPr lang="es-AR" dirty="0"/>
              </a:p>
              <a:p>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55753" y="409848"/>
                <a:ext cx="8711993" cy="6057859"/>
              </a:xfrm>
              <a:blipFill rotWithShape="0">
                <a:blip r:embed="rId2" cstate="print"/>
                <a:stretch>
                  <a:fillRect l="-559" t="-2012"/>
                </a:stretch>
              </a:blipFill>
            </p:spPr>
            <p:txBody>
              <a:bodyPr/>
              <a:lstStyle/>
              <a:p>
                <a:r>
                  <a:rPr lang="es-AR">
                    <a:noFill/>
                  </a:rPr>
                  <a:t> </a:t>
                </a:r>
              </a:p>
            </p:txBody>
          </p:sp>
        </mc:Fallback>
      </mc:AlternateContent>
    </p:spTree>
    <p:extLst>
      <p:ext uri="{BB962C8B-B14F-4D97-AF65-F5344CB8AC3E}">
        <p14:creationId xmlns:p14="http://schemas.microsoft.com/office/powerpoint/2010/main" xmlns="" val="929482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28546"/>
          </a:xfrm>
        </p:spPr>
        <p:txBody>
          <a:bodyPr/>
          <a:lstStyle/>
          <a:p>
            <a:pPr algn="ctr"/>
            <a:r>
              <a:rPr lang="es-AR" b="1" dirty="0" smtClean="0"/>
              <a:t>Convección:</a:t>
            </a:r>
            <a:endParaRPr lang="es-AR" b="1" dirty="0"/>
          </a:p>
        </p:txBody>
      </p:sp>
      <p:sp>
        <p:nvSpPr>
          <p:cNvPr id="3" name="Marcador de contenido 2"/>
          <p:cNvSpPr>
            <a:spLocks noGrp="1"/>
          </p:cNvSpPr>
          <p:nvPr>
            <p:ph idx="1"/>
          </p:nvPr>
        </p:nvSpPr>
        <p:spPr>
          <a:xfrm>
            <a:off x="677334" y="1446911"/>
            <a:ext cx="8596668" cy="3880773"/>
          </a:xfrm>
        </p:spPr>
        <p:txBody>
          <a:bodyPr>
            <a:normAutofit/>
          </a:bodyPr>
          <a:lstStyle/>
          <a:p>
            <a:pPr marL="0" indent="0">
              <a:buNone/>
            </a:pPr>
            <a:r>
              <a:rPr lang="es-ES" sz="2400" dirty="0"/>
              <a:t>La convección es la transferencia de calor por medio del movimiento de una </a:t>
            </a:r>
            <a:r>
              <a:rPr lang="es-ES" sz="2400" dirty="0" smtClean="0"/>
              <a:t>masa fluida</a:t>
            </a:r>
            <a:r>
              <a:rPr lang="es-ES" sz="2400" dirty="0"/>
              <a:t>. Tal como el aire o el agua. Cuando estos se calientan se mueven hacia fuera de la fuente </a:t>
            </a:r>
            <a:r>
              <a:rPr lang="es-ES" sz="2400" dirty="0" smtClean="0"/>
              <a:t>de calor</a:t>
            </a:r>
            <a:r>
              <a:rPr lang="es-ES" sz="2400" dirty="0"/>
              <a:t>, transportando consigo la </a:t>
            </a:r>
            <a:r>
              <a:rPr lang="es-ES" sz="2400" dirty="0" smtClean="0"/>
              <a:t>energía</a:t>
            </a:r>
          </a:p>
          <a:p>
            <a:pPr marL="0" lvl="0" indent="0">
              <a:buNone/>
            </a:pPr>
            <a:r>
              <a:rPr lang="es-AR" sz="2400" dirty="0"/>
              <a:t>Si la convección es a nivel microscópico y aleatorio, se denomina </a:t>
            </a:r>
            <a:r>
              <a:rPr lang="es-AR" sz="2400" b="1" dirty="0"/>
              <a:t>difusión</a:t>
            </a:r>
            <a:r>
              <a:rPr lang="es-AR" sz="2400" dirty="0"/>
              <a:t>, y si es masiva y perceptible a nivel macroscópico, </a:t>
            </a:r>
            <a:r>
              <a:rPr lang="es-AR" sz="2400" b="1" dirty="0" err="1"/>
              <a:t>advección</a:t>
            </a:r>
            <a:r>
              <a:rPr lang="es-AR" sz="2400" dirty="0"/>
              <a:t>.</a:t>
            </a:r>
          </a:p>
          <a:p>
            <a:pPr marL="0" indent="0">
              <a:buNone/>
            </a:pPr>
            <a:r>
              <a:rPr lang="es-AR" sz="2400" dirty="0" smtClean="0"/>
              <a:t>A su vez se pueden </a:t>
            </a:r>
            <a:r>
              <a:rPr lang="es-AR" sz="2400" dirty="0" err="1" smtClean="0"/>
              <a:t>distiguir</a:t>
            </a:r>
            <a:r>
              <a:rPr lang="es-AR" sz="2400" dirty="0" smtClean="0"/>
              <a:t> dos tipos de convecciones: la natural y forzada.</a:t>
            </a:r>
            <a:endParaRPr lang="es-AR" sz="2400" dirty="0"/>
          </a:p>
        </p:txBody>
      </p:sp>
    </p:spTree>
    <p:extLst>
      <p:ext uri="{BB962C8B-B14F-4D97-AF65-F5344CB8AC3E}">
        <p14:creationId xmlns:p14="http://schemas.microsoft.com/office/powerpoint/2010/main" xmlns="" val="2008303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3042" y="1756065"/>
            <a:ext cx="8596668" cy="3880773"/>
          </a:xfrm>
        </p:spPr>
        <p:txBody>
          <a:bodyPr/>
          <a:lstStyle/>
          <a:p>
            <a:pPr marL="0" indent="0" algn="just">
              <a:buNone/>
            </a:pPr>
            <a:r>
              <a:rPr lang="es-AR" dirty="0">
                <a:solidFill>
                  <a:schemeClr val="tx1"/>
                </a:solidFill>
              </a:rPr>
              <a:t>La medición de un gradiente de temperatura a través de una capa de contorno requiere gran precisión y, por lo general, se logra en un laboratorio de investigación. Muchos manuales contienen valores tabulados de los coeficientes de transferencia de calor por convección para diferentes configuraciones. La siguiente tabla muestra algunos valores típicos para el coeficiente de transferencia de calor por convección:</a:t>
            </a:r>
          </a:p>
          <a:p>
            <a:endParaRPr lang="es-AR" dirty="0"/>
          </a:p>
        </p:txBody>
      </p:sp>
      <p:pic>
        <p:nvPicPr>
          <p:cNvPr id="4" name="Imagen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0780" y="3623629"/>
            <a:ext cx="5781192" cy="2927609"/>
          </a:xfrm>
          <a:prstGeom prst="rect">
            <a:avLst/>
          </a:prstGeom>
          <a:noFill/>
          <a:ln>
            <a:noFill/>
          </a:ln>
        </p:spPr>
      </p:pic>
      <p:sp>
        <p:nvSpPr>
          <p:cNvPr id="5" name="Título 1"/>
          <p:cNvSpPr>
            <a:spLocks noGrp="1"/>
          </p:cNvSpPr>
          <p:nvPr>
            <p:ph type="title"/>
          </p:nvPr>
        </p:nvSpPr>
        <p:spPr>
          <a:xfrm>
            <a:off x="710786" y="435265"/>
            <a:ext cx="8596668" cy="1320800"/>
          </a:xfrm>
        </p:spPr>
        <p:txBody>
          <a:bodyPr/>
          <a:lstStyle/>
          <a:p>
            <a:pPr algn="ctr"/>
            <a:r>
              <a:rPr lang="es-AR" b="1" dirty="0"/>
              <a:t>Determinación del coeficiente de convección Para convección Natural:</a:t>
            </a:r>
            <a:endParaRPr lang="es-AR" dirty="0"/>
          </a:p>
        </p:txBody>
      </p:sp>
    </p:spTree>
    <p:extLst>
      <p:ext uri="{BB962C8B-B14F-4D97-AF65-F5344CB8AC3E}">
        <p14:creationId xmlns:p14="http://schemas.microsoft.com/office/powerpoint/2010/main" xmlns="" val="2032102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755393" y="543661"/>
                <a:ext cx="8868110" cy="5779080"/>
              </a:xfrm>
            </p:spPr>
            <p:txBody>
              <a:bodyPr>
                <a:normAutofit fontScale="92500"/>
              </a:bodyPr>
              <a:lstStyle/>
              <a:p>
                <a:pPr marL="0" indent="0" algn="just">
                  <a:buNone/>
                </a:pPr>
                <a:r>
                  <a:rPr lang="es-AR" sz="3000" dirty="0" smtClean="0">
                    <a:solidFill>
                      <a:schemeClr val="tx1"/>
                    </a:solidFill>
                  </a:rPr>
                  <a:t>Sin embargo para diversas situaciones no se dispone con claridad de datos tabulados del coeficiente de convección. La evaluación del coeficiente de transferencia de calor </a:t>
                </a:r>
                <a14:m>
                  <m:oMath xmlns:m="http://schemas.openxmlformats.org/officeDocument/2006/math">
                    <m:r>
                      <a:rPr lang="es-AR" sz="3000" b="1" i="1">
                        <a:solidFill>
                          <a:schemeClr val="tx1"/>
                        </a:solidFill>
                        <a:latin typeface="Cambria Math" panose="02040503050406030204" pitchFamily="18" charset="0"/>
                      </a:rPr>
                      <m:t>𝒉</m:t>
                    </m:r>
                  </m:oMath>
                </a14:m>
                <a:r>
                  <a:rPr lang="es-AR" sz="3000" dirty="0">
                    <a:solidFill>
                      <a:schemeClr val="tx1"/>
                    </a:solidFill>
                  </a:rPr>
                  <a:t> es bastante difícil puesto que por lo regular comprende fenómenos físicos muy complejos. Usando las técnicas del análisis dimensional se puede llegar a estimarlos, mediante el empleo de correlaciones de números adimensionales. De manera que en general se dispone de una igualdad entre el número de </a:t>
                </a:r>
                <a:r>
                  <a:rPr lang="es-AR" sz="3000" b="1" dirty="0" err="1">
                    <a:solidFill>
                      <a:schemeClr val="tx1"/>
                    </a:solidFill>
                  </a:rPr>
                  <a:t>Nusselt</a:t>
                </a:r>
                <a:r>
                  <a:rPr lang="es-AR" sz="3000" dirty="0">
                    <a:solidFill>
                      <a:schemeClr val="tx1"/>
                    </a:solidFill>
                  </a:rPr>
                  <a:t>, que es proporcional al coeficiente de convección, y una cierta expresión que involucra al número de </a:t>
                </a:r>
                <a:r>
                  <a:rPr lang="es-AR" sz="3000" b="1" dirty="0">
                    <a:solidFill>
                      <a:schemeClr val="tx1"/>
                    </a:solidFill>
                  </a:rPr>
                  <a:t>Reynolds</a:t>
                </a:r>
                <a:r>
                  <a:rPr lang="es-AR" sz="3000" dirty="0">
                    <a:solidFill>
                      <a:schemeClr val="tx1"/>
                    </a:solidFill>
                  </a:rPr>
                  <a:t>, de </a:t>
                </a:r>
                <a:r>
                  <a:rPr lang="es-AR" sz="3000" b="1" dirty="0">
                    <a:solidFill>
                      <a:schemeClr val="tx1"/>
                    </a:solidFill>
                  </a:rPr>
                  <a:t>Prandtl</a:t>
                </a:r>
                <a:r>
                  <a:rPr lang="es-AR" sz="3000" dirty="0">
                    <a:solidFill>
                      <a:schemeClr val="tx1"/>
                    </a:solidFill>
                  </a:rPr>
                  <a:t> y al número de </a:t>
                </a:r>
                <a:r>
                  <a:rPr lang="es-AR" sz="3000" b="1" dirty="0">
                    <a:solidFill>
                      <a:schemeClr val="tx1"/>
                    </a:solidFill>
                  </a:rPr>
                  <a:t>Grashof</a:t>
                </a:r>
                <a:r>
                  <a:rPr lang="es-AR" sz="3000" dirty="0">
                    <a:solidFill>
                      <a:schemeClr val="tx1"/>
                    </a:solidFill>
                  </a:rPr>
                  <a:t> en convección natural.</a:t>
                </a:r>
              </a:p>
              <a:p>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755393" y="543661"/>
                <a:ext cx="8868110" cy="5779080"/>
              </a:xfrm>
              <a:blipFill rotWithShape="0">
                <a:blip r:embed="rId2" cstate="print"/>
                <a:stretch>
                  <a:fillRect l="-1443" t="-949" r="-1375" b="-633"/>
                </a:stretch>
              </a:blipFill>
            </p:spPr>
            <p:txBody>
              <a:bodyPr/>
              <a:lstStyle/>
              <a:p>
                <a:r>
                  <a:rPr lang="es-AR">
                    <a:noFill/>
                  </a:rPr>
                  <a:t> </a:t>
                </a:r>
              </a:p>
            </p:txBody>
          </p:sp>
        </mc:Fallback>
      </mc:AlternateContent>
    </p:spTree>
    <p:extLst>
      <p:ext uri="{BB962C8B-B14F-4D97-AF65-F5344CB8AC3E}">
        <p14:creationId xmlns:p14="http://schemas.microsoft.com/office/powerpoint/2010/main" xmlns="" val="1224897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64995"/>
            <a:ext cx="8596668" cy="1320800"/>
          </a:xfrm>
        </p:spPr>
        <p:txBody>
          <a:bodyPr>
            <a:normAutofit fontScale="90000"/>
          </a:bodyPr>
          <a:lstStyle/>
          <a:p>
            <a:pPr lvl="0" algn="ctr"/>
            <a:r>
              <a:rPr lang="es-AR" b="1" dirty="0"/>
              <a:t>Convección natural desde placas planas y cilindros verticales:</a:t>
            </a:r>
            <a:r>
              <a:rPr lang="es-AR" dirty="0"/>
              <a:t/>
            </a:r>
            <a:br>
              <a:rPr lang="es-AR" dirty="0"/>
            </a:br>
            <a:endParaRPr lang="es-AR" dirty="0"/>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91908" y="1885795"/>
            <a:ext cx="2038095" cy="3610479"/>
          </a:xfrm>
          <a:prstGeom prst="rect">
            <a:avLst/>
          </a:prstGeom>
          <a:noFill/>
          <a:ln>
            <a:noFill/>
          </a:ln>
        </p:spPr>
      </p:pic>
      <mc:AlternateContent xmlns:mc="http://schemas.openxmlformats.org/markup-compatibility/2006">
        <mc:Choice xmlns:a14="http://schemas.microsoft.com/office/drawing/2010/main" xmlns="" Requires="a14">
          <p:sp>
            <p:nvSpPr>
              <p:cNvPr id="5" name="Rectángulo 4"/>
              <p:cNvSpPr/>
              <p:nvPr/>
            </p:nvSpPr>
            <p:spPr>
              <a:xfrm>
                <a:off x="922129" y="1885795"/>
                <a:ext cx="6670140" cy="4216154"/>
              </a:xfrm>
              <a:prstGeom prst="rect">
                <a:avLst/>
              </a:prstGeom>
            </p:spPr>
            <p:txBody>
              <a:bodyPr wrap="square">
                <a:spAutoFit/>
              </a:bodyPr>
              <a:lstStyle/>
              <a:p>
                <a:pPr>
                  <a:lnSpc>
                    <a:spcPct val="115000"/>
                  </a:lnSpc>
                  <a:spcAft>
                    <a:spcPts val="1000"/>
                  </a:spcAft>
                </a:pPr>
                <a:r>
                  <a:rPr lang="es-AR" sz="2400" dirty="0">
                    <a:latin typeface="Calibri" panose="020F0502020204030204" pitchFamily="34" charset="0"/>
                    <a:ea typeface="Calibri" panose="020F0502020204030204" pitchFamily="34" charset="0"/>
                    <a:cs typeface="Times New Roman" panose="02020603050405020304" pitchFamily="18" charset="0"/>
                  </a:rPr>
                  <a:t>La correlación disponible para este caso es: </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24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AR" sz="2400" b="1" i="1">
                        <a:effectLst/>
                        <a:latin typeface="Cambria Math" panose="02040503050406030204" pitchFamily="18" charset="0"/>
                        <a:ea typeface="Calibri" panose="020F0502020204030204" pitchFamily="34" charset="0"/>
                        <a:cs typeface="Times New Roman" panose="02020603050405020304" pitchFamily="18" charset="0"/>
                      </a:rPr>
                      <m:t>𝑵𝒖</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 = </m:t>
                    </m:r>
                    <m:f>
                      <m:fPr>
                        <m:ctrlPr>
                          <a:rPr lang="es-AR"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s-AR" sz="2400" b="1" i="1">
                            <a:effectLst/>
                            <a:latin typeface="Cambria Math" panose="02040503050406030204" pitchFamily="18" charset="0"/>
                            <a:ea typeface="Calibri" panose="020F0502020204030204" pitchFamily="34" charset="0"/>
                            <a:cs typeface="Times New Roman" panose="02020603050405020304" pitchFamily="18" charset="0"/>
                          </a:rPr>
                          <m:t>𝒉</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𝑳</m:t>
                        </m:r>
                      </m:num>
                      <m:den>
                        <m:r>
                          <a:rPr lang="es-AR" sz="2400" b="1" i="1">
                            <a:effectLst/>
                            <a:latin typeface="Cambria Math" panose="02040503050406030204" pitchFamily="18" charset="0"/>
                            <a:ea typeface="Calibri" panose="020F0502020204030204" pitchFamily="34" charset="0"/>
                            <a:cs typeface="Times New Roman" panose="02020603050405020304" pitchFamily="18" charset="0"/>
                          </a:rPr>
                          <m:t>𝒌</m:t>
                        </m:r>
                      </m:den>
                    </m:f>
                    <m:r>
                      <a:rPr lang="es-AR" sz="2400" b="1"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AR" sz="2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s-AR" sz="2400" b="1" i="1">
                            <a:effectLst/>
                            <a:latin typeface="Cambria Math" panose="02040503050406030204" pitchFamily="18" charset="0"/>
                            <a:ea typeface="Calibri" panose="020F0502020204030204" pitchFamily="34" charset="0"/>
                            <a:cs typeface="Times New Roman" panose="02020603050405020304" pitchFamily="18" charset="0"/>
                          </a:rPr>
                          <m:t>𝒂</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𝑮𝒓</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𝑷𝒓</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m:t>
                        </m:r>
                      </m:e>
                      <m:sup>
                        <m:r>
                          <a:rPr lang="es-AR" sz="2400" b="1" i="1">
                            <a:effectLst/>
                            <a:latin typeface="Cambria Math" panose="02040503050406030204" pitchFamily="18" charset="0"/>
                            <a:ea typeface="Calibri" panose="020F0502020204030204" pitchFamily="34" charset="0"/>
                            <a:cs typeface="Times New Roman" panose="02020603050405020304" pitchFamily="18" charset="0"/>
                          </a:rPr>
                          <m:t>𝒎</m:t>
                        </m:r>
                      </m:sup>
                    </m:sSup>
                    <m:r>
                      <a:rPr lang="es-AR" sz="24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AR" sz="2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s-AR" sz="2400" b="1" i="1">
                            <a:effectLst/>
                            <a:latin typeface="Cambria Math" panose="02040503050406030204" pitchFamily="18" charset="0"/>
                            <a:ea typeface="Calibri" panose="020F0502020204030204" pitchFamily="34" charset="0"/>
                            <a:cs typeface="Times New Roman" panose="02020603050405020304" pitchFamily="18" charset="0"/>
                          </a:rPr>
                          <m:t>𝒂</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m:t>
                        </m:r>
                        <m:r>
                          <a:rPr lang="es-AR" sz="2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𝑹𝒂</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m:t>
                        </m:r>
                      </m:e>
                      <m:sup>
                        <m:r>
                          <a:rPr lang="es-AR" sz="2400" b="1" i="1">
                            <a:effectLst/>
                            <a:latin typeface="Cambria Math" panose="02040503050406030204" pitchFamily="18" charset="0"/>
                            <a:ea typeface="Calibri" panose="020F0502020204030204" pitchFamily="34" charset="0"/>
                            <a:cs typeface="Times New Roman" panose="02020603050405020304" pitchFamily="18" charset="0"/>
                          </a:rPr>
                          <m:t>𝒎</m:t>
                        </m:r>
                      </m:sup>
                    </m:sSup>
                  </m:oMath>
                </a14:m>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 En la cual:</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14:m>
                  <m:oMath xmlns:m="http://schemas.openxmlformats.org/officeDocument/2006/math">
                    <m:r>
                      <a:rPr lang="es-AR" sz="2400" i="1">
                        <a:effectLst/>
                        <a:latin typeface="Cambria Math" panose="02040503050406030204" pitchFamily="18" charset="0"/>
                        <a:ea typeface="Calibri" panose="020F0502020204030204" pitchFamily="34" charset="0"/>
                        <a:cs typeface="Times New Roman" panose="02020603050405020304" pitchFamily="18" charset="0"/>
                      </a:rPr>
                      <m:t>𝑎</m:t>
                    </m:r>
                    <m:r>
                      <a:rPr lang="es-AR" sz="2400" i="1">
                        <a:effectLst/>
                        <a:latin typeface="Cambria Math" panose="02040503050406030204" pitchFamily="18" charset="0"/>
                        <a:ea typeface="Calibri" panose="020F0502020204030204" pitchFamily="34" charset="0"/>
                        <a:cs typeface="Times New Roman" panose="02020603050405020304" pitchFamily="18" charset="0"/>
                      </a:rPr>
                      <m:t>=0,59 </m:t>
                    </m:r>
                  </m:oMath>
                </a14:m>
                <a:r>
                  <a:rPr lang="es-AR" sz="2400" dirty="0">
                    <a:effectLst/>
                    <a:latin typeface="Calibri" panose="020F0502020204030204" pitchFamily="34" charset="0"/>
                    <a:ea typeface="Calibri" panose="020F0502020204030204" pitchFamily="34" charset="0"/>
                    <a:cs typeface="Times New Roman" panose="02020603050405020304" pitchFamily="18" charset="0"/>
                  </a:rPr>
                  <a:t>y </a:t>
                </a:r>
                <a14:m>
                  <m:oMath xmlns:m="http://schemas.openxmlformats.org/officeDocument/2006/math">
                    <m:r>
                      <a:rPr lang="es-AR" sz="2400" i="1">
                        <a:effectLst/>
                        <a:latin typeface="Cambria Math" panose="02040503050406030204" pitchFamily="18" charset="0"/>
                        <a:ea typeface="Calibri" panose="020F0502020204030204" pitchFamily="34" charset="0"/>
                        <a:cs typeface="Times New Roman" panose="02020603050405020304" pitchFamily="18" charset="0"/>
                      </a:rPr>
                      <m:t>𝑚</m:t>
                    </m:r>
                    <m:r>
                      <a:rPr lang="es-AR" sz="2400" i="1">
                        <a:effectLst/>
                        <a:latin typeface="Cambria Math" panose="02040503050406030204" pitchFamily="18" charset="0"/>
                        <a:ea typeface="Calibri" panose="020F0502020204030204" pitchFamily="34" charset="0"/>
                        <a:cs typeface="Times New Roman" panose="02020603050405020304" pitchFamily="18" charset="0"/>
                      </a:rPr>
                      <m:t>=0,25 </m:t>
                    </m:r>
                  </m:oMath>
                </a14:m>
                <a:r>
                  <a:rPr lang="es-AR" sz="2400" dirty="0">
                    <a:effectLst/>
                    <a:latin typeface="Calibri" panose="020F0502020204030204" pitchFamily="34" charset="0"/>
                    <a:ea typeface="Calibri" panose="020F0502020204030204" pitchFamily="34" charset="0"/>
                    <a:cs typeface="Times New Roman" panose="02020603050405020304" pitchFamily="18" charset="0"/>
                  </a:rPr>
                  <a:t>en régimen laminar, </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14:m>
                  <m:oMath xmlns:m="http://schemas.openxmlformats.org/officeDocument/2006/math">
                    <m:r>
                      <a:rPr lang="es-AR" sz="2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s-AR" sz="2400" i="1">
                        <a:effectLst/>
                        <a:latin typeface="Cambria Math" panose="02040503050406030204" pitchFamily="18" charset="0"/>
                        <a:ea typeface="Times New Roman" panose="02020603050405020304" pitchFamily="18" charset="0"/>
                        <a:cs typeface="Times New Roman" panose="02020603050405020304" pitchFamily="18" charset="0"/>
                      </a:rPr>
                      <m:t> =0,1 </m:t>
                    </m:r>
                  </m:oMath>
                </a14:m>
                <a:r>
                  <a:rPr lang="es-AR" sz="2400" dirty="0">
                    <a:effectLst/>
                    <a:latin typeface="Calibri" panose="020F0502020204030204" pitchFamily="34" charset="0"/>
                    <a:ea typeface="Calibri" panose="020F0502020204030204" pitchFamily="34" charset="0"/>
                    <a:cs typeface="Times New Roman" panose="02020603050405020304" pitchFamily="18" charset="0"/>
                  </a:rPr>
                  <a:t>y </a:t>
                </a:r>
                <a14:m>
                  <m:oMath xmlns:m="http://schemas.openxmlformats.org/officeDocument/2006/math">
                    <m:r>
                      <a:rPr lang="es-AR" sz="2400" i="1">
                        <a:effectLst/>
                        <a:latin typeface="Cambria Math" panose="02040503050406030204" pitchFamily="18" charset="0"/>
                        <a:ea typeface="Calibri" panose="020F0502020204030204" pitchFamily="34" charset="0"/>
                        <a:cs typeface="Times New Roman" panose="02020603050405020304" pitchFamily="18" charset="0"/>
                      </a:rPr>
                      <m:t>𝑚</m:t>
                    </m:r>
                    <m:r>
                      <a:rPr lang="es-AR" sz="2400" i="1">
                        <a:effectLst/>
                        <a:latin typeface="Cambria Math" panose="02040503050406030204" pitchFamily="18" charset="0"/>
                        <a:ea typeface="Calibri" panose="020F0502020204030204" pitchFamily="34" charset="0"/>
                        <a:cs typeface="Times New Roman" panose="02020603050405020304" pitchFamily="18" charset="0"/>
                      </a:rPr>
                      <m:t>=0,333</m:t>
                    </m:r>
                  </m:oMath>
                </a14:m>
                <a:r>
                  <a:rPr lang="es-AR" sz="2400" dirty="0">
                    <a:effectLst/>
                    <a:latin typeface="Calibri" panose="020F0502020204030204" pitchFamily="34" charset="0"/>
                    <a:ea typeface="Calibri" panose="020F0502020204030204" pitchFamily="34" charset="0"/>
                    <a:cs typeface="Times New Roman" panose="02020603050405020304" pitchFamily="18" charset="0"/>
                  </a:rPr>
                  <a:t> en régimen turbulento.</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 La transición de flujo laminar a turbulento se produce para un valor de </a:t>
                </a:r>
                <a14:m>
                  <m:oMath xmlns:m="http://schemas.openxmlformats.org/officeDocument/2006/math">
                    <m:r>
                      <a:rPr lang="es-AR" sz="2400" b="1" i="1">
                        <a:effectLst/>
                        <a:latin typeface="Cambria Math" panose="02040503050406030204" pitchFamily="18" charset="0"/>
                        <a:ea typeface="Calibri" panose="020F0502020204030204" pitchFamily="34" charset="0"/>
                        <a:cs typeface="Times New Roman" panose="02020603050405020304" pitchFamily="18" charset="0"/>
                      </a:rPr>
                      <m:t>𝑮𝒓</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m:t>
                    </m:r>
                    <m:r>
                      <a:rPr lang="es-AR" sz="2400" b="1" i="1">
                        <a:effectLst/>
                        <a:latin typeface="Cambria Math" panose="02040503050406030204" pitchFamily="18" charset="0"/>
                        <a:ea typeface="Calibri" panose="020F0502020204030204" pitchFamily="34" charset="0"/>
                        <a:cs typeface="Times New Roman" panose="02020603050405020304" pitchFamily="18" charset="0"/>
                      </a:rPr>
                      <m:t>𝑷𝒓</m:t>
                    </m:r>
                  </m:oMath>
                </a14:m>
                <a:r>
                  <a:rPr lang="es-AR" sz="2400" dirty="0">
                    <a:effectLst/>
                    <a:latin typeface="Calibri" panose="020F0502020204030204" pitchFamily="34" charset="0"/>
                    <a:ea typeface="Calibri" panose="020F0502020204030204" pitchFamily="34" charset="0"/>
                    <a:cs typeface="Times New Roman" panose="02020603050405020304" pitchFamily="18" charset="0"/>
                  </a:rPr>
                  <a:t> de </a:t>
                </a:r>
                <a14:m>
                  <m:oMath xmlns:m="http://schemas.openxmlformats.org/officeDocument/2006/math">
                    <m:sSup>
                      <m:sSupPr>
                        <m:ctrlPr>
                          <a:rPr lang="es-A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A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s-AR" sz="2400" i="1">
                            <a:effectLst/>
                            <a:latin typeface="Cambria Math" panose="02040503050406030204" pitchFamily="18" charset="0"/>
                            <a:ea typeface="Calibri" panose="020F0502020204030204" pitchFamily="34" charset="0"/>
                            <a:cs typeface="Times New Roman" panose="02020603050405020304" pitchFamily="18" charset="0"/>
                          </a:rPr>
                          <m:t>9</m:t>
                        </m:r>
                      </m:sup>
                    </m:sSup>
                  </m:oMath>
                </a14:m>
                <a:r>
                  <a:rPr lang="es-AR" sz="2400" dirty="0">
                    <a:effectLst/>
                    <a:latin typeface="Calibri" panose="020F0502020204030204" pitchFamily="34" charset="0"/>
                    <a:ea typeface="Calibri" panose="020F0502020204030204" pitchFamily="34" charset="0"/>
                    <a:cs typeface="Times New Roman" panose="02020603050405020304" pitchFamily="18" charset="0"/>
                  </a:rPr>
                  <a:t>.</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922129" y="1885795"/>
                <a:ext cx="6670140" cy="4216154"/>
              </a:xfrm>
              <a:prstGeom prst="rect">
                <a:avLst/>
              </a:prstGeom>
              <a:blipFill rotWithShape="0">
                <a:blip r:embed="rId3" cstate="print"/>
                <a:stretch>
                  <a:fillRect l="-1463" t="-434" b="-1734"/>
                </a:stretch>
              </a:blipFill>
            </p:spPr>
            <p:txBody>
              <a:bodyPr/>
              <a:lstStyle/>
              <a:p>
                <a:r>
                  <a:rPr lang="es-AR">
                    <a:noFill/>
                  </a:rPr>
                  <a:t> </a:t>
                </a:r>
              </a:p>
            </p:txBody>
          </p:sp>
        </mc:Fallback>
      </mc:AlternateContent>
    </p:spTree>
    <p:extLst>
      <p:ext uri="{BB962C8B-B14F-4D97-AF65-F5344CB8AC3E}">
        <p14:creationId xmlns:p14="http://schemas.microsoft.com/office/powerpoint/2010/main" xmlns="" val="27798995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0" algn="ctr"/>
            <a:r>
              <a:rPr lang="es-AR" b="1" dirty="0">
                <a:latin typeface="Arial" panose="020B0604020202020204" pitchFamily="34" charset="0"/>
                <a:cs typeface="Arial" panose="020B0604020202020204" pitchFamily="34" charset="0"/>
              </a:rPr>
              <a:t>Convección natural de Exterior de cilindros horizontales:</a:t>
            </a:r>
            <a:r>
              <a:rPr lang="es-AR" dirty="0"/>
              <a:t/>
            </a:r>
            <a:br>
              <a:rPr lang="es-AR" dirty="0"/>
            </a:br>
            <a:endParaRPr lang="es-AR" dirty="0"/>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2015623"/>
                <a:ext cx="8596668" cy="3880773"/>
              </a:xfrm>
            </p:spPr>
            <p:txBody>
              <a:bodyPr/>
              <a:lstStyle/>
              <a:p>
                <a:pPr marL="0" indent="0" algn="just">
                  <a:buNone/>
                </a:pPr>
                <a:r>
                  <a:rPr lang="es-AR" sz="2800" dirty="0"/>
                  <a:t>En este caso la dimensión significativa es el diámetro exterior D del cilindro, por lo cual las ecuaciones anteriores son válidas para este caso, solo que ahora en la ecuación se  considera el diámetro del </a:t>
                </a:r>
                <a:r>
                  <a:rPr lang="es-AR" sz="2800" dirty="0" smtClean="0"/>
                  <a:t>cilindro.</a:t>
                </a:r>
              </a:p>
              <a:p>
                <a:pPr marL="0" indent="0">
                  <a:buNone/>
                </a:pPr>
                <a:endParaRPr lang="es-AR" sz="2800" dirty="0"/>
              </a:p>
              <a:p>
                <a:pPr marL="0" indent="0">
                  <a:buNone/>
                </a:pPr>
                <a14:m>
                  <m:oMathPara xmlns:m="http://schemas.openxmlformats.org/officeDocument/2006/math">
                    <m:oMathParaPr>
                      <m:jc m:val="centerGroup"/>
                    </m:oMathParaPr>
                    <m:oMath xmlns:m="http://schemas.openxmlformats.org/officeDocument/2006/math">
                      <m:r>
                        <a:rPr lang="es-AR" sz="2800" b="1" i="1">
                          <a:latin typeface="Cambria Math" panose="02040503050406030204" pitchFamily="18" charset="0"/>
                        </a:rPr>
                        <m:t>𝑵𝒖</m:t>
                      </m:r>
                      <m:r>
                        <a:rPr lang="es-AR" sz="2800" b="1" i="1">
                          <a:latin typeface="Cambria Math" panose="02040503050406030204" pitchFamily="18" charset="0"/>
                        </a:rPr>
                        <m:t> = </m:t>
                      </m:r>
                      <m:f>
                        <m:fPr>
                          <m:ctrlPr>
                            <a:rPr lang="es-AR" sz="2800" b="1" i="1">
                              <a:latin typeface="Cambria Math" panose="02040503050406030204" pitchFamily="18" charset="0"/>
                            </a:rPr>
                          </m:ctrlPr>
                        </m:fPr>
                        <m:num>
                          <m:r>
                            <a:rPr lang="es-AR" sz="2800" b="1" i="1">
                              <a:latin typeface="Cambria Math" panose="02040503050406030204" pitchFamily="18" charset="0"/>
                            </a:rPr>
                            <m:t>𝒉</m:t>
                          </m:r>
                          <m:r>
                            <a:rPr lang="es-AR" sz="2800" b="1" i="1">
                              <a:latin typeface="Cambria Math" panose="02040503050406030204" pitchFamily="18" charset="0"/>
                            </a:rPr>
                            <m:t>∙</m:t>
                          </m:r>
                          <m:r>
                            <a:rPr lang="es-AR" sz="2800" b="1" i="1">
                              <a:latin typeface="Cambria Math" panose="02040503050406030204" pitchFamily="18" charset="0"/>
                            </a:rPr>
                            <m:t>𝑫</m:t>
                          </m:r>
                        </m:num>
                        <m:den>
                          <m:r>
                            <a:rPr lang="es-AR" sz="2800" b="1" i="1">
                              <a:latin typeface="Cambria Math" panose="02040503050406030204" pitchFamily="18" charset="0"/>
                            </a:rPr>
                            <m:t>𝒌</m:t>
                          </m:r>
                        </m:den>
                      </m:f>
                      <m:r>
                        <a:rPr lang="es-AR" sz="2800" b="1" i="1">
                          <a:latin typeface="Cambria Math" panose="02040503050406030204" pitchFamily="18" charset="0"/>
                        </a:rPr>
                        <m:t> =</m:t>
                      </m:r>
                      <m:sSup>
                        <m:sSupPr>
                          <m:ctrlPr>
                            <a:rPr lang="es-AR" sz="2800" b="1" i="1">
                              <a:latin typeface="Cambria Math" panose="02040503050406030204" pitchFamily="18" charset="0"/>
                            </a:rPr>
                          </m:ctrlPr>
                        </m:sSupPr>
                        <m:e>
                          <m:r>
                            <a:rPr lang="es-AR" sz="2800" b="1" i="1">
                              <a:latin typeface="Cambria Math" panose="02040503050406030204" pitchFamily="18" charset="0"/>
                            </a:rPr>
                            <m:t>𝒂</m:t>
                          </m:r>
                          <m:r>
                            <a:rPr lang="es-AR" sz="2800" b="1" i="1">
                              <a:latin typeface="Cambria Math" panose="02040503050406030204" pitchFamily="18" charset="0"/>
                            </a:rPr>
                            <m:t>∙(</m:t>
                          </m:r>
                          <m:r>
                            <a:rPr lang="es-AR" sz="2800" b="1" i="1">
                              <a:latin typeface="Cambria Math" panose="02040503050406030204" pitchFamily="18" charset="0"/>
                            </a:rPr>
                            <m:t>𝑮𝒓</m:t>
                          </m:r>
                          <m:r>
                            <a:rPr lang="es-AR" sz="2800" b="1" i="1">
                              <a:latin typeface="Cambria Math" panose="02040503050406030204" pitchFamily="18" charset="0"/>
                            </a:rPr>
                            <m:t>∙</m:t>
                          </m:r>
                          <m:r>
                            <a:rPr lang="es-AR" sz="2800" b="1" i="1">
                              <a:latin typeface="Cambria Math" panose="02040503050406030204" pitchFamily="18" charset="0"/>
                            </a:rPr>
                            <m:t>𝑷𝒓</m:t>
                          </m:r>
                          <m:r>
                            <a:rPr lang="es-AR" sz="2800" b="1" i="1">
                              <a:latin typeface="Cambria Math" panose="02040503050406030204" pitchFamily="18" charset="0"/>
                            </a:rPr>
                            <m:t>)</m:t>
                          </m:r>
                        </m:e>
                        <m:sup>
                          <m:r>
                            <a:rPr lang="es-AR" sz="2800" b="1" i="1">
                              <a:latin typeface="Cambria Math" panose="02040503050406030204" pitchFamily="18" charset="0"/>
                            </a:rPr>
                            <m:t>𝒎</m:t>
                          </m:r>
                        </m:sup>
                      </m:sSup>
                      <m:r>
                        <a:rPr lang="es-AR" sz="2800" b="1" i="1">
                          <a:latin typeface="Cambria Math" panose="02040503050406030204" pitchFamily="18" charset="0"/>
                        </a:rPr>
                        <m:t>=</m:t>
                      </m:r>
                      <m:sSup>
                        <m:sSupPr>
                          <m:ctrlPr>
                            <a:rPr lang="es-AR" sz="2800" b="1" i="1">
                              <a:latin typeface="Cambria Math" panose="02040503050406030204" pitchFamily="18" charset="0"/>
                            </a:rPr>
                          </m:ctrlPr>
                        </m:sSupPr>
                        <m:e>
                          <m:r>
                            <a:rPr lang="es-AR" sz="2800" b="1" i="1">
                              <a:latin typeface="Cambria Math" panose="02040503050406030204" pitchFamily="18" charset="0"/>
                            </a:rPr>
                            <m:t>𝒂</m:t>
                          </m:r>
                          <m:r>
                            <a:rPr lang="es-AR" sz="2800" b="1" i="1">
                              <a:latin typeface="Cambria Math" panose="02040503050406030204" pitchFamily="18" charset="0"/>
                            </a:rPr>
                            <m:t>∙(</m:t>
                          </m:r>
                          <m:r>
                            <a:rPr lang="es-AR" sz="2800" b="1" i="1">
                              <a:latin typeface="Cambria Math" panose="02040503050406030204" pitchFamily="18" charset="0"/>
                            </a:rPr>
                            <m:t>𝑹𝒂</m:t>
                          </m:r>
                          <m:r>
                            <a:rPr lang="es-AR" sz="2800" b="1" i="1">
                              <a:latin typeface="Cambria Math" panose="02040503050406030204" pitchFamily="18" charset="0"/>
                            </a:rPr>
                            <m:t>)</m:t>
                          </m:r>
                        </m:e>
                        <m:sup>
                          <m:r>
                            <a:rPr lang="es-AR" sz="2800" b="1" i="1">
                              <a:latin typeface="Cambria Math" panose="02040503050406030204" pitchFamily="18" charset="0"/>
                            </a:rPr>
                            <m:t>𝒎</m:t>
                          </m:r>
                        </m:sup>
                      </m:sSup>
                    </m:oMath>
                  </m:oMathPara>
                </a14:m>
                <a:endParaRPr lang="es-AR" sz="2800" dirty="0"/>
              </a:p>
              <a:p>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2015623"/>
                <a:ext cx="8596668" cy="3880773"/>
              </a:xfrm>
              <a:blipFill rotWithShape="0">
                <a:blip r:embed="rId2" cstate="print"/>
                <a:stretch>
                  <a:fillRect l="-1418" t="-1572" r="-1489"/>
                </a:stretch>
              </a:blipFill>
            </p:spPr>
            <p:txBody>
              <a:bodyPr/>
              <a:lstStyle/>
              <a:p>
                <a:r>
                  <a:rPr lang="es-AR">
                    <a:noFill/>
                  </a:rPr>
                  <a:t> </a:t>
                </a:r>
              </a:p>
            </p:txBody>
          </p:sp>
        </mc:Fallback>
      </mc:AlternateContent>
    </p:spTree>
    <p:extLst>
      <p:ext uri="{BB962C8B-B14F-4D97-AF65-F5344CB8AC3E}">
        <p14:creationId xmlns:p14="http://schemas.microsoft.com/office/powerpoint/2010/main" xmlns="" val="1107283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u="sng" dirty="0" smtClean="0"/>
              <a:t>Convección </a:t>
            </a:r>
            <a:r>
              <a:rPr lang="es-ES" b="1" u="sng" dirty="0"/>
              <a:t>natural de Placas horizontales:</a:t>
            </a:r>
            <a:endParaRPr lang="es-AR" b="1" u="sng" dirty="0"/>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p:txBody>
              <a:bodyPr>
                <a:normAutofit lnSpcReduction="10000"/>
              </a:bodyPr>
              <a:lstStyle/>
              <a:p>
                <a:pPr marL="0" indent="0" algn="ctr">
                  <a:buNone/>
                </a:pPr>
                <a:r>
                  <a:rPr lang="es-AR" sz="2400" dirty="0"/>
                  <a:t>Las correlaciones disponibles para este caso son también de la forma:</a:t>
                </a:r>
              </a:p>
              <a:p>
                <a:pPr marL="0" indent="0" algn="ctr">
                  <a:buNone/>
                </a:pPr>
                <a14:m>
                  <m:oMathPara xmlns:m="http://schemas.openxmlformats.org/officeDocument/2006/math">
                    <m:oMathParaPr>
                      <m:jc m:val="centerGroup"/>
                    </m:oMathParaPr>
                    <m:oMath xmlns:m="http://schemas.openxmlformats.org/officeDocument/2006/math">
                      <m:r>
                        <a:rPr lang="es-AR" sz="2400" b="1" i="1">
                          <a:latin typeface="Cambria Math" panose="02040503050406030204" pitchFamily="18" charset="0"/>
                        </a:rPr>
                        <m:t>𝑵𝒖</m:t>
                      </m:r>
                      <m:r>
                        <a:rPr lang="es-AR" sz="2400" b="1" i="1">
                          <a:latin typeface="Cambria Math" panose="02040503050406030204" pitchFamily="18" charset="0"/>
                        </a:rPr>
                        <m:t> = </m:t>
                      </m:r>
                      <m:f>
                        <m:fPr>
                          <m:ctrlPr>
                            <a:rPr lang="es-AR" sz="2400" b="1" i="1">
                              <a:latin typeface="Cambria Math" panose="02040503050406030204" pitchFamily="18" charset="0"/>
                            </a:rPr>
                          </m:ctrlPr>
                        </m:fPr>
                        <m:num>
                          <m:r>
                            <a:rPr lang="es-AR" sz="2400" b="1" i="1">
                              <a:latin typeface="Cambria Math" panose="02040503050406030204" pitchFamily="18" charset="0"/>
                            </a:rPr>
                            <m:t>𝒉</m:t>
                          </m:r>
                          <m:r>
                            <a:rPr lang="es-AR" sz="2400" b="1" i="1">
                              <a:latin typeface="Cambria Math" panose="02040503050406030204" pitchFamily="18" charset="0"/>
                            </a:rPr>
                            <m:t>∙</m:t>
                          </m:r>
                          <m:r>
                            <a:rPr lang="es-AR" sz="2400" b="1" i="1">
                              <a:latin typeface="Cambria Math" panose="02040503050406030204" pitchFamily="18" charset="0"/>
                            </a:rPr>
                            <m:t>𝑫</m:t>
                          </m:r>
                        </m:num>
                        <m:den>
                          <m:r>
                            <a:rPr lang="es-AR" sz="2400" b="1" i="1">
                              <a:latin typeface="Cambria Math" panose="02040503050406030204" pitchFamily="18" charset="0"/>
                            </a:rPr>
                            <m:t>𝒌</m:t>
                          </m:r>
                        </m:den>
                      </m:f>
                      <m:r>
                        <a:rPr lang="es-AR" sz="2400" b="1" i="1">
                          <a:latin typeface="Cambria Math" panose="02040503050406030204" pitchFamily="18" charset="0"/>
                        </a:rPr>
                        <m:t> =</m:t>
                      </m:r>
                      <m:sSup>
                        <m:sSupPr>
                          <m:ctrlPr>
                            <a:rPr lang="es-AR" sz="2400" b="1" i="1">
                              <a:latin typeface="Cambria Math" panose="02040503050406030204" pitchFamily="18" charset="0"/>
                            </a:rPr>
                          </m:ctrlPr>
                        </m:sSupPr>
                        <m:e>
                          <m:r>
                            <a:rPr lang="es-AR" sz="2400" b="1" i="1">
                              <a:latin typeface="Cambria Math" panose="02040503050406030204" pitchFamily="18" charset="0"/>
                            </a:rPr>
                            <m:t>𝒂</m:t>
                          </m:r>
                          <m:r>
                            <a:rPr lang="es-AR" sz="2400" b="1" i="1">
                              <a:latin typeface="Cambria Math" panose="02040503050406030204" pitchFamily="18" charset="0"/>
                            </a:rPr>
                            <m:t>∙(</m:t>
                          </m:r>
                          <m:r>
                            <a:rPr lang="es-AR" sz="2400" b="1" i="1">
                              <a:latin typeface="Cambria Math" panose="02040503050406030204" pitchFamily="18" charset="0"/>
                            </a:rPr>
                            <m:t>𝑮𝒓</m:t>
                          </m:r>
                          <m:r>
                            <a:rPr lang="es-AR" sz="2400" b="1" i="1">
                              <a:latin typeface="Cambria Math" panose="02040503050406030204" pitchFamily="18" charset="0"/>
                            </a:rPr>
                            <m:t>∙</m:t>
                          </m:r>
                          <m:r>
                            <a:rPr lang="es-AR" sz="2400" b="1" i="1">
                              <a:latin typeface="Cambria Math" panose="02040503050406030204" pitchFamily="18" charset="0"/>
                            </a:rPr>
                            <m:t>𝑷𝒓</m:t>
                          </m:r>
                          <m:r>
                            <a:rPr lang="es-AR" sz="2400" b="1" i="1">
                              <a:latin typeface="Cambria Math" panose="02040503050406030204" pitchFamily="18" charset="0"/>
                            </a:rPr>
                            <m:t>)</m:t>
                          </m:r>
                        </m:e>
                        <m:sup>
                          <m:r>
                            <a:rPr lang="es-AR" sz="2400" b="1" i="1">
                              <a:latin typeface="Cambria Math" panose="02040503050406030204" pitchFamily="18" charset="0"/>
                            </a:rPr>
                            <m:t>𝒎</m:t>
                          </m:r>
                        </m:sup>
                      </m:sSup>
                      <m:r>
                        <a:rPr lang="es-AR" sz="2400" b="1" i="1">
                          <a:latin typeface="Cambria Math" panose="02040503050406030204" pitchFamily="18" charset="0"/>
                        </a:rPr>
                        <m:t>=</m:t>
                      </m:r>
                      <m:sSup>
                        <m:sSupPr>
                          <m:ctrlPr>
                            <a:rPr lang="es-AR" sz="2400" b="1" i="1">
                              <a:latin typeface="Cambria Math" panose="02040503050406030204" pitchFamily="18" charset="0"/>
                            </a:rPr>
                          </m:ctrlPr>
                        </m:sSupPr>
                        <m:e>
                          <m:r>
                            <a:rPr lang="es-AR" sz="2400" b="1" i="1">
                              <a:latin typeface="Cambria Math" panose="02040503050406030204" pitchFamily="18" charset="0"/>
                            </a:rPr>
                            <m:t>𝒂</m:t>
                          </m:r>
                          <m:r>
                            <a:rPr lang="es-AR" sz="2400" b="1" i="1">
                              <a:latin typeface="Cambria Math" panose="02040503050406030204" pitchFamily="18" charset="0"/>
                            </a:rPr>
                            <m:t>∙(</m:t>
                          </m:r>
                          <m:r>
                            <a:rPr lang="es-AR" sz="2400" b="1" i="1">
                              <a:latin typeface="Cambria Math" panose="02040503050406030204" pitchFamily="18" charset="0"/>
                            </a:rPr>
                            <m:t>𝑹𝒂</m:t>
                          </m:r>
                          <m:r>
                            <a:rPr lang="es-AR" sz="2400" b="1" i="1">
                              <a:latin typeface="Cambria Math" panose="02040503050406030204" pitchFamily="18" charset="0"/>
                            </a:rPr>
                            <m:t>)</m:t>
                          </m:r>
                        </m:e>
                        <m:sup>
                          <m:r>
                            <a:rPr lang="es-AR" sz="2400" b="1" i="1">
                              <a:latin typeface="Cambria Math" panose="02040503050406030204" pitchFamily="18" charset="0"/>
                            </a:rPr>
                            <m:t>𝒎</m:t>
                          </m:r>
                        </m:sup>
                      </m:sSup>
                    </m:oMath>
                  </m:oMathPara>
                </a14:m>
                <a:endParaRPr lang="es-AR" sz="2200" dirty="0"/>
              </a:p>
              <a:p>
                <a:pPr marL="0" indent="0">
                  <a:buNone/>
                </a:pPr>
                <a:r>
                  <a:rPr lang="es-AR" sz="2400" dirty="0"/>
                  <a:t>En que se distingue 4 casos: </a:t>
                </a:r>
              </a:p>
              <a:p>
                <a:pPr lvl="0">
                  <a:buFont typeface="+mj-lt"/>
                  <a:buAutoNum type="arabicPeriod"/>
                </a:pPr>
                <a:r>
                  <a:rPr lang="es-AR" sz="2400" dirty="0"/>
                  <a:t>Cara superior caliente (con respecto al ambiente)</a:t>
                </a:r>
              </a:p>
              <a:p>
                <a:pPr lvl="0">
                  <a:buFont typeface="+mj-lt"/>
                  <a:buAutoNum type="arabicPeriod"/>
                </a:pPr>
                <a:r>
                  <a:rPr lang="es-AR" sz="2400" dirty="0"/>
                  <a:t>Cara inferior fría </a:t>
                </a:r>
              </a:p>
              <a:p>
                <a:pPr lvl="0">
                  <a:buFont typeface="+mj-lt"/>
                  <a:buAutoNum type="arabicPeriod"/>
                </a:pPr>
                <a:r>
                  <a:rPr lang="es-AR" sz="2400" dirty="0"/>
                  <a:t>Cara superior fría </a:t>
                </a:r>
              </a:p>
              <a:p>
                <a:pPr lvl="0">
                  <a:buFont typeface="+mj-lt"/>
                  <a:buAutoNum type="arabicPeriod"/>
                </a:pPr>
                <a:r>
                  <a:rPr lang="es-AR" sz="2400" dirty="0"/>
                  <a:t>Cara inferior caliente</a:t>
                </a:r>
              </a:p>
              <a:p>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cstate="print"/>
                <a:stretch>
                  <a:fillRect l="-1064" t="-2198" r="-1064"/>
                </a:stretch>
              </a:blipFill>
            </p:spPr>
            <p:txBody>
              <a:bodyPr/>
              <a:lstStyle/>
              <a:p>
                <a:r>
                  <a:rPr lang="es-AR">
                    <a:noFill/>
                  </a:rPr>
                  <a:t> </a:t>
                </a:r>
              </a:p>
            </p:txBody>
          </p:sp>
        </mc:Fallback>
      </mc:AlternateContent>
    </p:spTree>
    <p:extLst>
      <p:ext uri="{BB962C8B-B14F-4D97-AF65-F5344CB8AC3E}">
        <p14:creationId xmlns:p14="http://schemas.microsoft.com/office/powerpoint/2010/main" xmlns="" val="4241087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4990" y="1453642"/>
            <a:ext cx="2205254" cy="2065996"/>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9317" y="4371278"/>
            <a:ext cx="2340927" cy="1851103"/>
          </a:xfrm>
          <a:prstGeom prst="rect">
            <a:avLst/>
          </a:prstGeom>
          <a:noFill/>
          <a:ln>
            <a:noFill/>
          </a:ln>
        </p:spPr>
      </p:pic>
      <mc:AlternateContent xmlns:mc="http://schemas.openxmlformats.org/markup-compatibility/2006">
        <mc:Choice xmlns:a14="http://schemas.microsoft.com/office/drawing/2010/main" xmlns="" Requires="a14">
          <p:sp>
            <p:nvSpPr>
              <p:cNvPr id="6" name="Rectángulo 5"/>
              <p:cNvSpPr/>
              <p:nvPr/>
            </p:nvSpPr>
            <p:spPr>
              <a:xfrm>
                <a:off x="550376" y="1089888"/>
                <a:ext cx="8286385" cy="4413452"/>
              </a:xfrm>
              <a:prstGeom prst="rect">
                <a:avLst/>
              </a:prstGeom>
            </p:spPr>
            <p:txBody>
              <a:bodyPr wrap="square">
                <a:spAutoFit/>
              </a:bodyPr>
              <a:lstStyle/>
              <a:p>
                <a:pPr algn="just">
                  <a:lnSpc>
                    <a:spcPct val="115000"/>
                  </a:lnSpc>
                  <a:spcAft>
                    <a:spcPts val="1000"/>
                  </a:spcAft>
                </a:pPr>
                <a:r>
                  <a:rPr lang="es-AR" sz="2000" dirty="0">
                    <a:latin typeface="Arial" panose="020B0604020202020204" pitchFamily="34" charset="0"/>
                    <a:ea typeface="Calibri" panose="020F0502020204030204" pitchFamily="34" charset="0"/>
                    <a:cs typeface="Times New Roman" panose="02020603050405020304" pitchFamily="18" charset="0"/>
                  </a:rPr>
                  <a:t>Los casos </a:t>
                </a:r>
                <a:r>
                  <a:rPr lang="es-AR" sz="2000" b="1" dirty="0">
                    <a:effectLst/>
                    <a:latin typeface="Arial" panose="020B0604020202020204" pitchFamily="34" charset="0"/>
                    <a:ea typeface="Calibri" panose="020F0502020204030204" pitchFamily="34" charset="0"/>
                    <a:cs typeface="Times New Roman" panose="02020603050405020304" pitchFamily="18" charset="0"/>
                  </a:rPr>
                  <a:t>1 y 2</a:t>
                </a:r>
                <a:r>
                  <a:rPr lang="es-AR" sz="2000" dirty="0">
                    <a:effectLst/>
                    <a:latin typeface="Arial" panose="020B0604020202020204" pitchFamily="34" charset="0"/>
                    <a:ea typeface="Calibri" panose="020F0502020204030204" pitchFamily="34" charset="0"/>
                    <a:cs typeface="Times New Roman" panose="02020603050405020304" pitchFamily="18" charset="0"/>
                  </a:rPr>
                  <a:t> presentan un modo de circulación del calor en el eje positivo </a:t>
                </a:r>
                <a14:m>
                  <m:oMath xmlns:m="http://schemas.openxmlformats.org/officeDocument/2006/math">
                    <m:r>
                      <a:rPr lang="es-AR" sz="2000" i="1">
                        <a:effectLst/>
                        <a:latin typeface="Cambria Math" panose="02040503050406030204" pitchFamily="18" charset="0"/>
                        <a:ea typeface="Calibri" panose="020F0502020204030204" pitchFamily="34" charset="0"/>
                        <a:cs typeface="Arial" panose="020B0604020202020204" pitchFamily="34" charset="0"/>
                      </a:rPr>
                      <m:t>𝑦</m:t>
                    </m:r>
                  </m:oMath>
                </a14:m>
                <a:r>
                  <a:rPr lang="es-AR" sz="2000" dirty="0">
                    <a:effectLst/>
                    <a:latin typeface="Arial" panose="020B0604020202020204" pitchFamily="34" charset="0"/>
                    <a:ea typeface="Times New Roman" panose="02020603050405020304" pitchFamily="18" charset="0"/>
                    <a:cs typeface="Times New Roman" panose="02020603050405020304" pitchFamily="18" charset="0"/>
                  </a:rPr>
                  <a:t>.</a:t>
                </a:r>
                <a:r>
                  <a:rPr lang="es-AR" sz="2000" dirty="0">
                    <a:effectLst/>
                    <a:latin typeface="Arial" panose="020B0604020202020204" pitchFamily="34" charset="0"/>
                    <a:ea typeface="Calibri" panose="020F0502020204030204" pitchFamily="34" charset="0"/>
                    <a:cs typeface="Times New Roman" panose="02020603050405020304" pitchFamily="18" charset="0"/>
                  </a:rPr>
                  <a:t> Se pueden tratar de una manera unificada. </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AR" sz="2000" i="1">
                          <a:effectLst/>
                          <a:latin typeface="Cambria Math" panose="02040503050406030204" pitchFamily="18" charset="0"/>
                          <a:ea typeface="Calibri" panose="020F0502020204030204" pitchFamily="34" charset="0"/>
                          <a:cs typeface="Arial" panose="020B0604020202020204" pitchFamily="34" charset="0"/>
                        </a:rPr>
                        <m:t>𝑎</m:t>
                      </m:r>
                      <m:r>
                        <a:rPr lang="es-AR" sz="2000" i="1">
                          <a:effectLst/>
                          <a:latin typeface="Cambria Math" panose="02040503050406030204" pitchFamily="18" charset="0"/>
                          <a:ea typeface="Calibri" panose="020F0502020204030204" pitchFamily="34" charset="0"/>
                          <a:cs typeface="Arial" panose="020B0604020202020204" pitchFamily="34" charset="0"/>
                        </a:rPr>
                        <m:t>=0,54    </m:t>
                      </m:r>
                      <m:r>
                        <a:rPr lang="es-AR" sz="2000" i="1">
                          <a:effectLst/>
                          <a:latin typeface="Cambria Math" panose="02040503050406030204" pitchFamily="18" charset="0"/>
                          <a:ea typeface="Calibri" panose="020F0502020204030204" pitchFamily="34" charset="0"/>
                          <a:cs typeface="Arial" panose="020B0604020202020204" pitchFamily="34" charset="0"/>
                        </a:rPr>
                        <m:t>𝑚</m:t>
                      </m:r>
                      <m:r>
                        <a:rPr lang="es-AR" sz="2000" i="1">
                          <a:effectLst/>
                          <a:latin typeface="Cambria Math" panose="02040503050406030204" pitchFamily="18" charset="0"/>
                          <a:ea typeface="Calibri" panose="020F0502020204030204" pitchFamily="34" charset="0"/>
                          <a:cs typeface="Arial" panose="020B0604020202020204" pitchFamily="34" charset="0"/>
                        </a:rPr>
                        <m:t>=0,25 (</m:t>
                      </m:r>
                      <m:sSup>
                        <m:sSupPr>
                          <m:ctrlPr>
                            <a:rPr lang="es-AR" sz="2000" i="1">
                              <a:effectLst/>
                              <a:latin typeface="Cambria Math" panose="02040503050406030204" pitchFamily="18" charset="0"/>
                              <a:ea typeface="Calibri" panose="020F0502020204030204" pitchFamily="34" charset="0"/>
                              <a:cs typeface="Arial" panose="020B0604020202020204" pitchFamily="34" charset="0"/>
                            </a:rPr>
                          </m:ctrlPr>
                        </m:sSupPr>
                        <m:e>
                          <m:r>
                            <a:rPr lang="es-AR" sz="2000" i="1">
                              <a:effectLst/>
                              <a:latin typeface="Cambria Math" panose="02040503050406030204" pitchFamily="18" charset="0"/>
                              <a:ea typeface="Calibri" panose="020F0502020204030204" pitchFamily="34" charset="0"/>
                              <a:cs typeface="Arial" panose="020B0604020202020204" pitchFamily="34" charset="0"/>
                            </a:rPr>
                            <m:t>10</m:t>
                          </m:r>
                        </m:e>
                        <m:sup>
                          <m:r>
                            <a:rPr lang="es-AR" sz="2000" i="1">
                              <a:effectLst/>
                              <a:latin typeface="Cambria Math" panose="02040503050406030204" pitchFamily="18" charset="0"/>
                              <a:ea typeface="Calibri" panose="020F0502020204030204" pitchFamily="34" charset="0"/>
                              <a:cs typeface="Arial" panose="020B0604020202020204" pitchFamily="34" charset="0"/>
                            </a:rPr>
                            <m:t>4</m:t>
                          </m:r>
                        </m:sup>
                      </m:sSup>
                      <m:r>
                        <a:rPr lang="es-AR" sz="2000" i="1">
                          <a:effectLst/>
                          <a:latin typeface="Cambria Math" panose="02040503050406030204" pitchFamily="18" charset="0"/>
                          <a:ea typeface="Calibri" panose="020F0502020204030204" pitchFamily="34" charset="0"/>
                          <a:cs typeface="Arial" panose="020B0604020202020204" pitchFamily="34" charset="0"/>
                        </a:rPr>
                        <m:t>≤ </m:t>
                      </m:r>
                      <m:r>
                        <a:rPr lang="es-AR" sz="2000" i="1">
                          <a:effectLst/>
                          <a:latin typeface="Cambria Math" panose="02040503050406030204" pitchFamily="18" charset="0"/>
                          <a:ea typeface="Calibri" panose="020F0502020204030204" pitchFamily="34" charset="0"/>
                          <a:cs typeface="Arial" panose="020B0604020202020204" pitchFamily="34" charset="0"/>
                        </a:rPr>
                        <m:t>𝑅𝑎</m:t>
                      </m:r>
                      <m:r>
                        <a:rPr lang="es-AR" sz="2000" i="1">
                          <a:effectLst/>
                          <a:latin typeface="Cambria Math" panose="02040503050406030204" pitchFamily="18" charset="0"/>
                          <a:ea typeface="Calibri" panose="020F0502020204030204" pitchFamily="34" charset="0"/>
                          <a:cs typeface="Arial" panose="020B0604020202020204" pitchFamily="34" charset="0"/>
                        </a:rPr>
                        <m:t> ≤ </m:t>
                      </m:r>
                      <m:sSup>
                        <m:sSupPr>
                          <m:ctrlPr>
                            <a:rPr lang="es-AR" sz="2000" i="1">
                              <a:effectLst/>
                              <a:latin typeface="Cambria Math" panose="02040503050406030204" pitchFamily="18" charset="0"/>
                              <a:ea typeface="Calibri" panose="020F0502020204030204" pitchFamily="34" charset="0"/>
                              <a:cs typeface="Arial" panose="020B0604020202020204" pitchFamily="34" charset="0"/>
                            </a:rPr>
                          </m:ctrlPr>
                        </m:sSupPr>
                        <m:e>
                          <m:r>
                            <a:rPr lang="es-AR" sz="2000" i="1">
                              <a:effectLst/>
                              <a:latin typeface="Cambria Math" panose="02040503050406030204" pitchFamily="18" charset="0"/>
                              <a:ea typeface="Calibri" panose="020F0502020204030204" pitchFamily="34" charset="0"/>
                              <a:cs typeface="Arial" panose="020B0604020202020204" pitchFamily="34" charset="0"/>
                            </a:rPr>
                            <m:t>10</m:t>
                          </m:r>
                        </m:e>
                        <m:sup>
                          <m:r>
                            <a:rPr lang="es-AR" sz="2000" i="1">
                              <a:effectLst/>
                              <a:latin typeface="Cambria Math" panose="02040503050406030204" pitchFamily="18" charset="0"/>
                              <a:ea typeface="Calibri" panose="020F0502020204030204" pitchFamily="34" charset="0"/>
                              <a:cs typeface="Arial" panose="020B0604020202020204" pitchFamily="34" charset="0"/>
                            </a:rPr>
                            <m:t>7</m:t>
                          </m:r>
                        </m:sup>
                      </m:sSup>
                      <m:r>
                        <a:rPr lang="es-AR" sz="2000"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es-AR" sz="2000" i="1">
                          <a:effectLst/>
                          <a:latin typeface="Cambria Math" panose="02040503050406030204" pitchFamily="18" charset="0"/>
                          <a:ea typeface="Calibri" panose="020F0502020204030204" pitchFamily="34" charset="0"/>
                          <a:cs typeface="Arial" panose="020B0604020202020204" pitchFamily="34" charset="0"/>
                        </a:rPr>
                        <m:t>𝑎</m:t>
                      </m:r>
                      <m:r>
                        <a:rPr lang="es-AR" sz="2000" i="1">
                          <a:effectLst/>
                          <a:latin typeface="Cambria Math" panose="02040503050406030204" pitchFamily="18" charset="0"/>
                          <a:ea typeface="Calibri" panose="020F0502020204030204" pitchFamily="34" charset="0"/>
                          <a:cs typeface="Arial" panose="020B0604020202020204" pitchFamily="34" charset="0"/>
                        </a:rPr>
                        <m:t>=0,15 </m:t>
                      </m:r>
                      <m:r>
                        <a:rPr lang="es-AR" sz="2000" i="1">
                          <a:effectLst/>
                          <a:latin typeface="Cambria Math" panose="02040503050406030204" pitchFamily="18" charset="0"/>
                          <a:ea typeface="Calibri" panose="020F0502020204030204" pitchFamily="34" charset="0"/>
                          <a:cs typeface="Arial" panose="020B0604020202020204" pitchFamily="34" charset="0"/>
                        </a:rPr>
                        <m:t>𝑚</m:t>
                      </m:r>
                      <m:r>
                        <a:rPr lang="es-AR" sz="2000" i="1">
                          <a:effectLst/>
                          <a:latin typeface="Cambria Math" panose="02040503050406030204" pitchFamily="18" charset="0"/>
                          <a:ea typeface="Calibri" panose="020F0502020204030204" pitchFamily="34" charset="0"/>
                          <a:cs typeface="Arial" panose="020B0604020202020204" pitchFamily="34" charset="0"/>
                        </a:rPr>
                        <m:t>=0,33 (</m:t>
                      </m:r>
                      <m:sSup>
                        <m:sSupPr>
                          <m:ctrlPr>
                            <a:rPr lang="es-AR" sz="2000" i="1">
                              <a:effectLst/>
                              <a:latin typeface="Cambria Math" panose="02040503050406030204" pitchFamily="18" charset="0"/>
                              <a:ea typeface="Calibri" panose="020F0502020204030204" pitchFamily="34" charset="0"/>
                              <a:cs typeface="Arial" panose="020B0604020202020204" pitchFamily="34" charset="0"/>
                            </a:rPr>
                          </m:ctrlPr>
                        </m:sSupPr>
                        <m:e>
                          <m:r>
                            <a:rPr lang="es-AR" sz="2000" i="1">
                              <a:effectLst/>
                              <a:latin typeface="Cambria Math" panose="02040503050406030204" pitchFamily="18" charset="0"/>
                              <a:ea typeface="Calibri" panose="020F0502020204030204" pitchFamily="34" charset="0"/>
                              <a:cs typeface="Arial" panose="020B0604020202020204" pitchFamily="34" charset="0"/>
                            </a:rPr>
                            <m:t>10</m:t>
                          </m:r>
                        </m:e>
                        <m:sup>
                          <m:r>
                            <a:rPr lang="es-AR" sz="2000" i="1">
                              <a:effectLst/>
                              <a:latin typeface="Cambria Math" panose="02040503050406030204" pitchFamily="18" charset="0"/>
                              <a:ea typeface="Calibri" panose="020F0502020204030204" pitchFamily="34" charset="0"/>
                              <a:cs typeface="Arial" panose="020B0604020202020204" pitchFamily="34" charset="0"/>
                            </a:rPr>
                            <m:t>7</m:t>
                          </m:r>
                        </m:sup>
                      </m:sSup>
                      <m:r>
                        <a:rPr lang="es-AR" sz="2000" i="1">
                          <a:effectLst/>
                          <a:latin typeface="Cambria Math" panose="02040503050406030204" pitchFamily="18" charset="0"/>
                          <a:ea typeface="Calibri" panose="020F0502020204030204" pitchFamily="34" charset="0"/>
                          <a:cs typeface="Arial" panose="020B0604020202020204" pitchFamily="34" charset="0"/>
                        </a:rPr>
                        <m:t> ≤ </m:t>
                      </m:r>
                      <m:r>
                        <a:rPr lang="es-AR" sz="2000" i="1">
                          <a:effectLst/>
                          <a:latin typeface="Cambria Math" panose="02040503050406030204" pitchFamily="18" charset="0"/>
                          <a:ea typeface="Calibri" panose="020F0502020204030204" pitchFamily="34" charset="0"/>
                          <a:cs typeface="Arial" panose="020B0604020202020204" pitchFamily="34" charset="0"/>
                        </a:rPr>
                        <m:t>𝑅𝑎</m:t>
                      </m:r>
                      <m:r>
                        <a:rPr lang="es-AR" sz="2000" i="1">
                          <a:effectLst/>
                          <a:latin typeface="Cambria Math" panose="02040503050406030204" pitchFamily="18" charset="0"/>
                          <a:ea typeface="Calibri" panose="020F0502020204030204" pitchFamily="34" charset="0"/>
                          <a:cs typeface="Arial" panose="020B0604020202020204" pitchFamily="34" charset="0"/>
                        </a:rPr>
                        <m:t> ≤ </m:t>
                      </m:r>
                      <m:sSup>
                        <m:sSupPr>
                          <m:ctrlPr>
                            <a:rPr lang="es-AR" sz="2000" i="1">
                              <a:effectLst/>
                              <a:latin typeface="Cambria Math" panose="02040503050406030204" pitchFamily="18" charset="0"/>
                              <a:ea typeface="Calibri" panose="020F0502020204030204" pitchFamily="34" charset="0"/>
                              <a:cs typeface="Arial" panose="020B0604020202020204" pitchFamily="34" charset="0"/>
                            </a:rPr>
                          </m:ctrlPr>
                        </m:sSupPr>
                        <m:e>
                          <m:r>
                            <a:rPr lang="es-AR" sz="2000" i="1">
                              <a:effectLst/>
                              <a:latin typeface="Cambria Math" panose="02040503050406030204" pitchFamily="18" charset="0"/>
                              <a:ea typeface="Calibri" panose="020F0502020204030204" pitchFamily="34" charset="0"/>
                              <a:cs typeface="Arial" panose="020B0604020202020204" pitchFamily="34" charset="0"/>
                            </a:rPr>
                            <m:t>10</m:t>
                          </m:r>
                        </m:e>
                        <m:sup>
                          <m:r>
                            <a:rPr lang="es-AR" sz="2000" i="1">
                              <a:effectLst/>
                              <a:latin typeface="Cambria Math" panose="02040503050406030204" pitchFamily="18" charset="0"/>
                              <a:ea typeface="Calibri" panose="020F0502020204030204" pitchFamily="34" charset="0"/>
                              <a:cs typeface="Arial" panose="020B0604020202020204" pitchFamily="34" charset="0"/>
                            </a:rPr>
                            <m:t>11</m:t>
                          </m:r>
                        </m:sup>
                      </m:sSup>
                      <m:r>
                        <a:rPr lang="es-AR" sz="2000" i="1">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500" dirty="0">
                    <a:effectLst/>
                    <a:latin typeface="Arial" panose="020B0604020202020204" pitchFamily="34" charset="0"/>
                    <a:ea typeface="Calibri" panose="020F0502020204030204" pitchFamily="34" charset="0"/>
                    <a:cs typeface="Times New Roman" panose="02020603050405020304" pitchFamily="18" charset="0"/>
                  </a:rPr>
                  <a:t> </a:t>
                </a:r>
                <a:endParaRPr lang="es-AR" sz="5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AR" sz="5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AR" sz="2000" dirty="0">
                    <a:effectLst/>
                    <a:latin typeface="Arial" panose="020B0604020202020204" pitchFamily="34" charset="0"/>
                    <a:ea typeface="Calibri" panose="020F0502020204030204" pitchFamily="34" charset="0"/>
                    <a:cs typeface="Times New Roman" panose="02020603050405020304" pitchFamily="18" charset="0"/>
                  </a:rPr>
                  <a:t>Los casos </a:t>
                </a:r>
                <a:r>
                  <a:rPr lang="es-AR" sz="2000" b="1" dirty="0">
                    <a:effectLst/>
                    <a:latin typeface="Arial" panose="020B0604020202020204" pitchFamily="34" charset="0"/>
                    <a:ea typeface="Calibri" panose="020F0502020204030204" pitchFamily="34" charset="0"/>
                    <a:cs typeface="Times New Roman" panose="02020603050405020304" pitchFamily="18" charset="0"/>
                  </a:rPr>
                  <a:t>3 y</a:t>
                </a:r>
                <a:r>
                  <a:rPr lang="es-AR" sz="2000" dirty="0">
                    <a:effectLst/>
                    <a:latin typeface="Arial" panose="020B0604020202020204" pitchFamily="34" charset="0"/>
                    <a:ea typeface="Calibri" panose="020F0502020204030204" pitchFamily="34" charset="0"/>
                    <a:cs typeface="Times New Roman" panose="02020603050405020304" pitchFamily="18" charset="0"/>
                  </a:rPr>
                  <a:t> </a:t>
                </a:r>
                <a:r>
                  <a:rPr lang="es-AR" sz="2000" b="1" dirty="0">
                    <a:effectLst/>
                    <a:latin typeface="Arial" panose="020B0604020202020204" pitchFamily="34" charset="0"/>
                    <a:ea typeface="Calibri" panose="020F0502020204030204" pitchFamily="34" charset="0"/>
                    <a:cs typeface="Times New Roman" panose="02020603050405020304" pitchFamily="18" charset="0"/>
                  </a:rPr>
                  <a:t>4</a:t>
                </a:r>
                <a:r>
                  <a:rPr lang="es-AR" sz="2000" dirty="0">
                    <a:effectLst/>
                    <a:latin typeface="Arial" panose="020B0604020202020204" pitchFamily="34" charset="0"/>
                    <a:ea typeface="Calibri" panose="020F0502020204030204" pitchFamily="34" charset="0"/>
                    <a:cs typeface="Times New Roman" panose="02020603050405020304" pitchFamily="18" charset="0"/>
                  </a:rPr>
                  <a:t> presentan una circulación inversa (el fluido se acerca al centro de la placa verticalmente y sale paralelo a ésta), y se tratan también de forma unificada. </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AR" i="1">
                          <a:effectLst/>
                          <a:latin typeface="Cambria Math" panose="02040503050406030204" pitchFamily="18" charset="0"/>
                          <a:ea typeface="Calibri" panose="020F0502020204030204" pitchFamily="34" charset="0"/>
                          <a:cs typeface="Times New Roman" panose="02020603050405020304" pitchFamily="18" charset="0"/>
                        </a:rPr>
                        <m:t>𝑎</m:t>
                      </m:r>
                      <m:r>
                        <a:rPr lang="es-AR" i="1">
                          <a:effectLst/>
                          <a:latin typeface="Cambria Math" panose="02040503050406030204" pitchFamily="18" charset="0"/>
                          <a:ea typeface="Calibri" panose="020F0502020204030204" pitchFamily="34" charset="0"/>
                          <a:cs typeface="Times New Roman" panose="02020603050405020304" pitchFamily="18" charset="0"/>
                        </a:rPr>
                        <m:t>=0,27   </m:t>
                      </m:r>
                      <m:r>
                        <a:rPr lang="es-AR" i="1">
                          <a:effectLst/>
                          <a:latin typeface="Cambria Math" panose="02040503050406030204" pitchFamily="18" charset="0"/>
                          <a:ea typeface="Calibri" panose="020F0502020204030204" pitchFamily="34" charset="0"/>
                          <a:cs typeface="Times New Roman" panose="02020603050405020304" pitchFamily="18" charset="0"/>
                        </a:rPr>
                        <m:t>𝑚</m:t>
                      </m:r>
                      <m:r>
                        <a:rPr lang="es-AR" i="1">
                          <a:effectLst/>
                          <a:latin typeface="Cambria Math" panose="02040503050406030204" pitchFamily="18" charset="0"/>
                          <a:ea typeface="Calibri" panose="020F0502020204030204" pitchFamily="34" charset="0"/>
                          <a:cs typeface="Times New Roman" panose="02020603050405020304" pitchFamily="18" charset="0"/>
                        </a:rPr>
                        <m:t>=0,25 (</m:t>
                      </m:r>
                      <m:sSup>
                        <m:sSupPr>
                          <m:ctrlPr>
                            <a:rPr lang="es-AR" i="1">
                              <a:effectLst/>
                              <a:latin typeface="Cambria Math" panose="02040503050406030204" pitchFamily="18" charset="0"/>
                              <a:ea typeface="Calibri" panose="020F0502020204030204" pitchFamily="34" charset="0"/>
                              <a:cs typeface="Times New Roman" panose="02020603050405020304" pitchFamily="18" charset="0"/>
                            </a:rPr>
                          </m:ctrlPr>
                        </m:sSupPr>
                        <m:e>
                          <m:r>
                            <a:rPr lang="es-AR" i="1">
                              <a:effectLst/>
                              <a:latin typeface="Cambria Math" panose="02040503050406030204" pitchFamily="18" charset="0"/>
                              <a:ea typeface="Calibri" panose="020F0502020204030204" pitchFamily="34" charset="0"/>
                              <a:cs typeface="Times New Roman" panose="02020603050405020304" pitchFamily="18" charset="0"/>
                            </a:rPr>
                            <m:t>10</m:t>
                          </m:r>
                        </m:e>
                        <m:sup>
                          <m:r>
                            <a:rPr lang="es-AR" i="1">
                              <a:effectLst/>
                              <a:latin typeface="Cambria Math" panose="02040503050406030204" pitchFamily="18" charset="0"/>
                              <a:ea typeface="Calibri" panose="020F0502020204030204" pitchFamily="34" charset="0"/>
                              <a:cs typeface="Times New Roman" panose="02020603050405020304" pitchFamily="18" charset="0"/>
                            </a:rPr>
                            <m:t>5</m:t>
                          </m:r>
                        </m:sup>
                      </m:sSup>
                      <m:r>
                        <a:rPr lang="es-AR" i="1">
                          <a:effectLst/>
                          <a:latin typeface="Cambria Math" panose="02040503050406030204" pitchFamily="18" charset="0"/>
                          <a:ea typeface="Calibri" panose="020F0502020204030204" pitchFamily="34" charset="0"/>
                          <a:cs typeface="Times New Roman" panose="02020603050405020304" pitchFamily="18" charset="0"/>
                        </a:rPr>
                        <m:t> ≤ </m:t>
                      </m:r>
                      <m:r>
                        <a:rPr lang="es-AR" i="1">
                          <a:effectLst/>
                          <a:latin typeface="Cambria Math" panose="02040503050406030204" pitchFamily="18" charset="0"/>
                          <a:ea typeface="Calibri" panose="020F0502020204030204" pitchFamily="34" charset="0"/>
                          <a:cs typeface="Times New Roman" panose="02020603050405020304" pitchFamily="18" charset="0"/>
                        </a:rPr>
                        <m:t>𝑅𝑎</m:t>
                      </m:r>
                      <m:r>
                        <a:rPr lang="es-AR" i="1">
                          <a:effectLst/>
                          <a:latin typeface="Cambria Math" panose="02040503050406030204" pitchFamily="18" charset="0"/>
                          <a:ea typeface="Calibri" panose="020F0502020204030204" pitchFamily="34" charset="0"/>
                          <a:cs typeface="Times New Roman" panose="02020603050405020304" pitchFamily="18" charset="0"/>
                        </a:rPr>
                        <m:t> ≤ </m:t>
                      </m:r>
                      <m:sSup>
                        <m:sSupPr>
                          <m:ctrlPr>
                            <a:rPr lang="es-AR" i="1">
                              <a:effectLst/>
                              <a:latin typeface="Cambria Math" panose="02040503050406030204" pitchFamily="18" charset="0"/>
                              <a:ea typeface="Calibri" panose="020F0502020204030204" pitchFamily="34" charset="0"/>
                              <a:cs typeface="Times New Roman" panose="02020603050405020304" pitchFamily="18" charset="0"/>
                            </a:rPr>
                          </m:ctrlPr>
                        </m:sSupPr>
                        <m:e>
                          <m:r>
                            <a:rPr lang="es-AR" i="1">
                              <a:effectLst/>
                              <a:latin typeface="Cambria Math" panose="02040503050406030204" pitchFamily="18" charset="0"/>
                              <a:ea typeface="Calibri" panose="020F0502020204030204" pitchFamily="34" charset="0"/>
                              <a:cs typeface="Times New Roman" panose="02020603050405020304" pitchFamily="18" charset="0"/>
                            </a:rPr>
                            <m:t>10</m:t>
                          </m:r>
                        </m:e>
                        <m:sup>
                          <m:r>
                            <a:rPr lang="es-AR" i="1">
                              <a:effectLst/>
                              <a:latin typeface="Cambria Math" panose="02040503050406030204" pitchFamily="18" charset="0"/>
                              <a:ea typeface="Calibri" panose="020F0502020204030204" pitchFamily="34" charset="0"/>
                              <a:cs typeface="Times New Roman" panose="02020603050405020304" pitchFamily="18" charset="0"/>
                            </a:rPr>
                            <m:t>10</m:t>
                          </m:r>
                        </m:sup>
                      </m:sSup>
                      <m:r>
                        <a:rPr lang="es-AR"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550376" y="1089888"/>
                <a:ext cx="8286385" cy="4413452"/>
              </a:xfrm>
              <a:prstGeom prst="rect">
                <a:avLst/>
              </a:prstGeom>
              <a:blipFill rotWithShape="0">
                <a:blip r:embed="rId4" cstate="print"/>
                <a:stretch>
                  <a:fillRect l="-735" t="-414" r="-735"/>
                </a:stretch>
              </a:blipFill>
            </p:spPr>
            <p:txBody>
              <a:bodyPr/>
              <a:lstStyle/>
              <a:p>
                <a:r>
                  <a:rPr lang="es-AR">
                    <a:noFill/>
                  </a:rPr>
                  <a:t> </a:t>
                </a:r>
              </a:p>
            </p:txBody>
          </p:sp>
        </mc:Fallback>
      </mc:AlternateContent>
    </p:spTree>
    <p:extLst>
      <p:ext uri="{BB962C8B-B14F-4D97-AF65-F5344CB8AC3E}">
        <p14:creationId xmlns:p14="http://schemas.microsoft.com/office/powerpoint/2010/main" xmlns="" val="3265752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846" y="609600"/>
            <a:ext cx="8596668" cy="1320800"/>
          </a:xfrm>
        </p:spPr>
        <p:txBody>
          <a:bodyPr/>
          <a:lstStyle/>
          <a:p>
            <a:pPr algn="ctr"/>
            <a:r>
              <a:rPr lang="es-AR" b="1" dirty="0" smtClean="0"/>
              <a:t>Convección </a:t>
            </a:r>
            <a:r>
              <a:rPr lang="es-AR" b="1" dirty="0"/>
              <a:t>natural desde esferas:</a:t>
            </a:r>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69072" y="1524972"/>
                <a:ext cx="9400478" cy="4742016"/>
              </a:xfrm>
            </p:spPr>
            <p:txBody>
              <a:bodyPr>
                <a:normAutofit fontScale="92500" lnSpcReduction="10000"/>
              </a:bodyPr>
              <a:lstStyle/>
              <a:p>
                <a:pPr marL="0" indent="0">
                  <a:buNone/>
                </a:pPr>
                <a:r>
                  <a:rPr lang="es-AR" sz="2600" dirty="0"/>
                  <a:t>Se recomienda la utilización de la correlación de </a:t>
                </a:r>
                <a:r>
                  <a:rPr lang="es-AR" sz="2600" dirty="0" err="1"/>
                  <a:t>Yuge</a:t>
                </a:r>
                <a:r>
                  <a:rPr lang="es-AR" sz="2600" dirty="0" smtClean="0"/>
                  <a:t>:</a:t>
                </a:r>
              </a:p>
              <a:p>
                <a:pPr marL="0" indent="0">
                  <a:buNone/>
                </a:pPr>
                <a:endParaRPr lang="es-AR" sz="1100" dirty="0"/>
              </a:p>
              <a:p>
                <a:pPr marL="0" indent="0">
                  <a:buNone/>
                </a:pPr>
                <a14:m>
                  <m:oMathPara xmlns:m="http://schemas.openxmlformats.org/officeDocument/2006/math">
                    <m:oMathParaPr>
                      <m:jc m:val="centerGroup"/>
                    </m:oMathParaPr>
                    <m:oMath xmlns:m="http://schemas.openxmlformats.org/officeDocument/2006/math">
                      <m:r>
                        <a:rPr lang="es-AR" sz="2600" b="1" i="1">
                          <a:latin typeface="Cambria Math" panose="02040503050406030204" pitchFamily="18" charset="0"/>
                        </a:rPr>
                        <m:t>𝑵𝒖</m:t>
                      </m:r>
                      <m:r>
                        <a:rPr lang="es-AR" sz="2600" b="1" i="1">
                          <a:latin typeface="Cambria Math" panose="02040503050406030204" pitchFamily="18" charset="0"/>
                        </a:rPr>
                        <m:t>=</m:t>
                      </m:r>
                      <m:r>
                        <a:rPr lang="es-AR" sz="2600" b="1" i="1">
                          <a:latin typeface="Cambria Math" panose="02040503050406030204" pitchFamily="18" charset="0"/>
                        </a:rPr>
                        <m:t>𝟐</m:t>
                      </m:r>
                      <m:r>
                        <a:rPr lang="es-AR" sz="2600" b="1" i="1">
                          <a:latin typeface="Cambria Math" panose="02040503050406030204" pitchFamily="18" charset="0"/>
                        </a:rPr>
                        <m:t>+</m:t>
                      </m:r>
                      <m:r>
                        <a:rPr lang="es-AR" sz="2600" b="1" i="1">
                          <a:latin typeface="Cambria Math" panose="02040503050406030204" pitchFamily="18" charset="0"/>
                        </a:rPr>
                        <m:t>𝟎</m:t>
                      </m:r>
                      <m:r>
                        <a:rPr lang="es-AR" sz="2600" b="1" i="1">
                          <a:latin typeface="Cambria Math" panose="02040503050406030204" pitchFamily="18" charset="0"/>
                        </a:rPr>
                        <m:t>,</m:t>
                      </m:r>
                      <m:r>
                        <a:rPr lang="es-AR" sz="2600" b="1" i="1">
                          <a:latin typeface="Cambria Math" panose="02040503050406030204" pitchFamily="18" charset="0"/>
                        </a:rPr>
                        <m:t>𝟒𝟑</m:t>
                      </m:r>
                      <m:r>
                        <a:rPr lang="es-AR" sz="2600" b="1" i="1">
                          <a:latin typeface="Cambria Math" panose="02040503050406030204" pitchFamily="18" charset="0"/>
                        </a:rPr>
                        <m:t>∙</m:t>
                      </m:r>
                      <m:sSup>
                        <m:sSupPr>
                          <m:ctrlPr>
                            <a:rPr lang="es-AR" sz="2600" b="1" i="1">
                              <a:latin typeface="Cambria Math" panose="02040503050406030204" pitchFamily="18" charset="0"/>
                            </a:rPr>
                          </m:ctrlPr>
                        </m:sSupPr>
                        <m:e>
                          <m:r>
                            <a:rPr lang="es-AR" sz="2600" b="1" i="1">
                              <a:latin typeface="Cambria Math" panose="02040503050406030204" pitchFamily="18" charset="0"/>
                            </a:rPr>
                            <m:t>𝑹𝒂</m:t>
                          </m:r>
                        </m:e>
                        <m:sup>
                          <m:r>
                            <a:rPr lang="es-AR" sz="2600" b="1" i="1">
                              <a:latin typeface="Cambria Math" panose="02040503050406030204" pitchFamily="18" charset="0"/>
                            </a:rPr>
                            <m:t>𝟏</m:t>
                          </m:r>
                          <m:r>
                            <a:rPr lang="es-AR" sz="2600" b="1" i="1">
                              <a:latin typeface="Cambria Math" panose="02040503050406030204" pitchFamily="18" charset="0"/>
                            </a:rPr>
                            <m:t>/</m:t>
                          </m:r>
                          <m:r>
                            <a:rPr lang="es-AR" sz="2600" b="1" i="1">
                              <a:latin typeface="Cambria Math" panose="02040503050406030204" pitchFamily="18" charset="0"/>
                            </a:rPr>
                            <m:t>𝟒</m:t>
                          </m:r>
                        </m:sup>
                      </m:sSup>
                    </m:oMath>
                  </m:oMathPara>
                </a14:m>
                <a:endParaRPr lang="es-AR" sz="2600" b="1" dirty="0" smtClean="0"/>
              </a:p>
              <a:p>
                <a:pPr marL="0" indent="0">
                  <a:buNone/>
                </a:pPr>
                <a:endParaRPr lang="es-AR" sz="600" b="1" dirty="0"/>
              </a:p>
              <a:p>
                <a:pPr marL="0" indent="0">
                  <a:buNone/>
                </a:pPr>
                <a:r>
                  <a:rPr lang="es-AR" sz="2600" dirty="0"/>
                  <a:t>Consideraciones de utilización:</a:t>
                </a:r>
              </a:p>
              <a:p>
                <a:pPr lvl="0"/>
                <a:r>
                  <a:rPr lang="es-AR" sz="2600" dirty="0"/>
                  <a:t>Esta correlación es válida para los rangos 1 &lt; Ra &lt; 10</a:t>
                </a:r>
                <a:r>
                  <a:rPr lang="es-AR" sz="2600" baseline="30000" dirty="0"/>
                  <a:t>5</a:t>
                </a:r>
                <a:r>
                  <a:rPr lang="es-AR" sz="2600" dirty="0"/>
                  <a:t> </a:t>
                </a:r>
                <a:r>
                  <a:rPr lang="es-AR" sz="2600" dirty="0" smtClean="0"/>
                  <a:t>y           Pr </a:t>
                </a:r>
                <a:r>
                  <a:rPr lang="es-AR" sz="2600" dirty="0"/>
                  <a:t>= 1.</a:t>
                </a:r>
              </a:p>
              <a:p>
                <a:pPr lvl="0"/>
                <a:r>
                  <a:rPr lang="es-AR" sz="2600" dirty="0"/>
                  <a:t>La longitud característica (D) es el diámetro de la esfera.</a:t>
                </a:r>
              </a:p>
              <a:p>
                <a:pPr lvl="0"/>
                <a:r>
                  <a:rPr lang="es-AR" sz="2600" dirty="0"/>
                  <a:t>Esta correlación es válida para la condición de contorno de temperatura superficial constante.</a:t>
                </a:r>
              </a:p>
              <a:p>
                <a:pPr lvl="0"/>
                <a:r>
                  <a:rPr lang="es-AR" sz="2600" dirty="0"/>
                  <a:t>Las propiedades físicas se deben evaluar a la temperatura media de la superficie y el ambiente.</a:t>
                </a:r>
              </a:p>
              <a:p>
                <a:pPr marL="0" indent="0">
                  <a:buNone/>
                </a:pPr>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69072" y="1524972"/>
                <a:ext cx="9400478" cy="4742016"/>
              </a:xfrm>
              <a:blipFill rotWithShape="0">
                <a:blip r:embed="rId2" cstate="print"/>
                <a:stretch>
                  <a:fillRect l="-1038" t="-1799"/>
                </a:stretch>
              </a:blipFill>
            </p:spPr>
            <p:txBody>
              <a:bodyPr/>
              <a:lstStyle/>
              <a:p>
                <a:r>
                  <a:rPr lang="es-AR">
                    <a:noFill/>
                  </a:rPr>
                  <a:t> </a:t>
                </a:r>
              </a:p>
            </p:txBody>
          </p:sp>
        </mc:Fallback>
      </mc:AlternateContent>
    </p:spTree>
    <p:extLst>
      <p:ext uri="{BB962C8B-B14F-4D97-AF65-F5344CB8AC3E}">
        <p14:creationId xmlns:p14="http://schemas.microsoft.com/office/powerpoint/2010/main" xmlns="" val="65599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AR" b="1" dirty="0"/>
              <a:t>Enfoque para la resolución de problemas de trasferencia de calor por convección:</a:t>
            </a:r>
            <a:r>
              <a:rPr lang="es-AR" dirty="0"/>
              <a:t/>
            </a:r>
            <a:br>
              <a:rPr lang="es-AR" dirty="0"/>
            </a:br>
            <a:endParaRPr lang="es-AR" dirty="0"/>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930400"/>
                <a:ext cx="8596668" cy="4459249"/>
              </a:xfrm>
            </p:spPr>
            <p:txBody>
              <a:bodyPr>
                <a:normAutofit lnSpcReduction="10000"/>
              </a:bodyPr>
              <a:lstStyle/>
              <a:p>
                <a:pPr marL="0" indent="0">
                  <a:buNone/>
                </a:pPr>
                <a:r>
                  <a:rPr lang="es-AR" sz="2400" b="1" dirty="0" smtClean="0"/>
                  <a:t>a) </a:t>
                </a:r>
                <a:r>
                  <a:rPr lang="es-AR" sz="2000" dirty="0" smtClean="0"/>
                  <a:t>Se </a:t>
                </a:r>
                <a:r>
                  <a:rPr lang="es-AR" sz="2000" dirty="0"/>
                  <a:t>analizan las condiciones en la que tiene lugar la convección (geometría de la superficie, convección natural o forzada, tipo de flujo) para seleccionar la correlación adecuada.</a:t>
                </a:r>
              </a:p>
              <a:p>
                <a:pPr marL="0" indent="0">
                  <a:buNone/>
                </a:pPr>
                <a:r>
                  <a:rPr lang="es-AR" sz="2400" b="1" dirty="0"/>
                  <a:t>b) </a:t>
                </a:r>
                <a:r>
                  <a:rPr lang="es-AR" sz="2000" dirty="0"/>
                  <a:t>A partir de la correlación adecuada y los datos conocidos se calcula el número de Nusselt.</a:t>
                </a:r>
              </a:p>
              <a:p>
                <a:pPr marL="0" indent="0">
                  <a:buNone/>
                </a:pPr>
                <a:r>
                  <a:rPr lang="es-AR" sz="2400" b="1" dirty="0"/>
                  <a:t>c) </a:t>
                </a:r>
                <a:r>
                  <a:rPr lang="es-AR" sz="2000" dirty="0"/>
                  <a:t>Una vez conocido el número de Nusselt se calcula el coeficiente de película: </a:t>
                </a:r>
              </a:p>
              <a:p>
                <a:pPr marL="0" indent="0">
                  <a:buNone/>
                </a:pPr>
                <a14:m>
                  <m:oMathPara xmlns:m="http://schemas.openxmlformats.org/officeDocument/2006/math">
                    <m:oMathParaPr>
                      <m:jc m:val="centerGroup"/>
                    </m:oMathParaPr>
                    <m:oMath xmlns:m="http://schemas.openxmlformats.org/officeDocument/2006/math">
                      <m:r>
                        <a:rPr lang="es-AR" sz="2000" i="1">
                          <a:latin typeface="Cambria Math" panose="02040503050406030204" pitchFamily="18" charset="0"/>
                        </a:rPr>
                        <m:t>h</m:t>
                      </m:r>
                      <m:r>
                        <a:rPr lang="es-AR" sz="2000" i="1">
                          <a:latin typeface="Cambria Math" panose="02040503050406030204" pitchFamily="18" charset="0"/>
                        </a:rPr>
                        <m:t>=</m:t>
                      </m:r>
                      <m:f>
                        <m:fPr>
                          <m:ctrlPr>
                            <a:rPr lang="es-AR" sz="2000" i="1">
                              <a:latin typeface="Cambria Math" panose="02040503050406030204" pitchFamily="18" charset="0"/>
                            </a:rPr>
                          </m:ctrlPr>
                        </m:fPr>
                        <m:num>
                          <m:r>
                            <a:rPr lang="es-AR" sz="2000" i="1">
                              <a:latin typeface="Cambria Math" panose="02040503050406030204" pitchFamily="18" charset="0"/>
                            </a:rPr>
                            <m:t>𝑘</m:t>
                          </m:r>
                          <m:r>
                            <a:rPr lang="es-AR" sz="2000" i="1">
                              <a:latin typeface="Cambria Math" panose="02040503050406030204" pitchFamily="18" charset="0"/>
                            </a:rPr>
                            <m:t>∙</m:t>
                          </m:r>
                          <m:sSub>
                            <m:sSubPr>
                              <m:ctrlPr>
                                <a:rPr lang="es-AR" sz="2000" i="1">
                                  <a:latin typeface="Cambria Math" panose="02040503050406030204" pitchFamily="18" charset="0"/>
                                </a:rPr>
                              </m:ctrlPr>
                            </m:sSubPr>
                            <m:e>
                              <m:r>
                                <a:rPr lang="es-AR" sz="2000" i="1">
                                  <a:latin typeface="Cambria Math" panose="02040503050406030204" pitchFamily="18" charset="0"/>
                                </a:rPr>
                                <m:t>𝑁</m:t>
                              </m:r>
                            </m:e>
                            <m:sub>
                              <m:r>
                                <a:rPr lang="es-AR" sz="2000" i="1">
                                  <a:latin typeface="Cambria Math" panose="02040503050406030204" pitchFamily="18" charset="0"/>
                                </a:rPr>
                                <m:t>𝑢</m:t>
                              </m:r>
                            </m:sub>
                          </m:sSub>
                        </m:num>
                        <m:den>
                          <m:r>
                            <a:rPr lang="es-AR" sz="2000" i="1">
                              <a:latin typeface="Cambria Math" panose="02040503050406030204" pitchFamily="18" charset="0"/>
                            </a:rPr>
                            <m:t>𝐿</m:t>
                          </m:r>
                        </m:den>
                      </m:f>
                    </m:oMath>
                  </m:oMathPara>
                </a14:m>
                <a:endParaRPr lang="es-AR" sz="2000" dirty="0"/>
              </a:p>
              <a:p>
                <a:pPr marL="0" indent="0">
                  <a:buNone/>
                </a:pPr>
                <a:r>
                  <a:rPr lang="es-AR" sz="2400" b="1" dirty="0"/>
                  <a:t>d) </a:t>
                </a:r>
                <a:r>
                  <a:rPr lang="es-AR" sz="2000" dirty="0"/>
                  <a:t>Se calcula la potencia térmica mediante la Ley de enfriamiento de Newton:</a:t>
                </a:r>
              </a:p>
              <a:p>
                <a:pPr marL="0" indent="0">
                  <a:buNone/>
                </a:pPr>
                <a14:m>
                  <m:oMathPara xmlns:m="http://schemas.openxmlformats.org/officeDocument/2006/math">
                    <m:oMathParaPr>
                      <m:jc m:val="centerGroup"/>
                    </m:oMathParaPr>
                    <m:oMath xmlns:m="http://schemas.openxmlformats.org/officeDocument/2006/math">
                      <m:f>
                        <m:fPr>
                          <m:ctrlPr>
                            <a:rPr lang="es-AR" sz="2000" b="1" i="1">
                              <a:latin typeface="Cambria Math" panose="02040503050406030204" pitchFamily="18" charset="0"/>
                            </a:rPr>
                          </m:ctrlPr>
                        </m:fPr>
                        <m:num>
                          <m:r>
                            <a:rPr lang="es-AR" sz="2000" b="1" i="1">
                              <a:latin typeface="Cambria Math" panose="02040503050406030204" pitchFamily="18" charset="0"/>
                            </a:rPr>
                            <m:t>𝒅𝒒</m:t>
                          </m:r>
                        </m:num>
                        <m:den>
                          <m:r>
                            <a:rPr lang="es-AR" sz="2000" b="1" i="1">
                              <a:latin typeface="Cambria Math" panose="02040503050406030204" pitchFamily="18" charset="0"/>
                            </a:rPr>
                            <m:t>𝒅𝒕</m:t>
                          </m:r>
                        </m:den>
                      </m:f>
                      <m:r>
                        <a:rPr lang="es-AR" sz="2000" b="1" i="1">
                          <a:latin typeface="Cambria Math" panose="02040503050406030204" pitchFamily="18" charset="0"/>
                        </a:rPr>
                        <m:t>=</m:t>
                      </m:r>
                      <m:acc>
                        <m:accPr>
                          <m:chr m:val="̇"/>
                          <m:ctrlPr>
                            <a:rPr lang="es-AR" sz="2000" b="1" i="1">
                              <a:latin typeface="Cambria Math" panose="02040503050406030204" pitchFamily="18" charset="0"/>
                            </a:rPr>
                          </m:ctrlPr>
                        </m:accPr>
                        <m:e>
                          <m:r>
                            <a:rPr lang="es-AR" sz="2000" b="1" i="1">
                              <a:latin typeface="Cambria Math" panose="02040503050406030204" pitchFamily="18" charset="0"/>
                            </a:rPr>
                            <m:t>𝒒</m:t>
                          </m:r>
                        </m:e>
                      </m:acc>
                      <m:r>
                        <a:rPr lang="es-AR" sz="2000" b="1" i="1">
                          <a:latin typeface="Cambria Math" panose="02040503050406030204" pitchFamily="18" charset="0"/>
                        </a:rPr>
                        <m:t>=</m:t>
                      </m:r>
                      <m:r>
                        <a:rPr lang="es-AR" sz="2000" b="1" i="1">
                          <a:latin typeface="Cambria Math" panose="02040503050406030204" pitchFamily="18" charset="0"/>
                        </a:rPr>
                        <m:t>𝒉</m:t>
                      </m:r>
                      <m:r>
                        <a:rPr lang="es-AR" sz="2000" b="1" i="1">
                          <a:latin typeface="Cambria Math" panose="02040503050406030204" pitchFamily="18" charset="0"/>
                        </a:rPr>
                        <m:t>∙</m:t>
                      </m:r>
                      <m:r>
                        <a:rPr lang="es-AR" sz="2000" b="1" i="1">
                          <a:latin typeface="Cambria Math" panose="02040503050406030204" pitchFamily="18" charset="0"/>
                        </a:rPr>
                        <m:t>𝑨</m:t>
                      </m:r>
                      <m:r>
                        <a:rPr lang="es-AR" sz="2000" b="1" i="1">
                          <a:latin typeface="Cambria Math" panose="02040503050406030204" pitchFamily="18" charset="0"/>
                        </a:rPr>
                        <m:t>∙∆</m:t>
                      </m:r>
                      <m:r>
                        <a:rPr lang="es-AR" sz="2000" b="1" i="1">
                          <a:latin typeface="Cambria Math" panose="02040503050406030204" pitchFamily="18" charset="0"/>
                        </a:rPr>
                        <m:t>𝑻</m:t>
                      </m:r>
                    </m:oMath>
                  </m:oMathPara>
                </a14:m>
                <a:endParaRPr lang="es-AR" sz="2000" dirty="0"/>
              </a:p>
              <a:p>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930400"/>
                <a:ext cx="8596668" cy="4459249"/>
              </a:xfrm>
              <a:blipFill rotWithShape="0">
                <a:blip r:embed="rId2" cstate="print"/>
                <a:stretch>
                  <a:fillRect l="-1064" t="-1915" r="-993"/>
                </a:stretch>
              </a:blipFill>
            </p:spPr>
            <p:txBody>
              <a:bodyPr/>
              <a:lstStyle/>
              <a:p>
                <a:r>
                  <a:rPr lang="es-AR">
                    <a:noFill/>
                  </a:rPr>
                  <a:t> </a:t>
                </a:r>
              </a:p>
            </p:txBody>
          </p:sp>
        </mc:Fallback>
      </mc:AlternateContent>
    </p:spTree>
    <p:extLst>
      <p:ext uri="{BB962C8B-B14F-4D97-AF65-F5344CB8AC3E}">
        <p14:creationId xmlns:p14="http://schemas.microsoft.com/office/powerpoint/2010/main" xmlns="" val="2261095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1805" y="1735873"/>
            <a:ext cx="8976732" cy="3170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AR" sz="4800" b="1" dirty="0">
                <a:solidFill>
                  <a:srgbClr val="0070C0"/>
                </a:solidFill>
              </a:rPr>
              <a:t>A continuación se presentan diferentes correlaciones para la transferencia de calor por convección natural.</a:t>
            </a:r>
            <a:endParaRPr lang="es-AR" sz="4800" dirty="0">
              <a:solidFill>
                <a:srgbClr val="0070C0"/>
              </a:solidFill>
            </a:endParaRPr>
          </a:p>
        </p:txBody>
      </p:sp>
    </p:spTree>
    <p:extLst>
      <p:ext uri="{BB962C8B-B14F-4D97-AF65-F5344CB8AC3E}">
        <p14:creationId xmlns:p14="http://schemas.microsoft.com/office/powerpoint/2010/main" xmlns="" val="3821899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8277" y="224138"/>
            <a:ext cx="7786152" cy="5619101"/>
          </a:xfrm>
          <a:prstGeom prst="rect">
            <a:avLst/>
          </a:prstGeom>
          <a:noFill/>
          <a:ln>
            <a:noFill/>
          </a:ln>
        </p:spPr>
      </p:pic>
    </p:spTree>
    <p:extLst>
      <p:ext uri="{BB962C8B-B14F-4D97-AF65-F5344CB8AC3E}">
        <p14:creationId xmlns:p14="http://schemas.microsoft.com/office/powerpoint/2010/main" xmlns="" val="936225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10" descr="image\NatConvection.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2258" y="4671538"/>
            <a:ext cx="4884234" cy="164905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ángulo 3"/>
          <p:cNvSpPr/>
          <p:nvPr/>
        </p:nvSpPr>
        <p:spPr>
          <a:xfrm>
            <a:off x="851209" y="1345822"/>
            <a:ext cx="8783445" cy="4262705"/>
          </a:xfrm>
          <a:prstGeom prst="rect">
            <a:avLst/>
          </a:prstGeom>
        </p:spPr>
        <p:txBody>
          <a:bodyPr wrap="square">
            <a:spAutoFit/>
          </a:bodyPr>
          <a:lstStyle/>
          <a:p>
            <a:pPr lvl="0" algn="just">
              <a:spcBef>
                <a:spcPts val="1200"/>
              </a:spcBef>
              <a:spcAft>
                <a:spcPts val="600"/>
              </a:spcAft>
            </a:pPr>
            <a:r>
              <a:rPr lang="es-ES" sz="2800" dirty="0" smtClean="0">
                <a:latin typeface="Arial" panose="020B0604020202020204" pitchFamily="34" charset="0"/>
                <a:ea typeface="Times New Roman" panose="02020603050405020304" pitchFamily="18" charset="0"/>
                <a:cs typeface="Arial" panose="020B0604020202020204" pitchFamily="34" charset="0"/>
              </a:rPr>
              <a:t>El movimiento del fluido adyacente a una cara sólida se origina debido a las fuerzas de flotación, inducidas por los cambios en la densidad del fluido y debido a las diferencias de temperatura entre el sólido y el fluido. Cuando se deja enfriar una placa caliente al aire libre, las partículas del aire adyacente a la cara de la placa se calientan, su densidad disminuye y, por lo tanto, empiezan a elevarse.</a:t>
            </a:r>
          </a:p>
          <a:p>
            <a:pPr marL="342900" lvl="0" indent="-342900" algn="r">
              <a:spcBef>
                <a:spcPts val="1200"/>
              </a:spcBef>
              <a:spcAft>
                <a:spcPts val="600"/>
              </a:spcAft>
              <a:buFont typeface="Symbol" panose="05050102010706020507" pitchFamily="18" charset="2"/>
              <a:buChar char=""/>
            </a:pPr>
            <a:endParaRPr lang="es-AR" sz="3200" b="1" dirty="0">
              <a:latin typeface="Times New Roman" panose="02020603050405020304" pitchFamily="18" charset="0"/>
              <a:ea typeface="Times New Roman" panose="02020603050405020304" pitchFamily="18" charset="0"/>
            </a:endParaRPr>
          </a:p>
        </p:txBody>
      </p:sp>
      <p:sp>
        <p:nvSpPr>
          <p:cNvPr id="6" name="Título 1"/>
          <p:cNvSpPr>
            <a:spLocks noGrp="1"/>
          </p:cNvSpPr>
          <p:nvPr>
            <p:ph type="title"/>
          </p:nvPr>
        </p:nvSpPr>
        <p:spPr>
          <a:xfrm>
            <a:off x="2350052" y="451394"/>
            <a:ext cx="6588646" cy="1400530"/>
          </a:xfrm>
        </p:spPr>
        <p:txBody>
          <a:bodyPr>
            <a:normAutofit/>
          </a:bodyPr>
          <a:lstStyle/>
          <a:p>
            <a:pPr lvl="0"/>
            <a:r>
              <a:rPr lang="es-AR" b="1" dirty="0">
                <a:solidFill>
                  <a:srgbClr val="0070C0"/>
                </a:solidFill>
                <a:ea typeface="Times New Roman" panose="02020603050405020304" pitchFamily="18" charset="0"/>
              </a:rPr>
              <a:t>Convección natural (libre):</a:t>
            </a:r>
            <a:r>
              <a:rPr lang="es-AR" sz="4400" b="1" dirty="0">
                <a:solidFill>
                  <a:srgbClr val="FF0000"/>
                </a:solidFill>
                <a:latin typeface="Trajan Pro" panose="02020502050506020301" pitchFamily="18" charset="0"/>
                <a:ea typeface="Times New Roman" panose="02020603050405020304" pitchFamily="18" charset="0"/>
              </a:rPr>
              <a:t/>
            </a:r>
            <a:br>
              <a:rPr lang="es-AR" sz="4400" b="1" dirty="0">
                <a:solidFill>
                  <a:srgbClr val="FF0000"/>
                </a:solidFill>
                <a:latin typeface="Trajan Pro" panose="02020502050506020301" pitchFamily="18" charset="0"/>
                <a:ea typeface="Times New Roman" panose="02020603050405020304" pitchFamily="18" charset="0"/>
              </a:rPr>
            </a:br>
            <a:endParaRPr lang="es-AR" dirty="0">
              <a:solidFill>
                <a:srgbClr val="FF0000"/>
              </a:solidFill>
            </a:endParaRPr>
          </a:p>
        </p:txBody>
      </p:sp>
    </p:spTree>
    <p:extLst>
      <p:ext uri="{BB962C8B-B14F-4D97-AF65-F5344CB8AC3E}">
        <p14:creationId xmlns:p14="http://schemas.microsoft.com/office/powerpoint/2010/main" xmlns="" val="3367991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982" y="643425"/>
            <a:ext cx="7897665" cy="5344780"/>
          </a:xfrm>
          <a:prstGeom prst="rect">
            <a:avLst/>
          </a:prstGeom>
          <a:noFill/>
          <a:ln>
            <a:noFill/>
          </a:ln>
        </p:spPr>
      </p:pic>
    </p:spTree>
    <p:extLst>
      <p:ext uri="{BB962C8B-B14F-4D97-AF65-F5344CB8AC3E}">
        <p14:creationId xmlns:p14="http://schemas.microsoft.com/office/powerpoint/2010/main" xmlns="" val="535493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381" y="689803"/>
            <a:ext cx="7553882" cy="5521426"/>
          </a:xfrm>
          <a:prstGeom prst="rect">
            <a:avLst/>
          </a:prstGeom>
          <a:noFill/>
          <a:ln>
            <a:noFill/>
          </a:ln>
        </p:spPr>
      </p:pic>
    </p:spTree>
    <p:extLst>
      <p:ext uri="{BB962C8B-B14F-4D97-AF65-F5344CB8AC3E}">
        <p14:creationId xmlns:p14="http://schemas.microsoft.com/office/powerpoint/2010/main" xmlns="" val="1814845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527" y="467189"/>
            <a:ext cx="8335906" cy="5331445"/>
          </a:xfrm>
          <a:prstGeom prst="rect">
            <a:avLst/>
          </a:prstGeom>
          <a:noFill/>
          <a:ln>
            <a:noFill/>
          </a:ln>
        </p:spPr>
      </p:pic>
    </p:spTree>
    <p:extLst>
      <p:ext uri="{BB962C8B-B14F-4D97-AF65-F5344CB8AC3E}">
        <p14:creationId xmlns:p14="http://schemas.microsoft.com/office/powerpoint/2010/main" xmlns="" val="65213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7521" y="630924"/>
            <a:ext cx="7399396" cy="5415954"/>
          </a:xfrm>
          <a:prstGeom prst="rect">
            <a:avLst/>
          </a:prstGeom>
          <a:noFill/>
          <a:ln>
            <a:noFill/>
          </a:ln>
        </p:spPr>
      </p:pic>
    </p:spTree>
    <p:extLst>
      <p:ext uri="{BB962C8B-B14F-4D97-AF65-F5344CB8AC3E}">
        <p14:creationId xmlns:p14="http://schemas.microsoft.com/office/powerpoint/2010/main" xmlns="" val="4284844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706" y="847360"/>
            <a:ext cx="7813169" cy="5051634"/>
          </a:xfrm>
          <a:prstGeom prst="rect">
            <a:avLst/>
          </a:prstGeom>
          <a:noFill/>
          <a:ln>
            <a:noFill/>
          </a:ln>
        </p:spPr>
      </p:pic>
    </p:spTree>
    <p:extLst>
      <p:ext uri="{BB962C8B-B14F-4D97-AF65-F5344CB8AC3E}">
        <p14:creationId xmlns:p14="http://schemas.microsoft.com/office/powerpoint/2010/main" xmlns="" val="1073458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204" y="652085"/>
            <a:ext cx="8378063" cy="5157702"/>
          </a:xfrm>
          <a:prstGeom prst="rect">
            <a:avLst/>
          </a:prstGeom>
          <a:noFill/>
          <a:ln>
            <a:noFill/>
          </a:ln>
        </p:spPr>
      </p:pic>
    </p:spTree>
    <p:extLst>
      <p:ext uri="{BB962C8B-B14F-4D97-AF65-F5344CB8AC3E}">
        <p14:creationId xmlns:p14="http://schemas.microsoft.com/office/powerpoint/2010/main" xmlns="" val="617850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1039" y="752242"/>
            <a:ext cx="8111840" cy="5102147"/>
          </a:xfrm>
          <a:prstGeom prst="rect">
            <a:avLst/>
          </a:prstGeom>
          <a:noFill/>
          <a:ln>
            <a:noFill/>
          </a:ln>
        </p:spPr>
      </p:pic>
    </p:spTree>
    <p:extLst>
      <p:ext uri="{BB962C8B-B14F-4D97-AF65-F5344CB8AC3E}">
        <p14:creationId xmlns:p14="http://schemas.microsoft.com/office/powerpoint/2010/main" xmlns="" val="2496050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472" y="544047"/>
            <a:ext cx="7951911" cy="5410704"/>
          </a:xfrm>
          <a:prstGeom prst="rect">
            <a:avLst/>
          </a:prstGeom>
          <a:noFill/>
          <a:ln>
            <a:noFill/>
          </a:ln>
        </p:spPr>
      </p:pic>
    </p:spTree>
    <p:extLst>
      <p:ext uri="{BB962C8B-B14F-4D97-AF65-F5344CB8AC3E}">
        <p14:creationId xmlns:p14="http://schemas.microsoft.com/office/powerpoint/2010/main" xmlns="" val="1902492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9930" y="743574"/>
            <a:ext cx="7639602" cy="5344989"/>
          </a:xfrm>
          <a:prstGeom prst="rect">
            <a:avLst/>
          </a:prstGeom>
          <a:noFill/>
          <a:ln>
            <a:noFill/>
          </a:ln>
        </p:spPr>
      </p:pic>
    </p:spTree>
    <p:extLst>
      <p:ext uri="{BB962C8B-B14F-4D97-AF65-F5344CB8AC3E}">
        <p14:creationId xmlns:p14="http://schemas.microsoft.com/office/powerpoint/2010/main" xmlns="" val="1525564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170" y="1341948"/>
            <a:ext cx="8690721" cy="3954881"/>
          </a:xfrm>
          <a:prstGeom prst="rect">
            <a:avLst/>
          </a:prstGeom>
          <a:noFill/>
          <a:ln>
            <a:noFill/>
          </a:ln>
        </p:spPr>
      </p:pic>
    </p:spTree>
    <p:extLst>
      <p:ext uri="{BB962C8B-B14F-4D97-AF65-F5344CB8AC3E}">
        <p14:creationId xmlns:p14="http://schemas.microsoft.com/office/powerpoint/2010/main" xmlns="" val="863575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2930" y="573574"/>
            <a:ext cx="4879809" cy="896580"/>
          </a:xfrm>
        </p:spPr>
        <p:txBody>
          <a:bodyPr>
            <a:normAutofit fontScale="90000"/>
          </a:bodyPr>
          <a:lstStyle/>
          <a:p>
            <a:pPr algn="ctr"/>
            <a:r>
              <a:rPr lang="es-AR" sz="4000" b="1" dirty="0">
                <a:solidFill>
                  <a:srgbClr val="0070C0"/>
                </a:solidFill>
              </a:rPr>
              <a:t>Convección </a:t>
            </a:r>
            <a:r>
              <a:rPr lang="es-AR" sz="4000" b="1" dirty="0" smtClean="0">
                <a:solidFill>
                  <a:srgbClr val="0070C0"/>
                </a:solidFill>
              </a:rPr>
              <a:t>forzada:</a:t>
            </a:r>
            <a:endParaRPr lang="es-AR" sz="4000" b="1" dirty="0">
              <a:solidFill>
                <a:srgbClr val="0070C0"/>
              </a:solidFill>
            </a:endParaRPr>
          </a:p>
        </p:txBody>
      </p:sp>
      <p:sp>
        <p:nvSpPr>
          <p:cNvPr id="3" name="Marcador de contenido 2"/>
          <p:cNvSpPr>
            <a:spLocks noGrp="1"/>
          </p:cNvSpPr>
          <p:nvPr>
            <p:ph idx="1"/>
          </p:nvPr>
        </p:nvSpPr>
        <p:spPr>
          <a:xfrm>
            <a:off x="613318" y="1470154"/>
            <a:ext cx="8999034" cy="3121248"/>
          </a:xfrm>
        </p:spPr>
        <p:txBody>
          <a:bodyPr>
            <a:normAutofit fontScale="92500" lnSpcReduction="10000"/>
          </a:bodyPr>
          <a:lstStyle/>
          <a:p>
            <a:pPr marL="0" indent="0" algn="just">
              <a:buNone/>
            </a:pPr>
            <a:r>
              <a:rPr lang="es-AR" sz="2800" b="1" dirty="0">
                <a:solidFill>
                  <a:schemeClr val="tx1"/>
                </a:solidFill>
              </a:rPr>
              <a:t>Se utiliza un medio externo</a:t>
            </a:r>
            <a:r>
              <a:rPr lang="es-AR" sz="2800" dirty="0">
                <a:solidFill>
                  <a:schemeClr val="tx1"/>
                </a:solidFill>
              </a:rPr>
              <a:t>, tal como un ventilador,  una bomba o cualquier otro dispositivo mecánico, para acelerar el paso del flujo del fluido sobre la cara del sólido. El movimiento rápido de las partículas de fluido sobre la cara del sólido maximiza el gradiente de temperatura y aumenta la tasa de intercambio de calor. En la imagen a continuación se fuerza aire sobre una placa caliente.</a:t>
            </a:r>
          </a:p>
          <a:p>
            <a:pPr marL="0" indent="0">
              <a:buNone/>
            </a:pPr>
            <a:endParaRPr lang="es-AR" dirty="0"/>
          </a:p>
        </p:txBody>
      </p:sp>
      <p:pic>
        <p:nvPicPr>
          <p:cNvPr id="4" name="Imagen 3" descr="image\ForcedConv.gi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7646" y="4319820"/>
            <a:ext cx="2673985" cy="2009775"/>
          </a:xfrm>
          <a:prstGeom prst="rect">
            <a:avLst/>
          </a:prstGeom>
          <a:noFill/>
          <a:ln>
            <a:noFill/>
          </a:ln>
        </p:spPr>
      </p:pic>
    </p:spTree>
    <p:extLst>
      <p:ext uri="{BB962C8B-B14F-4D97-AF65-F5344CB8AC3E}">
        <p14:creationId xmlns:p14="http://schemas.microsoft.com/office/powerpoint/2010/main" xmlns="" val="6722328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3309" y="547523"/>
            <a:ext cx="7407013" cy="5585648"/>
          </a:xfrm>
          <a:prstGeom prst="rect">
            <a:avLst/>
          </a:prstGeom>
          <a:noFill/>
          <a:ln>
            <a:noFill/>
          </a:ln>
        </p:spPr>
      </p:pic>
    </p:spTree>
    <p:extLst>
      <p:ext uri="{BB962C8B-B14F-4D97-AF65-F5344CB8AC3E}">
        <p14:creationId xmlns:p14="http://schemas.microsoft.com/office/powerpoint/2010/main" xmlns="" val="4067920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7432" y="341205"/>
            <a:ext cx="3580201" cy="885428"/>
          </a:xfrm>
        </p:spPr>
        <p:txBody>
          <a:bodyPr/>
          <a:lstStyle/>
          <a:p>
            <a:r>
              <a:rPr lang="es-AR" b="1" dirty="0" smtClean="0">
                <a:solidFill>
                  <a:srgbClr val="0070C0"/>
                </a:solidFill>
              </a:rPr>
              <a:t>Capa Límite</a:t>
            </a:r>
            <a:endParaRPr lang="es-AR" b="1" dirty="0">
              <a:solidFill>
                <a:srgbClr val="0070C0"/>
              </a:solidFill>
            </a:endParaRPr>
          </a:p>
        </p:txBody>
      </p:sp>
      <p:sp>
        <p:nvSpPr>
          <p:cNvPr id="7" name="Rectángulo 6"/>
          <p:cNvSpPr/>
          <p:nvPr/>
        </p:nvSpPr>
        <p:spPr>
          <a:xfrm>
            <a:off x="951835" y="1226633"/>
            <a:ext cx="8214555" cy="5161798"/>
          </a:xfrm>
          <a:prstGeom prst="rect">
            <a:avLst/>
          </a:prstGeom>
        </p:spPr>
        <p:txBody>
          <a:bodyPr wrap="square">
            <a:spAutoFit/>
          </a:bodyPr>
          <a:lstStyle/>
          <a:p>
            <a:pPr algn="just" fontAlgn="base">
              <a:lnSpc>
                <a:spcPct val="115000"/>
              </a:lnSpc>
              <a:spcAft>
                <a:spcPts val="0"/>
              </a:spcAft>
            </a:pPr>
            <a:r>
              <a:rPr lang="es-AR" sz="2400" dirty="0">
                <a:latin typeface="Arial" panose="020B0604020202020204" pitchFamily="34" charset="0"/>
                <a:ea typeface="Times New Roman" panose="02020603050405020304" pitchFamily="18" charset="0"/>
                <a:cs typeface="Times New Roman" panose="02020603050405020304" pitchFamily="18" charset="0"/>
              </a:rPr>
              <a:t>La convección está ligada al concepto de una capa de contorno, llamada </a:t>
            </a:r>
            <a:r>
              <a:rPr lang="es-AR" sz="2400" b="1" dirty="0">
                <a:latin typeface="Arial" panose="020B0604020202020204" pitchFamily="34" charset="0"/>
                <a:ea typeface="Times New Roman" panose="02020603050405020304" pitchFamily="18" charset="0"/>
                <a:cs typeface="Times New Roman" panose="02020603050405020304" pitchFamily="18" charset="0"/>
              </a:rPr>
              <a:t>capa límite,</a:t>
            </a:r>
            <a:r>
              <a:rPr lang="es-AR" sz="2400" dirty="0">
                <a:latin typeface="Arial" panose="020B0604020202020204" pitchFamily="34" charset="0"/>
                <a:ea typeface="Times New Roman" panose="02020603050405020304" pitchFamily="18" charset="0"/>
                <a:cs typeface="Times New Roman" panose="02020603050405020304" pitchFamily="18" charset="0"/>
              </a:rPr>
              <a:t> que es una delgada capa de transición entre una superficie, que se supone adyacente a las moléculas estacionarias, y el flujo de fluido en el entorno. La capa límite se entiende como aquella en la que la velocidad del fluido respecto al sólido en movimiento varía desde cero hasta el 99% de la velocidad de la corriente no perturbada. La capa límite puede ser laminar o turbulenta; aunque también pueden coexistir en ella zonas de flujo laminar y de flujo turbulento Esto se puede observar en la siguiente figura que muestra un flujo sobre una placa plana.</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31127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7674" y="858646"/>
            <a:ext cx="6095095" cy="3434575"/>
          </a:xfrm>
          <a:prstGeom prst="rect">
            <a:avLst/>
          </a:prstGeom>
          <a:noFill/>
          <a:ln>
            <a:noFill/>
          </a:ln>
        </p:spPr>
      </p:pic>
      <mc:AlternateContent xmlns:mc="http://schemas.openxmlformats.org/markup-compatibility/2006">
        <mc:Choice xmlns:a14="http://schemas.microsoft.com/office/drawing/2010/main" xmlns="" Requires="a14">
          <p:sp>
            <p:nvSpPr>
              <p:cNvPr id="6" name="Marcador de contenido 5"/>
              <p:cNvSpPr>
                <a:spLocks noGrp="1"/>
              </p:cNvSpPr>
              <p:nvPr>
                <p:ph idx="1"/>
              </p:nvPr>
            </p:nvSpPr>
            <p:spPr>
              <a:xfrm>
                <a:off x="783263" y="4410307"/>
                <a:ext cx="8617215" cy="2012796"/>
              </a:xfrm>
            </p:spPr>
            <p:txBody>
              <a:bodyPr>
                <a:normAutofit/>
              </a:bodyPr>
              <a:lstStyle/>
              <a:p>
                <a:pPr marL="0" indent="0" algn="just">
                  <a:buNone/>
                </a:pPr>
                <a:r>
                  <a:rPr lang="es-AR" sz="2400" dirty="0" smtClean="0">
                    <a:solidFill>
                      <a:schemeClr val="tx1"/>
                    </a:solidFill>
                  </a:rPr>
                  <a:t>Donde </a:t>
                </a:r>
                <a14:m>
                  <m:oMath xmlns:m="http://schemas.openxmlformats.org/officeDocument/2006/math">
                    <m:r>
                      <a:rPr lang="es-AR" sz="2400" i="1">
                        <a:solidFill>
                          <a:schemeClr val="tx1"/>
                        </a:solidFill>
                        <a:latin typeface="Cambria Math" panose="02040503050406030204" pitchFamily="18" charset="0"/>
                      </a:rPr>
                      <m:t>𝑢</m:t>
                    </m:r>
                    <m:r>
                      <a:rPr lang="es-AR" sz="2400" i="1">
                        <a:solidFill>
                          <a:schemeClr val="tx1"/>
                        </a:solidFill>
                        <a:latin typeface="Cambria Math" panose="02040503050406030204" pitchFamily="18" charset="0"/>
                      </a:rPr>
                      <m:t>(</m:t>
                    </m:r>
                    <m:r>
                      <a:rPr lang="es-AR" sz="2400" i="1">
                        <a:solidFill>
                          <a:schemeClr val="tx1"/>
                        </a:solidFill>
                        <a:latin typeface="Cambria Math" panose="02040503050406030204" pitchFamily="18" charset="0"/>
                      </a:rPr>
                      <m:t>𝑥</m:t>
                    </m:r>
                    <m:r>
                      <a:rPr lang="es-AR" sz="2400" i="1">
                        <a:solidFill>
                          <a:schemeClr val="tx1"/>
                        </a:solidFill>
                        <a:latin typeface="Cambria Math" panose="02040503050406030204" pitchFamily="18" charset="0"/>
                      </a:rPr>
                      <m:t>,</m:t>
                    </m:r>
                    <m:r>
                      <a:rPr lang="es-AR" sz="2400" i="1">
                        <a:solidFill>
                          <a:schemeClr val="tx1"/>
                        </a:solidFill>
                        <a:latin typeface="Cambria Math" panose="02040503050406030204" pitchFamily="18" charset="0"/>
                      </a:rPr>
                      <m:t>𝑦</m:t>
                    </m:r>
                    <m:r>
                      <a:rPr lang="es-AR" sz="2400" i="1">
                        <a:solidFill>
                          <a:schemeClr val="tx1"/>
                        </a:solidFill>
                        <a:latin typeface="Cambria Math" panose="02040503050406030204" pitchFamily="18" charset="0"/>
                      </a:rPr>
                      <m:t>)</m:t>
                    </m:r>
                  </m:oMath>
                </a14:m>
                <a:r>
                  <a:rPr lang="es-AR" sz="2400" dirty="0">
                    <a:solidFill>
                      <a:schemeClr val="tx1"/>
                    </a:solidFill>
                  </a:rPr>
                  <a:t> es la velocidad de dirección x. A la región que va hasta la arista externa de la capa de fluido, definida como el 99% de la velocidad de la corriente libre, se denomina espesor de la capa de contorno del fluido </a:t>
                </a:r>
                <a14:m>
                  <m:oMath xmlns:m="http://schemas.openxmlformats.org/officeDocument/2006/math">
                    <m:r>
                      <a:rPr lang="es-AR" sz="2400" i="1">
                        <a:solidFill>
                          <a:schemeClr val="tx1"/>
                        </a:solidFill>
                        <a:latin typeface="Cambria Math" panose="02040503050406030204" pitchFamily="18" charset="0"/>
                      </a:rPr>
                      <m:t>𝑑</m:t>
                    </m:r>
                    <m:r>
                      <a:rPr lang="es-AR" sz="2400" i="1">
                        <a:solidFill>
                          <a:schemeClr val="tx1"/>
                        </a:solidFill>
                        <a:latin typeface="Cambria Math" panose="02040503050406030204" pitchFamily="18" charset="0"/>
                      </a:rPr>
                      <m:t>(</m:t>
                    </m:r>
                    <m:r>
                      <a:rPr lang="es-AR" sz="2400" i="1">
                        <a:solidFill>
                          <a:schemeClr val="tx1"/>
                        </a:solidFill>
                        <a:latin typeface="Cambria Math" panose="02040503050406030204" pitchFamily="18" charset="0"/>
                      </a:rPr>
                      <m:t>𝑥</m:t>
                    </m:r>
                    <m:r>
                      <a:rPr lang="es-AR" sz="2400" i="1">
                        <a:solidFill>
                          <a:schemeClr val="tx1"/>
                        </a:solidFill>
                        <a:latin typeface="Cambria Math" panose="02040503050406030204" pitchFamily="18" charset="0"/>
                      </a:rPr>
                      <m:t>)</m:t>
                    </m:r>
                  </m:oMath>
                </a14:m>
                <a:r>
                  <a:rPr lang="es-AR" sz="2400" dirty="0">
                    <a:solidFill>
                      <a:schemeClr val="tx1"/>
                    </a:solidFill>
                  </a:rPr>
                  <a:t>.</a:t>
                </a:r>
              </a:p>
              <a:p>
                <a:endParaRPr lang="es-AR" dirty="0"/>
              </a:p>
            </p:txBody>
          </p:sp>
        </mc:Choice>
        <mc:Fallback>
          <p:sp>
            <p:nvSpPr>
              <p:cNvPr id="6" name="Marcador de contenido 5"/>
              <p:cNvSpPr>
                <a:spLocks noGrp="1" noRot="1" noChangeAspect="1" noMove="1" noResize="1" noEditPoints="1" noAdjustHandles="1" noChangeArrowheads="1" noChangeShapeType="1" noTextEdit="1"/>
              </p:cNvSpPr>
              <p:nvPr>
                <p:ph idx="1"/>
              </p:nvPr>
            </p:nvSpPr>
            <p:spPr>
              <a:xfrm>
                <a:off x="783263" y="4410307"/>
                <a:ext cx="8617215" cy="2012796"/>
              </a:xfrm>
              <a:blipFill rotWithShape="0">
                <a:blip r:embed="rId3" cstate="print"/>
                <a:stretch>
                  <a:fillRect l="-1061" t="-2417" r="-1061"/>
                </a:stretch>
              </a:blipFill>
            </p:spPr>
            <p:txBody>
              <a:bodyPr/>
              <a:lstStyle/>
              <a:p>
                <a:r>
                  <a:rPr lang="es-AR">
                    <a:noFill/>
                  </a:rPr>
                  <a:t> </a:t>
                </a:r>
              </a:p>
            </p:txBody>
          </p:sp>
        </mc:Fallback>
      </mc:AlternateContent>
    </p:spTree>
    <p:extLst>
      <p:ext uri="{BB962C8B-B14F-4D97-AF65-F5344CB8AC3E}">
        <p14:creationId xmlns:p14="http://schemas.microsoft.com/office/powerpoint/2010/main" xmlns="" val="1421416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Rectángulo 2"/>
              <p:cNvSpPr/>
              <p:nvPr/>
            </p:nvSpPr>
            <p:spPr>
              <a:xfrm>
                <a:off x="739944" y="503117"/>
                <a:ext cx="8638232" cy="5544851"/>
              </a:xfrm>
              <a:prstGeom prst="rect">
                <a:avLst/>
              </a:prstGeom>
            </p:spPr>
            <p:txBody>
              <a:bodyPr wrap="square">
                <a:spAutoFit/>
              </a:bodyPr>
              <a:lstStyle/>
              <a:p>
                <a:pPr algn="just" fontAlgn="base">
                  <a:lnSpc>
                    <a:spcPct val="115000"/>
                  </a:lnSpc>
                  <a:spcAft>
                    <a:spcPts val="0"/>
                  </a:spcAft>
                </a:pPr>
                <a:r>
                  <a:rPr lang="es-AR" sz="28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Cabe destacar que las propiedades termo físicas del fluido deben ser evaluadas a una temperatura intermedia de la temperatura del fluido y la de la superficie.</a:t>
                </a:r>
                <a:endParaRPr lang="es-A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0"/>
                  </a:spcAft>
                </a:pPr>
                <a:r>
                  <a:rPr lang="es-AR" sz="2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A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0"/>
                  </a:spcAft>
                </a:pPr>
                <a14:m>
                  <m:oMathPara xmlns:m="http://schemas.openxmlformats.org/officeDocument/2006/math">
                    <m:oMathParaPr>
                      <m:jc m:val="centerGroup"/>
                    </m:oMathParaPr>
                    <m:oMath xmlns:m="http://schemas.openxmlformats.org/officeDocument/2006/math">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𝑻𝒆𝒎𝒑𝒆𝒓𝒂𝒕𝒖𝒓</m:t>
                      </m:r>
                      <m:sSub>
                        <m:sSubPr>
                          <m:ctrlP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𝒂</m:t>
                          </m:r>
                        </m:e>
                        <m:sub>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𝒆𝒏</m:t>
                          </m:r>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𝒄𝒂𝒑𝒂</m:t>
                          </m:r>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𝒍</m:t>
                          </m:r>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í</m:t>
                          </m:r>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𝒎𝒊𝒕𝒆</m:t>
                          </m:r>
                        </m:sub>
                      </m:sSub>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𝑻</m:t>
                          </m:r>
                        </m:e>
                        <m:sub>
                          <m: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𝒇</m:t>
                          </m:r>
                        </m:sub>
                      </m:sSub>
                      <m:r>
                        <a:rPr lang="en-US"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𝑻</m:t>
                              </m:r>
                            </m:e>
                            <m:sub>
                              <m:r>
                                <a:rPr lang="en-US"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𝒔</m:t>
                              </m:r>
                            </m:sub>
                          </m:sSub>
                          <m:r>
                            <a:rPr lang="en-US"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𝑻</m:t>
                              </m:r>
                            </m:e>
                            <m:sub>
                              <m:r>
                                <a:rPr lang="en-US"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𝒇</m:t>
                              </m:r>
                            </m:sub>
                          </m:sSub>
                          <m:r>
                            <a:rPr lang="en-US"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num>
                        <m:den>
                          <m:r>
                            <a:rPr lang="en-US"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𝟐</m:t>
                          </m:r>
                        </m:den>
                      </m:f>
                      <m:r>
                        <a:rPr lang="en-US" sz="28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A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0"/>
                  </a:spcAft>
                </a:pPr>
                <a:r>
                  <a:rPr lang="en-US" sz="2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A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0"/>
                  </a:spcAft>
                </a:pPr>
                <a:r>
                  <a:rPr lang="es-AR"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Donde</a:t>
                </a:r>
                <a:r>
                  <a:rPr lang="es-AR" sz="2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AR" sz="2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s-AR" sz="2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𝑻</m:t>
                        </m:r>
                      </m:e>
                      <m:sub>
                        <m:r>
                          <a:rPr lang="es-AR" sz="2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𝒔</m:t>
                        </m:r>
                      </m:sub>
                    </m:sSub>
                  </m:oMath>
                </a14:m>
                <a:r>
                  <a:rPr lang="es-AR"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es la temperatura en la superficie del cuerpo (pared) y </a:t>
                </a:r>
                <a14:m>
                  <m:oMath xmlns:m="http://schemas.openxmlformats.org/officeDocument/2006/math">
                    <m:sSub>
                      <m:sSubPr>
                        <m:ctrlPr>
                          <a:rPr lang="es-AR" sz="2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s-AR" sz="2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𝑻</m:t>
                        </m:r>
                      </m:e>
                      <m:sub>
                        <m:r>
                          <a:rPr lang="es-AR" sz="2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𝒇</m:t>
                        </m:r>
                      </m:sub>
                    </m:sSub>
                  </m:oMath>
                </a14:m>
                <a:r>
                  <a:rPr lang="es-AR"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es la temperatura del fluido lejos del </a:t>
                </a:r>
                <a:r>
                  <a:rPr lang="es-AR" sz="2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cuerpo.</a:t>
                </a:r>
                <a:endParaRPr lang="es-A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739944" y="503117"/>
                <a:ext cx="8638232" cy="5544851"/>
              </a:xfrm>
              <a:prstGeom prst="rect">
                <a:avLst/>
              </a:prstGeom>
              <a:blipFill rotWithShape="0">
                <a:blip r:embed="rId2" cstate="print"/>
                <a:stretch>
                  <a:fillRect l="-1411" t="-880" r="-1482" b="-1430"/>
                </a:stretch>
              </a:blipFill>
            </p:spPr>
            <p:txBody>
              <a:bodyPr/>
              <a:lstStyle/>
              <a:p>
                <a:r>
                  <a:rPr lang="es-AR">
                    <a:noFill/>
                  </a:rPr>
                  <a:t> </a:t>
                </a:r>
              </a:p>
            </p:txBody>
          </p:sp>
        </mc:Fallback>
      </mc:AlternateContent>
    </p:spTree>
    <p:extLst>
      <p:ext uri="{BB962C8B-B14F-4D97-AF65-F5344CB8AC3E}">
        <p14:creationId xmlns:p14="http://schemas.microsoft.com/office/powerpoint/2010/main" xmlns="" val="1319482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3512"/>
          </a:xfrm>
        </p:spPr>
        <p:txBody>
          <a:bodyPr/>
          <a:lstStyle/>
          <a:p>
            <a:pPr algn="ctr"/>
            <a:r>
              <a:rPr lang="es-AR" b="1" dirty="0" smtClean="0"/>
              <a:t>Ecuación para la convección: </a:t>
            </a:r>
            <a:endParaRPr lang="es-AR" b="1" dirty="0"/>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488657"/>
                <a:ext cx="8596668" cy="3880773"/>
              </a:xfrm>
            </p:spPr>
            <p:txBody>
              <a:bodyPr/>
              <a:lstStyle/>
              <a:p>
                <a:pPr marL="0" indent="0" fontAlgn="base">
                  <a:buNone/>
                </a:pPr>
                <a:r>
                  <a:rPr lang="es-AR" sz="2400" dirty="0" smtClean="0">
                    <a:solidFill>
                      <a:schemeClr val="tx1"/>
                    </a:solidFill>
                    <a:latin typeface="Arial" panose="020B0604020202020204" pitchFamily="34" charset="0"/>
                    <a:cs typeface="Arial" panose="020B0604020202020204" pitchFamily="34" charset="0"/>
                  </a:rPr>
                  <a:t>La transferencia de calor, ya sea conductiva como convectiva, se puede expresar de la siguiente manera:</a:t>
                </a:r>
              </a:p>
              <a:p>
                <a:pPr marL="0" indent="0" fontAlgn="base">
                  <a:buNone/>
                </a:pPr>
                <a:endParaRPr lang="es-AR" sz="1050" dirty="0" smtClean="0">
                  <a:solidFill>
                    <a:schemeClr val="tx1"/>
                  </a:solidFill>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f>
                        <m:fPr>
                          <m:ctrlPr>
                            <a:rPr lang="es-AR" b="1" i="1" dirty="0" smtClean="0">
                              <a:solidFill>
                                <a:schemeClr val="tx1"/>
                              </a:solidFill>
                              <a:latin typeface="Cambria Math" panose="02040503050406030204" pitchFamily="18" charset="0"/>
                            </a:rPr>
                          </m:ctrlPr>
                        </m:fPr>
                        <m:num>
                          <m:r>
                            <a:rPr lang="es-AR" b="1" i="1" dirty="0" smtClean="0">
                              <a:solidFill>
                                <a:schemeClr val="tx1"/>
                              </a:solidFill>
                              <a:latin typeface="Cambria Math" panose="02040503050406030204" pitchFamily="18" charset="0"/>
                            </a:rPr>
                            <m:t>𝒅𝒒</m:t>
                          </m:r>
                        </m:num>
                        <m:den>
                          <m:r>
                            <a:rPr lang="es-AR" b="1" i="1" dirty="0" err="1" smtClean="0">
                              <a:solidFill>
                                <a:schemeClr val="tx1"/>
                              </a:solidFill>
                              <a:latin typeface="Cambria Math" panose="02040503050406030204" pitchFamily="18" charset="0"/>
                            </a:rPr>
                            <m:t>𝒅𝒕</m:t>
                          </m:r>
                        </m:den>
                      </m:f>
                      <m:r>
                        <a:rPr lang="es-AR" b="1" i="1" dirty="0" smtClean="0">
                          <a:solidFill>
                            <a:schemeClr val="tx1"/>
                          </a:solidFill>
                          <a:latin typeface="Cambria Math" panose="02040503050406030204" pitchFamily="18" charset="0"/>
                        </a:rPr>
                        <m:t>=</m:t>
                      </m:r>
                      <m:f>
                        <m:fPr>
                          <m:ctrlPr>
                            <a:rPr lang="es-AR" b="1" i="1" dirty="0" smtClean="0">
                              <a:solidFill>
                                <a:schemeClr val="tx1"/>
                              </a:solidFill>
                              <a:latin typeface="Cambria Math" panose="02040503050406030204" pitchFamily="18" charset="0"/>
                            </a:rPr>
                          </m:ctrlPr>
                        </m:fPr>
                        <m:num>
                          <m:r>
                            <a:rPr lang="es-AR" b="1" i="1" dirty="0" smtClean="0">
                              <a:solidFill>
                                <a:schemeClr val="tx1"/>
                              </a:solidFill>
                              <a:latin typeface="Cambria Math" panose="02040503050406030204" pitchFamily="18" charset="0"/>
                            </a:rPr>
                            <m:t>𝒇𝒖𝒆𝒓𝒛𝒂</m:t>
                          </m:r>
                          <m:r>
                            <a:rPr lang="es-AR" b="1" i="1" dirty="0" smtClean="0">
                              <a:solidFill>
                                <a:schemeClr val="tx1"/>
                              </a:solidFill>
                              <a:latin typeface="Cambria Math" panose="02040503050406030204" pitchFamily="18" charset="0"/>
                            </a:rPr>
                            <m:t> </m:t>
                          </m:r>
                          <m:r>
                            <a:rPr lang="es-AR" b="1" i="1" dirty="0" smtClean="0">
                              <a:solidFill>
                                <a:schemeClr val="tx1"/>
                              </a:solidFill>
                              <a:latin typeface="Cambria Math" panose="02040503050406030204" pitchFamily="18" charset="0"/>
                            </a:rPr>
                            <m:t>𝒎𝒐𝒕𝒓𝒊𝒛</m:t>
                          </m:r>
                        </m:num>
                        <m:den>
                          <m:r>
                            <a:rPr lang="es-AR" b="1" i="1" dirty="0" smtClean="0">
                              <a:solidFill>
                                <a:schemeClr val="tx1"/>
                              </a:solidFill>
                              <a:latin typeface="Cambria Math" panose="02040503050406030204" pitchFamily="18" charset="0"/>
                            </a:rPr>
                            <m:t>𝑹𝒆𝒔𝒊𝒔𝒕𝒆𝒏𝒄𝒊𝒂</m:t>
                          </m:r>
                        </m:den>
                      </m:f>
                      <m:r>
                        <a:rPr lang="es-AR" b="1" i="1" dirty="0" smtClean="0">
                          <a:solidFill>
                            <a:schemeClr val="tx1"/>
                          </a:solidFill>
                          <a:latin typeface="Cambria Math" panose="02040503050406030204" pitchFamily="18" charset="0"/>
                        </a:rPr>
                        <m:t>=</m:t>
                      </m:r>
                      <m:f>
                        <m:fPr>
                          <m:ctrlPr>
                            <a:rPr lang="es-AR" b="1" i="1">
                              <a:solidFill>
                                <a:schemeClr val="tx1"/>
                              </a:solidFill>
                              <a:latin typeface="Cambria Math" panose="02040503050406030204" pitchFamily="18" charset="0"/>
                            </a:rPr>
                          </m:ctrlPr>
                        </m:fPr>
                        <m:num>
                          <m:r>
                            <a:rPr lang="es-AR" b="1" i="1">
                              <a:solidFill>
                                <a:schemeClr val="tx1"/>
                              </a:solidFill>
                              <a:latin typeface="Cambria Math" panose="02040503050406030204" pitchFamily="18" charset="0"/>
                            </a:rPr>
                            <m:t>∆</m:t>
                          </m:r>
                          <m:r>
                            <a:rPr lang="es-AR" b="1" i="1">
                              <a:solidFill>
                                <a:schemeClr val="tx1"/>
                              </a:solidFill>
                              <a:latin typeface="Cambria Math" panose="02040503050406030204" pitchFamily="18" charset="0"/>
                            </a:rPr>
                            <m:t>𝑻</m:t>
                          </m:r>
                        </m:num>
                        <m:den>
                          <m:r>
                            <a:rPr lang="es-AR" b="1" i="1">
                              <a:solidFill>
                                <a:schemeClr val="tx1"/>
                              </a:solidFill>
                              <a:latin typeface="Cambria Math" panose="02040503050406030204" pitchFamily="18" charset="0"/>
                            </a:rPr>
                            <m:t>𝑹𝒆𝒔𝒊𝒔𝒕𝒆𝒏𝒄𝒊𝒂</m:t>
                          </m:r>
                          <m:r>
                            <a:rPr lang="es-AR" b="1" i="1">
                              <a:solidFill>
                                <a:schemeClr val="tx1"/>
                              </a:solidFill>
                              <a:latin typeface="Cambria Math" panose="02040503050406030204" pitchFamily="18" charset="0"/>
                            </a:rPr>
                            <m:t> </m:t>
                          </m:r>
                          <m:r>
                            <a:rPr lang="es-AR" b="1" i="1">
                              <a:solidFill>
                                <a:schemeClr val="tx1"/>
                              </a:solidFill>
                              <a:latin typeface="Cambria Math" panose="02040503050406030204" pitchFamily="18" charset="0"/>
                            </a:rPr>
                            <m:t>𝒕</m:t>
                          </m:r>
                          <m:r>
                            <a:rPr lang="es-AR" b="1" i="1">
                              <a:solidFill>
                                <a:schemeClr val="tx1"/>
                              </a:solidFill>
                              <a:latin typeface="Cambria Math" panose="02040503050406030204" pitchFamily="18" charset="0"/>
                            </a:rPr>
                            <m:t>é</m:t>
                          </m:r>
                          <m:r>
                            <a:rPr lang="es-AR" b="1" i="1">
                              <a:solidFill>
                                <a:schemeClr val="tx1"/>
                              </a:solidFill>
                              <a:latin typeface="Cambria Math" panose="02040503050406030204" pitchFamily="18" charset="0"/>
                            </a:rPr>
                            <m:t>𝒓𝒎𝒊𝒄𝒂</m:t>
                          </m:r>
                          <m:r>
                            <a:rPr lang="es-AR" b="1" i="1">
                              <a:solidFill>
                                <a:schemeClr val="tx1"/>
                              </a:solidFill>
                              <a:latin typeface="Cambria Math" panose="02040503050406030204" pitchFamily="18" charset="0"/>
                            </a:rPr>
                            <m:t> </m:t>
                          </m:r>
                        </m:den>
                      </m:f>
                    </m:oMath>
                  </m:oMathPara>
                </a14:m>
                <a:endParaRPr lang="es-AR" dirty="0" smtClean="0">
                  <a:solidFill>
                    <a:schemeClr val="tx1"/>
                  </a:solidFill>
                  <a:latin typeface="Arial" panose="020B0604020202020204" pitchFamily="34" charset="0"/>
                  <a:cs typeface="Arial" panose="020B0604020202020204" pitchFamily="34" charset="0"/>
                </a:endParaRPr>
              </a:p>
              <a:p>
                <a:pPr marL="0" indent="0">
                  <a:buNone/>
                </a:pPr>
                <a:endParaRPr lang="es-AR" sz="500" dirty="0">
                  <a:solidFill>
                    <a:schemeClr val="tx1"/>
                  </a:solidFill>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s-AR" b="1" i="1">
                              <a:solidFill>
                                <a:schemeClr val="tx1"/>
                              </a:solidFill>
                              <a:latin typeface="Cambria Math" panose="02040503050406030204" pitchFamily="18" charset="0"/>
                            </a:rPr>
                          </m:ctrlPr>
                        </m:sSubPr>
                        <m:e>
                          <m:r>
                            <a:rPr lang="es-AR" b="1" i="1">
                              <a:solidFill>
                                <a:schemeClr val="tx1"/>
                              </a:solidFill>
                              <a:latin typeface="Cambria Math" panose="02040503050406030204" pitchFamily="18" charset="0"/>
                            </a:rPr>
                            <m:t>𝑹𝒆𝒔𝒊𝒔𝒕𝒆𝒏𝒄𝒊𝒂</m:t>
                          </m:r>
                        </m:e>
                        <m:sub>
                          <m:r>
                            <a:rPr lang="es-AR" b="1" i="1">
                              <a:solidFill>
                                <a:schemeClr val="tx1"/>
                              </a:solidFill>
                              <a:latin typeface="Cambria Math" panose="02040503050406030204" pitchFamily="18" charset="0"/>
                            </a:rPr>
                            <m:t>𝒄𝒐𝒏𝒗𝒆𝒄𝒕𝒊𝒗𝒂</m:t>
                          </m:r>
                        </m:sub>
                      </m:sSub>
                      <m:r>
                        <a:rPr lang="es-AR" b="1" i="1">
                          <a:solidFill>
                            <a:schemeClr val="tx1"/>
                          </a:solidFill>
                          <a:latin typeface="Cambria Math" panose="02040503050406030204" pitchFamily="18" charset="0"/>
                        </a:rPr>
                        <m:t>=</m:t>
                      </m:r>
                      <m:f>
                        <m:fPr>
                          <m:ctrlPr>
                            <a:rPr lang="es-AR" b="1" i="1">
                              <a:solidFill>
                                <a:schemeClr val="tx1"/>
                              </a:solidFill>
                              <a:latin typeface="Cambria Math" panose="02040503050406030204" pitchFamily="18" charset="0"/>
                            </a:rPr>
                          </m:ctrlPr>
                        </m:fPr>
                        <m:num>
                          <m:r>
                            <a:rPr lang="es-AR" b="1" i="1">
                              <a:solidFill>
                                <a:schemeClr val="tx1"/>
                              </a:solidFill>
                              <a:latin typeface="Cambria Math" panose="02040503050406030204" pitchFamily="18" charset="0"/>
                            </a:rPr>
                            <m:t>𝟏</m:t>
                          </m:r>
                        </m:num>
                        <m:den>
                          <m:r>
                            <a:rPr lang="es-AR" b="1" i="1">
                              <a:solidFill>
                                <a:schemeClr val="tx1"/>
                              </a:solidFill>
                              <a:latin typeface="Cambria Math" panose="02040503050406030204" pitchFamily="18" charset="0"/>
                            </a:rPr>
                            <m:t>𝒉</m:t>
                          </m:r>
                          <m:r>
                            <a:rPr lang="es-AR" b="1" i="1">
                              <a:solidFill>
                                <a:schemeClr val="tx1"/>
                              </a:solidFill>
                              <a:latin typeface="Cambria Math" panose="02040503050406030204" pitchFamily="18" charset="0"/>
                            </a:rPr>
                            <m:t>∙</m:t>
                          </m:r>
                          <m:r>
                            <a:rPr lang="es-AR" b="1" i="1">
                              <a:solidFill>
                                <a:schemeClr val="tx1"/>
                              </a:solidFill>
                              <a:latin typeface="Cambria Math" panose="02040503050406030204" pitchFamily="18" charset="0"/>
                            </a:rPr>
                            <m:t>𝑨</m:t>
                          </m:r>
                        </m:den>
                      </m:f>
                    </m:oMath>
                  </m:oMathPara>
                </a14:m>
                <a:endParaRPr lang="es-AR" dirty="0">
                  <a:solidFill>
                    <a:schemeClr val="tx1"/>
                  </a:solidFill>
                  <a:latin typeface="Arial" panose="020B0604020202020204" pitchFamily="34" charset="0"/>
                  <a:cs typeface="Arial" panose="020B0604020202020204" pitchFamily="34" charset="0"/>
                </a:endParaRPr>
              </a:p>
              <a:p>
                <a:endParaRPr lang="es-AR" dirty="0">
                  <a:solidFill>
                    <a:schemeClr val="tx1"/>
                  </a:solidFill>
                  <a:latin typeface="Arial" panose="020B0604020202020204" pitchFamily="34" charset="0"/>
                  <a:cs typeface="Arial" panose="020B0604020202020204" pitchFamily="34" charset="0"/>
                </a:endParaRP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488657"/>
                <a:ext cx="8596668" cy="3880773"/>
              </a:xfrm>
              <a:blipFill rotWithShape="0">
                <a:blip r:embed="rId2" cstate="print"/>
                <a:stretch>
                  <a:fillRect l="-1064" t="-1099" r="-1844"/>
                </a:stretch>
              </a:blipFill>
            </p:spPr>
            <p:txBody>
              <a:bodyPr/>
              <a:lstStyle/>
              <a:p>
                <a:r>
                  <a:rPr lang="es-AR">
                    <a:noFill/>
                  </a:rPr>
                  <a:t> </a:t>
                </a:r>
              </a:p>
            </p:txBody>
          </p:sp>
        </mc:Fallback>
      </mc:AlternateContent>
      <mc:AlternateContent xmlns:mc="http://schemas.openxmlformats.org/markup-compatibility/2006">
        <mc:Choice xmlns:a14="http://schemas.microsoft.com/office/drawing/2010/main" xmlns="" Requires="a14">
          <p:sp>
            <p:nvSpPr>
              <p:cNvPr id="5" name="Rectángulo redondeado 4"/>
              <p:cNvSpPr/>
              <p:nvPr/>
            </p:nvSpPr>
            <p:spPr>
              <a:xfrm>
                <a:off x="3233386" y="4036170"/>
                <a:ext cx="3484563" cy="903821"/>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f>
                        <m:fPr>
                          <m:ctrlPr>
                            <a:rPr lang="es-AR" sz="2400" b="1" i="1">
                              <a:solidFill>
                                <a:srgbClr val="0D0D0D"/>
                              </a:solidFill>
                              <a:effectLst/>
                              <a:latin typeface="Cambria Math" panose="02040503050406030204" pitchFamily="18" charset="0"/>
                              <a:ea typeface="Calibri" panose="020F0502020204030204" pitchFamily="34" charset="0"/>
                              <a:cs typeface="Arial" panose="020B0604020202020204" pitchFamily="34" charset="0"/>
                            </a:rPr>
                          </m:ctrlPr>
                        </m:fPr>
                        <m:num>
                          <m:r>
                            <a:rPr lang="es-AR" sz="2400" b="1" i="1">
                              <a:solidFill>
                                <a:srgbClr val="0D0D0D"/>
                              </a:solidFill>
                              <a:effectLst/>
                              <a:latin typeface="Cambria Math" panose="02040503050406030204" pitchFamily="18" charset="0"/>
                              <a:ea typeface="Calibri" panose="020F0502020204030204" pitchFamily="34" charset="0"/>
                              <a:cs typeface="Arial" panose="020B0604020202020204" pitchFamily="34" charset="0"/>
                            </a:rPr>
                            <m:t>𝒅𝒒</m:t>
                          </m:r>
                        </m:num>
                        <m:den>
                          <m:r>
                            <a:rPr lang="es-AR" sz="2400" b="1" i="1">
                              <a:solidFill>
                                <a:srgbClr val="0D0D0D"/>
                              </a:solidFill>
                              <a:effectLst/>
                              <a:latin typeface="Cambria Math" panose="02040503050406030204" pitchFamily="18" charset="0"/>
                              <a:ea typeface="Calibri" panose="020F0502020204030204" pitchFamily="34" charset="0"/>
                              <a:cs typeface="Arial" panose="020B0604020202020204" pitchFamily="34" charset="0"/>
                            </a:rPr>
                            <m:t>𝒅𝒕</m:t>
                          </m:r>
                        </m:den>
                      </m:f>
                      <m:r>
                        <a:rPr lang="es-AR" sz="2400" b="1" i="1">
                          <a:solidFill>
                            <a:srgbClr val="0D0D0D"/>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s-AR" sz="24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s-AR" sz="24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𝒒</m:t>
                          </m:r>
                        </m:e>
                      </m:acc>
                      <m:r>
                        <a:rPr lang="es-AR" sz="2400" b="1" i="1">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400" b="1" i="1">
                          <a:solidFill>
                            <a:srgbClr val="0D0D0D"/>
                          </a:solidFill>
                          <a:effectLst/>
                          <a:latin typeface="Cambria Math" panose="02040503050406030204" pitchFamily="18" charset="0"/>
                          <a:ea typeface="Calibri" panose="020F0502020204030204" pitchFamily="34" charset="0"/>
                          <a:cs typeface="Arial" panose="020B0604020202020204" pitchFamily="34" charset="0"/>
                        </a:rPr>
                        <m:t>𝒉</m:t>
                      </m:r>
                      <m:r>
                        <a:rPr lang="es-AR" sz="2400" b="1" i="1">
                          <a:solidFill>
                            <a:srgbClr val="0D0D0D"/>
                          </a:solidFill>
                          <a:effectLst/>
                          <a:latin typeface="Cambria Math" panose="02040503050406030204" pitchFamily="18" charset="0"/>
                          <a:ea typeface="Calibri" panose="020F0502020204030204" pitchFamily="34" charset="0"/>
                          <a:cs typeface="Arial" panose="020B0604020202020204" pitchFamily="34" charset="0"/>
                        </a:rPr>
                        <m:t>∙</m:t>
                      </m:r>
                      <m:r>
                        <a:rPr lang="es-AR" sz="2400" b="1" i="1">
                          <a:solidFill>
                            <a:srgbClr val="0D0D0D"/>
                          </a:solidFill>
                          <a:effectLst/>
                          <a:latin typeface="Cambria Math" panose="02040503050406030204" pitchFamily="18" charset="0"/>
                          <a:ea typeface="Calibri" panose="020F0502020204030204" pitchFamily="34" charset="0"/>
                          <a:cs typeface="Arial" panose="020B0604020202020204" pitchFamily="34" charset="0"/>
                        </a:rPr>
                        <m:t>𝑨</m:t>
                      </m:r>
                      <m:r>
                        <a:rPr lang="es-AR" sz="2400" b="1" i="1">
                          <a:solidFill>
                            <a:srgbClr val="0D0D0D"/>
                          </a:solidFill>
                          <a:effectLst/>
                          <a:latin typeface="Cambria Math" panose="02040503050406030204" pitchFamily="18" charset="0"/>
                          <a:ea typeface="Calibri" panose="020F0502020204030204" pitchFamily="34" charset="0"/>
                          <a:cs typeface="Arial" panose="020B0604020202020204" pitchFamily="34" charset="0"/>
                        </a:rPr>
                        <m:t>∙∆</m:t>
                      </m:r>
                      <m:r>
                        <a:rPr lang="es-AR" sz="2400" b="1" i="1">
                          <a:solidFill>
                            <a:srgbClr val="0D0D0D"/>
                          </a:solidFill>
                          <a:effectLst/>
                          <a:latin typeface="Cambria Math" panose="02040503050406030204" pitchFamily="18" charset="0"/>
                          <a:ea typeface="Calibri" panose="020F0502020204030204" pitchFamily="34" charset="0"/>
                          <a:cs typeface="Arial" panose="020B0604020202020204" pitchFamily="34" charset="0"/>
                        </a:rPr>
                        <m:t>𝑻</m:t>
                      </m:r>
                    </m:oMath>
                  </m:oMathPara>
                </a14:m>
                <a:endParaRPr lang="es-AR"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s-AR" sz="1100" dirty="0">
                    <a:effectLst/>
                    <a:ea typeface="Calibri" panose="020F0502020204030204" pitchFamily="34" charset="0"/>
                    <a:cs typeface="Times New Roman" panose="02020603050405020304" pitchFamily="18" charset="0"/>
                  </a:rPr>
                  <a:t> </a:t>
                </a:r>
              </a:p>
            </p:txBody>
          </p:sp>
        </mc:Choice>
        <mc:Fallback>
          <p:sp>
            <p:nvSpPr>
              <p:cNvPr id="5" name="Rectángulo redondeado 4"/>
              <p:cNvSpPr>
                <a:spLocks noRot="1" noChangeAspect="1" noMove="1" noResize="1" noEditPoints="1" noAdjustHandles="1" noChangeArrowheads="1" noChangeShapeType="1" noTextEdit="1"/>
              </p:cNvSpPr>
              <p:nvPr/>
            </p:nvSpPr>
            <p:spPr>
              <a:xfrm>
                <a:off x="3233386" y="4036170"/>
                <a:ext cx="3484563" cy="903821"/>
              </a:xfrm>
              <a:prstGeom prst="roundRect">
                <a:avLst/>
              </a:prstGeom>
              <a:blipFill rotWithShape="0">
                <a:blip r:embed="rId3" cstate="print"/>
                <a:stretch>
                  <a:fillRect/>
                </a:stretch>
              </a:blipFill>
              <a:ln>
                <a:solidFill>
                  <a:schemeClr val="accent5">
                    <a:lumMod val="50000"/>
                  </a:schemeClr>
                </a:solidFill>
              </a:ln>
            </p:spPr>
            <p:txBody>
              <a:bodyPr/>
              <a:lstStyle/>
              <a:p>
                <a:r>
                  <a:rPr lang="es-AR">
                    <a:noFill/>
                  </a:rPr>
                  <a:t> </a:t>
                </a:r>
              </a:p>
            </p:txBody>
          </p:sp>
        </mc:Fallback>
      </mc:AlternateContent>
      <p:sp>
        <p:nvSpPr>
          <p:cNvPr id="6" name="Rectángulo 5"/>
          <p:cNvSpPr/>
          <p:nvPr/>
        </p:nvSpPr>
        <p:spPr>
          <a:xfrm>
            <a:off x="1081668" y="5088156"/>
            <a:ext cx="8192334" cy="1047979"/>
          </a:xfrm>
          <a:prstGeom prst="rect">
            <a:avLst/>
          </a:prstGeom>
        </p:spPr>
        <p:txBody>
          <a:bodyPr wrap="square">
            <a:spAutoFit/>
          </a:bodyPr>
          <a:lstStyle/>
          <a:p>
            <a:pPr algn="just">
              <a:lnSpc>
                <a:spcPct val="115000"/>
              </a:lnSpc>
              <a:spcBef>
                <a:spcPts val="600"/>
              </a:spcBef>
              <a:spcAft>
                <a:spcPts val="600"/>
              </a:spcAft>
            </a:pPr>
            <a:r>
              <a:rPr lang="es-AR" dirty="0">
                <a:latin typeface="Arial" panose="020B0604020202020204" pitchFamily="34" charset="0"/>
                <a:ea typeface="Calibri" panose="020F0502020204030204" pitchFamily="34" charset="0"/>
                <a:cs typeface="Times New Roman" panose="02020603050405020304" pitchFamily="18" charset="0"/>
              </a:rPr>
              <a:t>Esta ecuación se la conoce como la</a:t>
            </a:r>
            <a:r>
              <a:rPr lang="es-AR" b="1" dirty="0">
                <a:latin typeface="Arial" panose="020B0604020202020204" pitchFamily="34" charset="0"/>
                <a:ea typeface="Calibri" panose="020F0502020204030204" pitchFamily="34" charset="0"/>
                <a:cs typeface="Times New Roman" panose="02020603050405020304" pitchFamily="18" charset="0"/>
              </a:rPr>
              <a:t> “ley del enfriamiento de Newton”</a:t>
            </a:r>
            <a:r>
              <a:rPr lang="es-AR" dirty="0">
                <a:latin typeface="Arial" panose="020B0604020202020204" pitchFamily="34" charset="0"/>
                <a:ea typeface="Calibri" panose="020F0502020204030204" pitchFamily="34" charset="0"/>
                <a:cs typeface="Times New Roman" panose="02020603050405020304" pitchFamily="18" charset="0"/>
              </a:rPr>
              <a:t>, aunque en realidad no es una ley, sino una definición del coeficiente de convección </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081995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57109"/>
            <a:ext cx="8596668" cy="1320800"/>
          </a:xfrm>
        </p:spPr>
        <p:txBody>
          <a:bodyPr/>
          <a:lstStyle/>
          <a:p>
            <a:pPr algn="ctr"/>
            <a:r>
              <a:rPr lang="es-AR" b="1" dirty="0">
                <a:solidFill>
                  <a:srgbClr val="0070C0"/>
                </a:solidFill>
                <a:latin typeface="Arial" panose="020B0604020202020204" pitchFamily="34" charset="0"/>
                <a:ea typeface="Calibri" panose="020F0502020204030204" pitchFamily="34" charset="0"/>
                <a:cs typeface="Arial" panose="020B0604020202020204" pitchFamily="34" charset="0"/>
              </a:rPr>
              <a:t>Resistencia térmica </a:t>
            </a:r>
            <a:r>
              <a:rPr lang="es-AR" b="1" dirty="0" smtClean="0">
                <a:solidFill>
                  <a:srgbClr val="0070C0"/>
                </a:solidFill>
                <a:latin typeface="Arial" panose="020B0604020202020204" pitchFamily="34" charset="0"/>
                <a:ea typeface="Calibri" panose="020F0502020204030204" pitchFamily="34" charset="0"/>
                <a:cs typeface="Arial" panose="020B0604020202020204" pitchFamily="34" charset="0"/>
              </a:rPr>
              <a:t>Total:</a:t>
            </a:r>
            <a:endParaRPr lang="es-AR"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474422"/>
                <a:ext cx="8596668" cy="3880773"/>
              </a:xfrm>
            </p:spPr>
            <p:txBody>
              <a:bodyPr/>
              <a:lstStyle/>
              <a:p>
                <a:pPr marL="0" indent="0" algn="just">
                  <a:lnSpc>
                    <a:spcPct val="115000"/>
                  </a:lnSpc>
                  <a:spcBef>
                    <a:spcPts val="600"/>
                  </a:spcBef>
                  <a:spcAft>
                    <a:spcPts val="600"/>
                  </a:spcAft>
                  <a:buNone/>
                </a:pPr>
                <a:r>
                  <a:rPr lang="es-AR" sz="20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En general para cualquier proceso que involucre transferencia de calor por medio de cualquiera de los tres métodos, e inclusive combinados se puede expresar como sigue:</a:t>
                </a:r>
                <a:endParaRPr lang="es-AR"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600"/>
                  </a:spcBef>
                  <a:spcAft>
                    <a:spcPts val="600"/>
                  </a:spcAft>
                  <a:buNone/>
                </a:pPr>
                <a14:m>
                  <m:oMathPara xmlns:m="http://schemas.openxmlformats.org/officeDocument/2006/math">
                    <m:oMathParaPr>
                      <m:jc m:val="centerGroup"/>
                    </m:oMathParaPr>
                    <m:oMath xmlns:m="http://schemas.openxmlformats.org/officeDocument/2006/math">
                      <m:acc>
                        <m:accPr>
                          <m:chr m:val="̇"/>
                          <m:ctrlPr>
                            <a:rPr lang="es-AR" sz="2000" b="1" i="1">
                              <a:solidFill>
                                <a:srgbClr val="0D0D0D"/>
                              </a:solidFill>
                              <a:latin typeface="Cambria Math" panose="02040503050406030204" pitchFamily="18" charset="0"/>
                              <a:ea typeface="Times New Roman" panose="02020603050405020304" pitchFamily="18" charset="0"/>
                              <a:cs typeface="Arial" panose="020B0604020202020204" pitchFamily="34" charset="0"/>
                            </a:rPr>
                          </m:ctrlPr>
                        </m:accPr>
                        <m:e>
                          <m:r>
                            <a:rPr lang="es-AR" sz="2000" b="1" i="1">
                              <a:solidFill>
                                <a:srgbClr val="0D0D0D"/>
                              </a:solidFill>
                              <a:latin typeface="Cambria Math" panose="02040503050406030204" pitchFamily="18" charset="0"/>
                              <a:ea typeface="Times New Roman" panose="02020603050405020304" pitchFamily="18" charset="0"/>
                              <a:cs typeface="Arial" panose="020B0604020202020204" pitchFamily="34" charset="0"/>
                            </a:rPr>
                            <m:t>𝒒</m:t>
                          </m:r>
                        </m:e>
                      </m:acc>
                      <m:r>
                        <a:rPr lang="es-AR" sz="2000" b="1" i="1">
                          <a:solidFill>
                            <a:srgbClr val="252525"/>
                          </a:solidFill>
                          <a:latin typeface="Cambria Math" panose="02040503050406030204" pitchFamily="18" charset="0"/>
                          <a:ea typeface="Times New Roman" panose="02020603050405020304" pitchFamily="18" charset="0"/>
                          <a:cs typeface="Arial" panose="020B0604020202020204" pitchFamily="34" charset="0"/>
                        </a:rPr>
                        <m:t>=</m:t>
                      </m:r>
                      <m:f>
                        <m:fPr>
                          <m:ctrlPr>
                            <a:rPr lang="es-AR" sz="2000" b="1" i="1">
                              <a:solidFill>
                                <a:srgbClr val="252525"/>
                              </a:solidFill>
                              <a:latin typeface="Cambria Math" panose="02040503050406030204" pitchFamily="18" charset="0"/>
                              <a:ea typeface="Times New Roman" panose="02020603050405020304" pitchFamily="18" charset="0"/>
                              <a:cs typeface="Arial" panose="020B0604020202020204" pitchFamily="34" charset="0"/>
                            </a:rPr>
                          </m:ctrlPr>
                        </m:fPr>
                        <m:num>
                          <m:r>
                            <a:rPr lang="es-AR" sz="2000" b="1" i="1">
                              <a:solidFill>
                                <a:srgbClr val="252525"/>
                              </a:solidFill>
                              <a:latin typeface="Cambria Math" panose="02040503050406030204" pitchFamily="18" charset="0"/>
                              <a:ea typeface="Times New Roman" panose="02020603050405020304" pitchFamily="18" charset="0"/>
                              <a:cs typeface="Arial" panose="020B0604020202020204" pitchFamily="34" charset="0"/>
                            </a:rPr>
                            <m:t>∆</m:t>
                          </m:r>
                          <m:r>
                            <a:rPr lang="es-AR" sz="2000" b="1" i="1">
                              <a:solidFill>
                                <a:srgbClr val="252525"/>
                              </a:solidFill>
                              <a:latin typeface="Cambria Math" panose="02040503050406030204" pitchFamily="18" charset="0"/>
                              <a:ea typeface="Times New Roman" panose="02020603050405020304" pitchFamily="18" charset="0"/>
                              <a:cs typeface="Arial" panose="020B0604020202020204" pitchFamily="34" charset="0"/>
                            </a:rPr>
                            <m:t>𝑻</m:t>
                          </m:r>
                        </m:num>
                        <m:den>
                          <m:sSub>
                            <m:sSubPr>
                              <m:ctrlPr>
                                <a:rPr lang="es-AR" sz="2000" b="1" i="1">
                                  <a:solidFill>
                                    <a:srgbClr val="252525"/>
                                  </a:solidFill>
                                  <a:latin typeface="Cambria Math" panose="02040503050406030204" pitchFamily="18" charset="0"/>
                                  <a:ea typeface="Times New Roman" panose="02020603050405020304" pitchFamily="18" charset="0"/>
                                  <a:cs typeface="Arial" panose="020B0604020202020204" pitchFamily="34" charset="0"/>
                                </a:rPr>
                              </m:ctrlPr>
                            </m:sSubPr>
                            <m:e>
                              <m:r>
                                <a:rPr lang="es-AR" sz="2000" b="1" i="1">
                                  <a:solidFill>
                                    <a:srgbClr val="252525"/>
                                  </a:solidFill>
                                  <a:latin typeface="Cambria Math" panose="02040503050406030204" pitchFamily="18" charset="0"/>
                                  <a:ea typeface="Times New Roman" panose="02020603050405020304" pitchFamily="18" charset="0"/>
                                  <a:cs typeface="Arial" panose="020B0604020202020204" pitchFamily="34" charset="0"/>
                                </a:rPr>
                                <m:t>𝑹</m:t>
                              </m:r>
                            </m:e>
                            <m:sub>
                              <m:r>
                                <a:rPr lang="es-AR" sz="2000" b="1" i="1">
                                  <a:solidFill>
                                    <a:srgbClr val="252525"/>
                                  </a:solidFill>
                                  <a:latin typeface="Cambria Math" panose="02040503050406030204" pitchFamily="18" charset="0"/>
                                  <a:ea typeface="Times New Roman" panose="02020603050405020304" pitchFamily="18" charset="0"/>
                                  <a:cs typeface="Arial" panose="020B0604020202020204" pitchFamily="34" charset="0"/>
                                </a:rPr>
                                <m:t>𝑻</m:t>
                              </m:r>
                            </m:sub>
                          </m:sSub>
                        </m:den>
                      </m:f>
                    </m:oMath>
                  </m:oMathPara>
                </a14:m>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474422"/>
                <a:ext cx="8596668" cy="3880773"/>
              </a:xfrm>
              <a:blipFill rotWithShape="0">
                <a:blip r:embed="rId2" cstate="print"/>
                <a:stretch>
                  <a:fillRect l="-709" t="-472" r="-780"/>
                </a:stretch>
              </a:blipFill>
            </p:spPr>
            <p:txBody>
              <a:bodyPr/>
              <a:lstStyle/>
              <a:p>
                <a:r>
                  <a:rPr lang="es-AR">
                    <a:noFill/>
                  </a:rPr>
                  <a:t> </a:t>
                </a:r>
              </a:p>
            </p:txBody>
          </p:sp>
        </mc:Fallback>
      </mc:AlternateContent>
      <mc:AlternateContent xmlns:mc="http://schemas.openxmlformats.org/markup-compatibility/2006">
        <mc:Choice xmlns:a14="http://schemas.microsoft.com/office/drawing/2010/main" xmlns="" Requires="a14">
          <p:sp>
            <p:nvSpPr>
              <p:cNvPr id="5" name="Rectángulo 4"/>
              <p:cNvSpPr/>
              <p:nvPr/>
            </p:nvSpPr>
            <p:spPr>
              <a:xfrm>
                <a:off x="677334" y="3602196"/>
                <a:ext cx="8596668" cy="1131400"/>
              </a:xfrm>
              <a:prstGeom prst="rect">
                <a:avLst/>
              </a:prstGeom>
            </p:spPr>
            <p:txBody>
              <a:bodyPr wrap="square">
                <a:spAutoFit/>
              </a:bodyPr>
              <a:lstStyle/>
              <a:p>
                <a:pPr algn="just">
                  <a:lnSpc>
                    <a:spcPct val="115000"/>
                  </a:lnSpc>
                  <a:spcBef>
                    <a:spcPts val="600"/>
                  </a:spcBef>
                  <a:spcAft>
                    <a:spcPts val="600"/>
                  </a:spcAft>
                </a:pPr>
                <a:r>
                  <a:rPr lang="es-AR" sz="20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En este sentido hay que tener en cuenta que al calcular </a:t>
                </a:r>
                <a14:m>
                  <m:oMath xmlns:m="http://schemas.openxmlformats.org/officeDocument/2006/math">
                    <m:sSub>
                      <m:sSubPr>
                        <m:ctrlPr>
                          <a:rPr lang="es-AR" sz="2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𝑅</m:t>
                        </m:r>
                      </m:e>
                      <m:sub>
                        <m:r>
                          <a:rPr lang="es-AR" sz="2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sub>
                    </m:sSub>
                  </m:oMath>
                </a14:m>
                <a:r>
                  <a:rPr lang="es-AR"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se debe tener en cuanta si la suma es en serie o en paralelo, en donde aquí se establece un símil eléctrico. De este modo:</a:t>
                </a:r>
                <a:endParaRPr lang="es-A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677334" y="3602196"/>
                <a:ext cx="8596668" cy="1131400"/>
              </a:xfrm>
              <a:prstGeom prst="rect">
                <a:avLst/>
              </a:prstGeom>
              <a:blipFill rotWithShape="0">
                <a:blip r:embed="rId3" cstate="print"/>
                <a:stretch>
                  <a:fillRect l="-709" t="-1613" r="-780" b="-8065"/>
                </a:stretch>
              </a:blipFill>
            </p:spPr>
            <p:txBody>
              <a:bodyPr/>
              <a:lstStyle/>
              <a:p>
                <a:r>
                  <a:rPr lang="es-AR">
                    <a:noFill/>
                  </a:rPr>
                  <a:t> </a:t>
                </a:r>
              </a:p>
            </p:txBody>
          </p:sp>
        </mc:Fallback>
      </mc:AlternateContent>
      <mc:AlternateContent xmlns:mc="http://schemas.openxmlformats.org/markup-compatibility/2006">
        <mc:Choice xmlns:a14="http://schemas.microsoft.com/office/drawing/2010/main" xmlns="" Requires="a14">
          <p:sp>
            <p:nvSpPr>
              <p:cNvPr id="6" name="Rectángulo 5"/>
              <p:cNvSpPr/>
              <p:nvPr/>
            </p:nvSpPr>
            <p:spPr>
              <a:xfrm>
                <a:off x="1383146" y="4904825"/>
                <a:ext cx="7185044" cy="761170"/>
              </a:xfrm>
              <a:prstGeom prst="rect">
                <a:avLst/>
              </a:prstGeom>
            </p:spPr>
            <p:txBody>
              <a:bodyPr wrap="none">
                <a:spAutoFit/>
              </a:bodyPr>
              <a:lstStyle/>
              <a:p>
                <a:pPr algn="ctr">
                  <a:lnSpc>
                    <a:spcPct val="115000"/>
                  </a:lnSpc>
                  <a:spcBef>
                    <a:spcPts val="600"/>
                  </a:spcBef>
                  <a:spcAft>
                    <a:spcPts val="600"/>
                  </a:spcAft>
                </a:pPr>
                <a:r>
                  <a:rPr lang="es-AR" sz="2400"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En serie: </a:t>
                </a:r>
                <a14:m>
                  <m:oMath xmlns:m="http://schemas.openxmlformats.org/officeDocument/2006/math">
                    <m:sSub>
                      <m:sSubPr>
                        <m:ctrlP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𝑹</m:t>
                        </m:r>
                      </m:e>
                      <m:sub>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𝒕</m:t>
                        </m:r>
                      </m:sub>
                    </m:sSub>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ctrlPr>
                      </m:naryPr>
                      <m:sub>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𝒊</m:t>
                        </m:r>
                      </m:sub>
                      <m:sup>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𝒏</m:t>
                        </m:r>
                      </m:sup>
                      <m:e>
                        <m:sSub>
                          <m:sSubPr>
                            <m:ctrlP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𝑹</m:t>
                            </m:r>
                          </m:e>
                          <m:sub>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𝒊</m:t>
                            </m:r>
                          </m:sub>
                        </m:sSub>
                      </m:e>
                    </m:nary>
                  </m:oMath>
                </a14:m>
                <a:r>
                  <a:rPr lang="es-AR" sz="2400" dirty="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En paralelo: </a:t>
                </a:r>
                <a14:m>
                  <m:oMath xmlns:m="http://schemas.openxmlformats.org/officeDocument/2006/math">
                    <m:f>
                      <m:fPr>
                        <m:ctrlP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𝟏</m:t>
                        </m:r>
                      </m:num>
                      <m:den>
                        <m:sSub>
                          <m:sSubPr>
                            <m:ctrlP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𝑹</m:t>
                            </m:r>
                          </m:e>
                          <m:sub>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𝑻</m:t>
                            </m:r>
                          </m:sub>
                        </m:sSub>
                      </m:den>
                    </m:f>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ctrlPr>
                      </m:naryPr>
                      <m:sub>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𝒊</m:t>
                        </m:r>
                      </m:sub>
                      <m:sup>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𝒏</m:t>
                        </m:r>
                      </m:sup>
                      <m:e>
                        <m:sSub>
                          <m:sSubPr>
                            <m:ctrlP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ctrlPr>
                          </m:sSubPr>
                          <m:e>
                            <m:f>
                              <m:fPr>
                                <m:ctrlP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𝟏</m:t>
                                </m:r>
                              </m:num>
                              <m:den>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𝑹</m:t>
                                </m:r>
                              </m:den>
                            </m:f>
                          </m:e>
                          <m:sub>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𝒊</m:t>
                            </m:r>
                          </m:sub>
                        </m:sSub>
                        <m:r>
                          <a:rPr lang="es-AR" sz="2400" b="1" i="1">
                            <a:solidFill>
                              <a:srgbClr val="252525"/>
                            </a:solidFill>
                            <a:effectLst/>
                            <a:latin typeface="Cambria Math" panose="02040503050406030204" pitchFamily="18" charset="0"/>
                            <a:ea typeface="Times New Roman" panose="02020603050405020304" pitchFamily="18" charset="0"/>
                            <a:cs typeface="Arial" panose="020B0604020202020204" pitchFamily="34" charset="0"/>
                          </a:rPr>
                          <m:t> </m:t>
                        </m:r>
                      </m:e>
                    </m:nary>
                  </m:oMath>
                </a14:m>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1383146" y="4904825"/>
                <a:ext cx="7185044" cy="761170"/>
              </a:xfrm>
              <a:prstGeom prst="rect">
                <a:avLst/>
              </a:prstGeom>
              <a:blipFill rotWithShape="0">
                <a:blip r:embed="rId4" cstate="print"/>
                <a:stretch>
                  <a:fillRect l="-848" b="-806"/>
                </a:stretch>
              </a:blipFill>
            </p:spPr>
            <p:txBody>
              <a:bodyPr/>
              <a:lstStyle/>
              <a:p>
                <a:r>
                  <a:rPr lang="es-AR">
                    <a:noFill/>
                  </a:rPr>
                  <a:t> </a:t>
                </a:r>
              </a:p>
            </p:txBody>
          </p:sp>
        </mc:Fallback>
      </mc:AlternateContent>
    </p:spTree>
    <p:extLst>
      <p:ext uri="{BB962C8B-B14F-4D97-AF65-F5344CB8AC3E}">
        <p14:creationId xmlns:p14="http://schemas.microsoft.com/office/powerpoint/2010/main" xmlns="" val="1706179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TotalTime>
  <Words>628</Words>
  <Application>Microsoft Office PowerPoint</Application>
  <PresentationFormat>Personalizado</PresentationFormat>
  <Paragraphs>59</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Faceta</vt:lpstr>
      <vt:lpstr>Diapositiva 1</vt:lpstr>
      <vt:lpstr>Convección:</vt:lpstr>
      <vt:lpstr>Convección natural (libre): </vt:lpstr>
      <vt:lpstr>Convección forzada:</vt:lpstr>
      <vt:lpstr>Capa Límite</vt:lpstr>
      <vt:lpstr>Diapositiva 6</vt:lpstr>
      <vt:lpstr>Diapositiva 7</vt:lpstr>
      <vt:lpstr>Ecuación para la convección: </vt:lpstr>
      <vt:lpstr>Resistencia térmica Total:</vt:lpstr>
      <vt:lpstr>Diapositiva 10</vt:lpstr>
      <vt:lpstr>Coeficiente de convección h</vt:lpstr>
      <vt:lpstr>Diapositiva 12</vt:lpstr>
      <vt:lpstr>Diapositiva 13</vt:lpstr>
      <vt:lpstr>Número de Nusselt:</vt:lpstr>
      <vt:lpstr>Número de Prandtl (Pr):</vt:lpstr>
      <vt:lpstr>Número de Reynolds (Re):</vt:lpstr>
      <vt:lpstr>Número de Grashof (Gr):</vt:lpstr>
      <vt:lpstr>Número de Rayleigh (Ra):</vt:lpstr>
      <vt:lpstr>Diapositiva 19</vt:lpstr>
      <vt:lpstr>Determinación del coeficiente de convección Para convección Natural:</vt:lpstr>
      <vt:lpstr>Diapositiva 21</vt:lpstr>
      <vt:lpstr>Convección natural desde placas planas y cilindros verticales: </vt:lpstr>
      <vt:lpstr>Convección natural de Exterior de cilindros horizontales: </vt:lpstr>
      <vt:lpstr>Convección natural de Placas horizontales:</vt:lpstr>
      <vt:lpstr>Diapositiva 25</vt:lpstr>
      <vt:lpstr>Convección natural desde esferas:</vt:lpstr>
      <vt:lpstr>Enfoque para la resolución de problemas de trasferencia de calor por convección: </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Ezequiel Skorepa</dc:creator>
  <cp:lastModifiedBy>cecy</cp:lastModifiedBy>
  <cp:revision>41</cp:revision>
  <dcterms:created xsi:type="dcterms:W3CDTF">2015-07-20T20:34:58Z</dcterms:created>
  <dcterms:modified xsi:type="dcterms:W3CDTF">2015-09-13T20:16:41Z</dcterms:modified>
</cp:coreProperties>
</file>