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70" r:id="rId4"/>
  </p:sldMasterIdLst>
  <p:notesMasterIdLst>
    <p:notesMasterId r:id="rId20"/>
  </p:notesMasterIdLst>
  <p:handoutMasterIdLst>
    <p:handoutMasterId r:id="rId21"/>
  </p:handoutMasterIdLst>
  <p:sldIdLst>
    <p:sldId id="256" r:id="rId5"/>
    <p:sldId id="456" r:id="rId6"/>
    <p:sldId id="457" r:id="rId7"/>
    <p:sldId id="459" r:id="rId8"/>
    <p:sldId id="460" r:id="rId9"/>
    <p:sldId id="493" r:id="rId10"/>
    <p:sldId id="467" r:id="rId11"/>
    <p:sldId id="468" r:id="rId12"/>
    <p:sldId id="469" r:id="rId13"/>
    <p:sldId id="470" r:id="rId14"/>
    <p:sldId id="471" r:id="rId15"/>
    <p:sldId id="472" r:id="rId16"/>
    <p:sldId id="485" r:id="rId17"/>
    <p:sldId id="494" r:id="rId18"/>
    <p:sldId id="49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6410"/>
  </p:normalViewPr>
  <p:slideViewPr>
    <p:cSldViewPr>
      <p:cViewPr varScale="1">
        <p:scale>
          <a:sx n="66" d="100"/>
          <a:sy n="66" d="100"/>
        </p:scale>
        <p:origin x="552" y="66"/>
      </p:cViewPr>
      <p:guideLst>
        <p:guide orient="horz" pos="2115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s-ES" smtClean="0"/>
              <a:pPr/>
              <a:t>10/05/2024</a:t>
            </a:fld>
            <a:endParaRPr lang="es-ES" dirty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s-AR"/>
              <a:pPr/>
              <a:t>10/5/2024</a:t>
            </a:fld>
            <a:endParaRPr lang="es-ES" dirty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s-E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405553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94020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52835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554283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75461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2023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9897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6504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9891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130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4683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329007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898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792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33249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84290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89560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57729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383950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sz="10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423205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07439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5147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306740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10/05/2024</a:t>
            </a:fld>
            <a:endParaRPr lang="es-E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63585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4FD69-4A85-4715-A222-ABB225B63BC6}" type="datetimeFigureOut">
              <a:rPr lang="es-ES" smtClean="0"/>
              <a:pPr/>
              <a:t>10/05/2024</a:t>
            </a:fld>
            <a:endParaRPr lang="es-E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417200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83093" y="1958975"/>
            <a:ext cx="7577814" cy="1470025"/>
          </a:xfrm>
        </p:spPr>
        <p:txBody>
          <a:bodyPr>
            <a:normAutofit/>
          </a:bodyPr>
          <a:lstStyle/>
          <a:p>
            <a:pPr algn="ctr"/>
            <a:r>
              <a:rPr sz="4600" b="1" dirty="0" err="1">
                <a:latin typeface="Arial" pitchFamily="34" charset="0"/>
                <a:cs typeface="Arial" pitchFamily="34" charset="0"/>
              </a:rPr>
              <a:t>Te</a:t>
            </a:r>
            <a:r>
              <a:rPr lang="es-ES" sz="4600" b="1" dirty="0" err="1">
                <a:latin typeface="Arial" pitchFamily="34" charset="0"/>
                <a:cs typeface="Arial" pitchFamily="34" charset="0"/>
              </a:rPr>
              <a:t>oría</a:t>
            </a:r>
            <a:r>
              <a:rPr sz="4600" b="1" dirty="0">
                <a:latin typeface="Arial" pitchFamily="34" charset="0"/>
                <a:cs typeface="Arial" pitchFamily="34" charset="0"/>
              </a:rPr>
              <a:t> de la </a:t>
            </a:r>
            <a:r>
              <a:rPr sz="4600" b="1" dirty="0" err="1">
                <a:latin typeface="Arial" pitchFamily="34" charset="0"/>
                <a:cs typeface="Arial" pitchFamily="34" charset="0"/>
              </a:rPr>
              <a:t>Informaci</a:t>
            </a:r>
            <a:r>
              <a:rPr lang="es-ES" sz="4600" b="1" dirty="0" err="1">
                <a:latin typeface="Arial" pitchFamily="34" charset="0"/>
                <a:cs typeface="Arial" pitchFamily="34" charset="0"/>
              </a:rPr>
              <a:t>ó</a:t>
            </a:r>
            <a:r>
              <a:rPr sz="4600" b="1" dirty="0">
                <a:latin typeface="Arial" pitchFamily="34" charset="0"/>
                <a:cs typeface="Arial" pitchFamily="34" charset="0"/>
              </a:rPr>
              <a:t>n y la </a:t>
            </a:r>
            <a:r>
              <a:rPr sz="4600" b="1" dirty="0" err="1">
                <a:latin typeface="Arial" pitchFamily="34" charset="0"/>
                <a:cs typeface="Arial" pitchFamily="34" charset="0"/>
              </a:rPr>
              <a:t>Comunicaci</a:t>
            </a:r>
            <a:r>
              <a:rPr lang="es-ES" sz="4600" b="1" dirty="0" err="1">
                <a:latin typeface="Arial" pitchFamily="34" charset="0"/>
                <a:cs typeface="Arial" pitchFamily="34" charset="0"/>
              </a:rPr>
              <a:t>ó</a:t>
            </a:r>
            <a:r>
              <a:rPr sz="4600" b="1" dirty="0"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835696" y="4077072"/>
            <a:ext cx="6194066" cy="925223"/>
          </a:xfrm>
        </p:spPr>
        <p:txBody>
          <a:bodyPr/>
          <a:lstStyle/>
          <a:p>
            <a:pPr algn="ctr"/>
            <a:r>
              <a:rPr lang="es-ES" dirty="0">
                <a:latin typeface="Arial" pitchFamily="34" charset="0"/>
                <a:cs typeface="Arial" pitchFamily="34" charset="0"/>
              </a:rPr>
              <a:t>Software en las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TIC´s</a:t>
            </a:r>
            <a:endParaRPr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1404387" y="5211479"/>
            <a:ext cx="6194066" cy="9252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Ing. María Aparicio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571500"/>
            <a:ext cx="5286375" cy="5715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Tipos</a:t>
            </a:r>
            <a:r>
              <a:rPr sz="2400" b="1" dirty="0">
                <a:latin typeface="Arial" pitchFamily="34" charset="0"/>
                <a:cs typeface="Arial" pitchFamily="34" charset="0"/>
              </a:rPr>
              <a:t> de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Sistemas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Operativos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571472" y="1071546"/>
            <a:ext cx="814393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_tradnl" b="1" dirty="0">
                <a:latin typeface="Arial" pitchFamily="34" charset="0"/>
                <a:cs typeface="Arial" pitchFamily="34" charset="0"/>
              </a:rPr>
              <a:t>Multiproceso: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 Dos o más procesadores interconectados trabajando simultáneamente, formando un único ordenador. Pueden ser: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es-ES_tradnl" b="1" i="1" dirty="0">
                <a:latin typeface="Arial" pitchFamily="34" charset="0"/>
                <a:cs typeface="Arial" pitchFamily="34" charset="0"/>
              </a:rPr>
              <a:t>Multiproceso asimétrico</a:t>
            </a:r>
            <a:r>
              <a:rPr lang="es-ES_tradnl" i="1" dirty="0">
                <a:latin typeface="Arial" pitchFamily="34" charset="0"/>
                <a:cs typeface="Arial" pitchFamily="34" charset="0"/>
              </a:rPr>
              <a:t>, 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un procesador principal controla el comportamiento global de todos los demás.</a:t>
            </a:r>
          </a:p>
          <a:p>
            <a:pPr lvl="2" algn="just"/>
            <a:endParaRPr lang="es-ES" dirty="0">
              <a:latin typeface="Arial" pitchFamily="34" charset="0"/>
              <a:cs typeface="Arial" pitchFamily="34" charset="0"/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es-ES_tradnl" b="1" dirty="0">
                <a:latin typeface="Arial" pitchFamily="34" charset="0"/>
                <a:cs typeface="Arial" pitchFamily="34" charset="0"/>
              </a:rPr>
              <a:t>Multiproceso simétrico.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 No existe un procesador controlador único Si se agregan procesadores se consigue aumentar linealmente la capacidad del sistema.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2706" name="Picture 2" descr="Sistemas operativos en tiempo re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3429001"/>
            <a:ext cx="5120184" cy="30718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9987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571500"/>
            <a:ext cx="5286375" cy="5715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Tipos</a:t>
            </a:r>
            <a:r>
              <a:rPr sz="2400" b="1" dirty="0">
                <a:latin typeface="Arial" pitchFamily="34" charset="0"/>
                <a:cs typeface="Arial" pitchFamily="34" charset="0"/>
              </a:rPr>
              <a:t> de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Sistemas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Operativos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500034" y="1136058"/>
            <a:ext cx="814393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_tradnl" b="1" dirty="0">
                <a:latin typeface="Arial" pitchFamily="34" charset="0"/>
                <a:cs typeface="Arial" pitchFamily="34" charset="0"/>
              </a:rPr>
              <a:t>En tiempo real: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 Para el control de aplicaciones en Tiempo Real (en las cuales el factor tiempo es crucial). </a:t>
            </a:r>
          </a:p>
          <a:p>
            <a:pPr algn="just"/>
            <a:endParaRPr lang="es-ES_tradnl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dirty="0">
                <a:latin typeface="Arial" pitchFamily="34" charset="0"/>
                <a:cs typeface="Arial" pitchFamily="34" charset="0"/>
              </a:rPr>
              <a:t>Los SO en tiempo real deben ser capaces de responder a determinados eventos en plazos de tiempos previamente determinados. Muy usados en control industrial, control de vuelo, etc.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2468" name="Picture 4" descr="http://www.monografias.com/trabajos37/sistemas-tiempo-real/Image874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3601" y="3071810"/>
            <a:ext cx="7426501" cy="29289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4702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571500"/>
            <a:ext cx="6429375" cy="5715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dirty="0" err="1">
                <a:latin typeface="Arial" pitchFamily="34" charset="0"/>
                <a:cs typeface="Arial" pitchFamily="34" charset="0"/>
              </a:rPr>
              <a:t>Sistemas</a:t>
            </a:r>
            <a:r>
              <a:rPr sz="2400" dirty="0">
                <a:latin typeface="Arial" pitchFamily="34" charset="0"/>
                <a:cs typeface="Arial" pitchFamily="34" charset="0"/>
              </a:rPr>
              <a:t> </a:t>
            </a:r>
            <a:r>
              <a:rPr sz="2400" dirty="0" err="1">
                <a:latin typeface="Arial" pitchFamily="34" charset="0"/>
                <a:cs typeface="Arial" pitchFamily="34" charset="0"/>
              </a:rPr>
              <a:t>Operativos</a:t>
            </a:r>
            <a:r>
              <a:rPr sz="2400" dirty="0">
                <a:latin typeface="Arial" pitchFamily="34" charset="0"/>
                <a:cs typeface="Arial" pitchFamily="34" charset="0"/>
              </a:rPr>
              <a:t> mas </a:t>
            </a:r>
            <a:r>
              <a:rPr sz="2400" dirty="0" err="1">
                <a:latin typeface="Arial" pitchFamily="34" charset="0"/>
                <a:cs typeface="Arial" pitchFamily="34" charset="0"/>
              </a:rPr>
              <a:t>usados</a:t>
            </a:r>
            <a:r>
              <a:rPr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s-ES" dirty="0">
                <a:latin typeface="Arial" pitchFamily="34" charset="0"/>
                <a:cs typeface="Arial" pitchFamily="34" charset="0"/>
              </a:rPr>
              <a:t>2023</a:t>
            </a:r>
            <a:r>
              <a:rPr sz="24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" name="AutoShape 2" descr="Uso de los diferentes sistemas operativos desde 200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C71F73E-615C-32C5-4622-87CE25D8D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1495" y="1163262"/>
            <a:ext cx="4641010" cy="564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49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571500"/>
            <a:ext cx="6429375" cy="5715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Sistemas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Operativos</a:t>
            </a:r>
            <a:r>
              <a:rPr sz="2400" b="1" dirty="0">
                <a:latin typeface="Arial" pitchFamily="34" charset="0"/>
                <a:cs typeface="Arial" pitchFamily="34" charset="0"/>
              </a:rPr>
              <a:t> mas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usados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AutoShape 2" descr="Uso de los diferentes sistemas operativos desde 200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3" name="Rectángulo 2"/>
          <p:cNvSpPr/>
          <p:nvPr/>
        </p:nvSpPr>
        <p:spPr>
          <a:xfrm>
            <a:off x="611560" y="1159818"/>
            <a:ext cx="807206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 10 versión </a:t>
            </a:r>
            <a:r>
              <a:rPr lang="es-AR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1709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«</a:t>
            </a:r>
            <a:r>
              <a:rPr lang="es-AR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Creators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»: lanzamiento, el 17 de octubre de 2017.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 10 versión </a:t>
            </a:r>
            <a:r>
              <a:rPr lang="es-AR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1803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«</a:t>
            </a:r>
            <a:r>
              <a:rPr lang="es-AR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2018 </a:t>
            </a:r>
            <a:r>
              <a:rPr lang="es-AR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»: lanzamiento, el 30 de abril de 2018.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 10 versión </a:t>
            </a:r>
            <a:r>
              <a:rPr lang="es-AR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1809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«</a:t>
            </a:r>
            <a:r>
              <a:rPr lang="es-AR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2018 </a:t>
            </a:r>
            <a:r>
              <a:rPr lang="es-AR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»: lanzamiento, el 13 de noviembre de 2018.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 10 versión </a:t>
            </a:r>
            <a:r>
              <a:rPr lang="es-AR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1903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«</a:t>
            </a:r>
            <a:r>
              <a:rPr lang="es-AR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2019 </a:t>
            </a:r>
            <a:r>
              <a:rPr lang="es-AR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»: lanzamiento, el 21 de mayo de 2019.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 10 versión </a:t>
            </a:r>
            <a:r>
              <a:rPr lang="es-AR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1909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«Mar 2020 </a:t>
            </a:r>
            <a:r>
              <a:rPr lang="es-AR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»: lanzamiento, el 10 de marzo de 2020.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Windows 11 versión 21H2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Lanzamiento el 05 de octubre de 2021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 11 versión 22H2: Lanzamiento el 20 de septiembre de 2022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AR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Windows 11 versión 23 h2</a:t>
            </a:r>
            <a:r>
              <a:rPr lang="es-AR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Lanzamiento el 31 de octubre de 2023</a:t>
            </a:r>
          </a:p>
          <a:p>
            <a:pPr>
              <a:buFont typeface="Arial" panose="020B0604020202020204" pitchFamily="34" charset="0"/>
              <a:buChar char="•"/>
            </a:pPr>
            <a:endParaRPr lang="es-AR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AR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Windows 12: …Ultimo trimestre de 2024</a:t>
            </a:r>
          </a:p>
        </p:txBody>
      </p:sp>
    </p:spTree>
    <p:extLst>
      <p:ext uri="{BB962C8B-B14F-4D97-AF65-F5344CB8AC3E}">
        <p14:creationId xmlns:p14="http://schemas.microsoft.com/office/powerpoint/2010/main" val="2782786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571500"/>
            <a:ext cx="6429375" cy="5715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Sistemas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Operativos</a:t>
            </a:r>
            <a:r>
              <a:rPr sz="2400" b="1" dirty="0">
                <a:latin typeface="Arial" pitchFamily="34" charset="0"/>
                <a:cs typeface="Arial" pitchFamily="34" charset="0"/>
              </a:rPr>
              <a:t> mas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usados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" name="AutoShape 2" descr="Uso de los diferentes sistemas operativos desde 200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3074" name="Picture 2" descr="Distribución de los sistemas operativos Windows en las empresas en octubre de 2022">
            <a:extLst>
              <a:ext uri="{FF2B5EF4-FFF2-40B4-BE49-F238E27FC236}">
                <a16:creationId xmlns:a16="http://schemas.microsoft.com/office/drawing/2014/main" id="{2D676558-D18C-1B3B-326C-CF4F6C7483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9144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946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973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428625"/>
            <a:ext cx="4000500" cy="5000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Sistemas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Operativos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71472" y="4929198"/>
            <a:ext cx="814393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_tradnl" dirty="0">
                <a:latin typeface="Arial" pitchFamily="34" charset="0"/>
                <a:cs typeface="Arial" pitchFamily="34" charset="0"/>
              </a:rPr>
              <a:t>Un Sistema Operativo es un conjunto de programas que controlan el funcionamiento del hardware ocultando sus detalles al usuario, permitiéndole así trabajar con el computador de una manera más fácil </a:t>
            </a:r>
            <a:r>
              <a:rPr lang="es-ES_tradnl" i="1" dirty="0">
                <a:latin typeface="Arial" pitchFamily="34" charset="0"/>
                <a:cs typeface="Arial" pitchFamily="34" charset="0"/>
              </a:rPr>
              <a:t>y 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segura.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23" name="AutoShape 15"/>
          <p:cNvSpPr>
            <a:spLocks noChangeArrowheads="1"/>
          </p:cNvSpPr>
          <p:nvPr/>
        </p:nvSpPr>
        <p:spPr bwMode="auto">
          <a:xfrm>
            <a:off x="714348" y="2516172"/>
            <a:ext cx="1719972" cy="677069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 algn="ctr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Usuario</a:t>
            </a:r>
            <a:endPara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24" name="AutoShape 16"/>
          <p:cNvSpPr>
            <a:spLocks noChangeArrowheads="1"/>
          </p:cNvSpPr>
          <p:nvPr/>
        </p:nvSpPr>
        <p:spPr bwMode="auto">
          <a:xfrm>
            <a:off x="2811076" y="2657131"/>
            <a:ext cx="982841" cy="363953"/>
          </a:xfrm>
          <a:prstGeom prst="rightArrow">
            <a:avLst>
              <a:gd name="adj1" fmla="val 50000"/>
              <a:gd name="adj2" fmla="val 71429"/>
            </a:avLst>
          </a:prstGeom>
          <a:gradFill rotWithShape="0">
            <a:gsLst>
              <a:gs pos="0">
                <a:srgbClr val="FABF8F"/>
              </a:gs>
              <a:gs pos="50000">
                <a:srgbClr val="F79646"/>
              </a:gs>
              <a:gs pos="100000">
                <a:srgbClr val="FABF8F"/>
              </a:gs>
            </a:gsLst>
            <a:lin ang="5400000" scaled="1"/>
          </a:gradFill>
          <a:ln w="12700" algn="ctr">
            <a:solidFill>
              <a:srgbClr val="F79646"/>
            </a:solidFill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8625" name="Oval 17"/>
          <p:cNvSpPr>
            <a:spLocks noChangeArrowheads="1"/>
          </p:cNvSpPr>
          <p:nvPr/>
        </p:nvSpPr>
        <p:spPr bwMode="auto">
          <a:xfrm>
            <a:off x="4000500" y="1390227"/>
            <a:ext cx="4422786" cy="2928958"/>
          </a:xfrm>
          <a:prstGeom prst="ellipse">
            <a:avLst/>
          </a:prstGeom>
          <a:gradFill rotWithShape="0">
            <a:gsLst>
              <a:gs pos="0">
                <a:srgbClr val="B2A1C7"/>
              </a:gs>
              <a:gs pos="50000">
                <a:srgbClr val="8064A2"/>
              </a:gs>
              <a:gs pos="100000">
                <a:srgbClr val="B2A1C7"/>
              </a:gs>
            </a:gsLst>
            <a:lin ang="5400000" scaled="1"/>
          </a:gradFill>
          <a:ln w="12700" algn="ctr">
            <a:solidFill>
              <a:srgbClr val="8064A2"/>
            </a:solidFill>
            <a:round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Software de aplicación</a:t>
            </a:r>
            <a:endPara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26" name="Oval 18"/>
          <p:cNvSpPr>
            <a:spLocks noChangeArrowheads="1"/>
          </p:cNvSpPr>
          <p:nvPr/>
        </p:nvSpPr>
        <p:spPr bwMode="auto">
          <a:xfrm>
            <a:off x="4643438" y="2143116"/>
            <a:ext cx="3014047" cy="2027740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 algn="ctr">
            <a:solidFill>
              <a:srgbClr val="C0504D"/>
            </a:solidFill>
            <a:round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s-ES" sz="700" dirty="0"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Sistema Operativo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27" name="Oval 19"/>
          <p:cNvSpPr>
            <a:spLocks noChangeArrowheads="1"/>
          </p:cNvSpPr>
          <p:nvPr/>
        </p:nvSpPr>
        <p:spPr bwMode="auto">
          <a:xfrm>
            <a:off x="5143504" y="2428868"/>
            <a:ext cx="2063967" cy="831893"/>
          </a:xfrm>
          <a:prstGeom prst="ellipse">
            <a:avLst/>
          </a:prstGeom>
          <a:solidFill>
            <a:srgbClr val="4BACC6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Hardware</a:t>
            </a:r>
            <a:endPara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865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428625"/>
            <a:ext cx="3429000" cy="5715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Sistemas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Operativos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4994" name="Picture 2" descr="http://www.juan-caballero.es/cursos/int-inf/imgs/arranqu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1273" y="857232"/>
            <a:ext cx="5895372" cy="4143404"/>
          </a:xfrm>
          <a:prstGeom prst="rect">
            <a:avLst/>
          </a:prstGeom>
          <a:noFill/>
        </p:spPr>
      </p:pic>
      <p:sp>
        <p:nvSpPr>
          <p:cNvPr id="11" name="10 Rectángulo"/>
          <p:cNvSpPr/>
          <p:nvPr/>
        </p:nvSpPr>
        <p:spPr>
          <a:xfrm>
            <a:off x="357158" y="5000636"/>
            <a:ext cx="850112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Arial" pitchFamily="34" charset="0"/>
                <a:cs typeface="Arial" pitchFamily="34" charset="0"/>
              </a:rPr>
              <a:t>El ordenador moderno típico arranca en aproximadamente un minuto (del cual, 15 segundos son empleados por los cargadores de arranque preliminares, y el resto por el cargador del sistema operativo), mientras que los grandes servidores pueden necesitar varios minutos para arrancar y comenzar todos los servicios; para asegurar una alta disponibilidad, ofrecen unos servicios antes que otros.</a:t>
            </a:r>
          </a:p>
        </p:txBody>
      </p:sp>
    </p:spTree>
    <p:extLst>
      <p:ext uri="{BB962C8B-B14F-4D97-AF65-F5344CB8AC3E}">
        <p14:creationId xmlns:p14="http://schemas.microsoft.com/office/powerpoint/2010/main" val="201498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409228"/>
            <a:ext cx="7572428" cy="5715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Caracteristicas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deseables</a:t>
            </a:r>
            <a:r>
              <a:rPr sz="2400" b="1" dirty="0">
                <a:latin typeface="Arial" pitchFamily="34" charset="0"/>
                <a:cs typeface="Arial" pitchFamily="34" charset="0"/>
              </a:rPr>
              <a:t> de un Sistema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129BA562-B239-EB1F-EABD-BA493EE82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306" y="1556792"/>
            <a:ext cx="8259388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283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500063"/>
            <a:ext cx="7308304" cy="5715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Caracteristicas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deseables</a:t>
            </a:r>
            <a:r>
              <a:rPr sz="2400" b="1" dirty="0">
                <a:latin typeface="Arial" pitchFamily="34" charset="0"/>
                <a:cs typeface="Arial" pitchFamily="34" charset="0"/>
              </a:rPr>
              <a:t> de un Sistema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42910" y="1142984"/>
            <a:ext cx="800105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 err="1">
                <a:latin typeface="Arial" pitchFamily="34" charset="0"/>
                <a:cs typeface="Arial" pitchFamily="34" charset="0"/>
              </a:rPr>
              <a:t>Tambien</a:t>
            </a:r>
            <a:r>
              <a:rPr lang="es-ES" dirty="0">
                <a:latin typeface="Arial" pitchFamily="34" charset="0"/>
                <a:cs typeface="Arial" pitchFamily="34" charset="0"/>
              </a:rPr>
              <a:t> se debe tener en cuenta: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Conveniencia</a:t>
            </a:r>
            <a:r>
              <a:rPr lang="es-ES" dirty="0">
                <a:latin typeface="Arial" pitchFamily="34" charset="0"/>
                <a:cs typeface="Arial" pitchFamily="34" charset="0"/>
              </a:rPr>
              <a:t>. Un Sistema Operativo hace más conveniente el uso de una computadora.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Encargado de administrar el hardware. </a:t>
            </a:r>
            <a:r>
              <a:rPr lang="es-ES" dirty="0">
                <a:latin typeface="Arial" pitchFamily="34" charset="0"/>
                <a:cs typeface="Arial" pitchFamily="34" charset="0"/>
              </a:rPr>
              <a:t>El Sistema Operativo se encarga de manejar de una mejor manera los recursos de la computadora en cuanto a hardware se refiere, esto es, asignar a cada proceso una parte del procesador para poder compartir los recursos.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Relacionar dispositivos (gestionar a través del </a:t>
            </a:r>
            <a:r>
              <a:rPr lang="es-ES" b="1" dirty="0" err="1">
                <a:latin typeface="Arial" pitchFamily="34" charset="0"/>
                <a:cs typeface="Arial" pitchFamily="34" charset="0"/>
              </a:rPr>
              <a:t>kernel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). </a:t>
            </a:r>
            <a:r>
              <a:rPr lang="es-ES" dirty="0">
                <a:latin typeface="Arial" pitchFamily="34" charset="0"/>
                <a:cs typeface="Arial" pitchFamily="34" charset="0"/>
              </a:rPr>
              <a:t>El Sistema Operativo se debe encargar de comunicar a los dispositivos periféricos, cuando el usuario así lo requiera.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Organizar datos </a:t>
            </a:r>
            <a:r>
              <a:rPr lang="es-ES" dirty="0">
                <a:latin typeface="Arial" pitchFamily="34" charset="0"/>
                <a:cs typeface="Arial" pitchFamily="34" charset="0"/>
              </a:rPr>
              <a:t>para acceso rápido y seguro.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Manejar las comunicaciones en red</a:t>
            </a:r>
            <a:r>
              <a:rPr lang="es-ES" dirty="0">
                <a:latin typeface="Arial" pitchFamily="34" charset="0"/>
                <a:cs typeface="Arial" pitchFamily="34" charset="0"/>
              </a:rPr>
              <a:t>. El Sistema Operativo permite al usuario manejar con alta facilidad todo lo referente a la instalación y uso de las redes de computadoras.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Facilitar las entradas y salidas</a:t>
            </a:r>
            <a:r>
              <a:rPr lang="es-ES" dirty="0">
                <a:latin typeface="Arial" pitchFamily="34" charset="0"/>
                <a:cs typeface="Arial" pitchFamily="34" charset="0"/>
              </a:rPr>
              <a:t>. Un Sistema Operativo debe facilitar el acceso y manejo de los dispositivos de Entrada/Salida de la computadora.</a:t>
            </a:r>
          </a:p>
        </p:txBody>
      </p:sp>
    </p:spTree>
    <p:extLst>
      <p:ext uri="{BB962C8B-B14F-4D97-AF65-F5344CB8AC3E}">
        <p14:creationId xmlns:p14="http://schemas.microsoft.com/office/powerpoint/2010/main" val="1917638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467544" y="500063"/>
            <a:ext cx="6840760" cy="57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>
                <a:latin typeface="Arial" pitchFamily="34" charset="0"/>
                <a:cs typeface="Arial" pitchFamily="34" charset="0"/>
              </a:rPr>
              <a:t>Funciones </a:t>
            </a:r>
            <a:r>
              <a:rPr sz="2400" b="1" dirty="0">
                <a:latin typeface="Arial" pitchFamily="34" charset="0"/>
                <a:cs typeface="Arial" pitchFamily="34" charset="0"/>
              </a:rPr>
              <a:t>de un Sistema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0DBE81E-5718-14D3-C6FC-8B6B608671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358" y="2204864"/>
            <a:ext cx="8831283" cy="2714073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B55B3AA-C510-080D-1FED-6E7B70D47FAE}"/>
              </a:ext>
            </a:extLst>
          </p:cNvPr>
          <p:cNvSpPr txBox="1"/>
          <p:nvPr/>
        </p:nvSpPr>
        <p:spPr>
          <a:xfrm>
            <a:off x="467544" y="1083583"/>
            <a:ext cx="77599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Las funciones que realiza un sistema operativo dependen del tipo de S.O., pero existen algunas que se pueden considerar en todos los S.O: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376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-5499" y="387646"/>
            <a:ext cx="5286375" cy="5715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Tipos</a:t>
            </a:r>
            <a:r>
              <a:rPr sz="2400" b="1" dirty="0">
                <a:latin typeface="Arial" pitchFamily="34" charset="0"/>
                <a:cs typeface="Arial" pitchFamily="34" charset="0"/>
              </a:rPr>
              <a:t> de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Sistemas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Operativos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6562" name="Picture 2" descr="http://www.monografias.com/trabajos12/hisis/Image69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892959"/>
            <a:ext cx="6022452" cy="55017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0121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571500"/>
            <a:ext cx="5286375" cy="5715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Tipos</a:t>
            </a:r>
            <a:r>
              <a:rPr sz="2400" b="1" dirty="0">
                <a:latin typeface="Arial" pitchFamily="34" charset="0"/>
                <a:cs typeface="Arial" pitchFamily="34" charset="0"/>
              </a:rPr>
              <a:t> de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Sistemas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Operativos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500034" y="1214422"/>
            <a:ext cx="8143932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_tradnl" b="1" dirty="0" err="1">
                <a:latin typeface="Arial" pitchFamily="34" charset="0"/>
                <a:cs typeface="Arial" pitchFamily="34" charset="0"/>
              </a:rPr>
              <a:t>Monotarea</a:t>
            </a:r>
            <a:r>
              <a:rPr lang="es-ES_tradnl" b="1" dirty="0">
                <a:latin typeface="Arial" pitchFamily="34" charset="0"/>
                <a:cs typeface="Arial" pitchFamily="34" charset="0"/>
              </a:rPr>
              <a:t> o Serie: 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En los primeros sistemas operativos, si no finalizaba la ejecución de un programa no empezaba a ejecutarse otro. El rendimiento alcanzado con estos SO era muy bajo, debido a la existencia de tiempos en los cuales el procesador no realizaba ningún trabajo útil (por ejemplo, mientras se realizaban E/S).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_tradnl" b="1" dirty="0">
                <a:latin typeface="Arial" pitchFamily="34" charset="0"/>
                <a:cs typeface="Arial" pitchFamily="34" charset="0"/>
              </a:rPr>
              <a:t>Multitarea o </a:t>
            </a:r>
            <a:r>
              <a:rPr lang="es-ES_tradnl" b="1" dirty="0" err="1">
                <a:latin typeface="Arial" pitchFamily="34" charset="0"/>
                <a:cs typeface="Arial" pitchFamily="34" charset="0"/>
              </a:rPr>
              <a:t>Multiprogramados</a:t>
            </a:r>
            <a:r>
              <a:rPr lang="es-ES_tradnl" b="1" dirty="0">
                <a:latin typeface="Arial" pitchFamily="34" charset="0"/>
                <a:cs typeface="Arial" pitchFamily="34" charset="0"/>
              </a:rPr>
              <a:t>: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 Son capaces de ejecutar más de un programa al mismo tiempo. Son los más usados en la actualidad.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_tradnl" dirty="0">
                <a:latin typeface="Arial" pitchFamily="34" charset="0"/>
                <a:cs typeface="Arial" pitchFamily="34" charset="0"/>
              </a:rPr>
              <a:t>Dependiendo como gestiona el procesador podemos clasificarlos en: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_tradnl" b="1" dirty="0">
                <a:latin typeface="Arial" pitchFamily="34" charset="0"/>
                <a:cs typeface="Arial" pitchFamily="34" charset="0"/>
              </a:rPr>
              <a:t>Cooperativa.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 Existe una cooperación entre el SO y los programas de aplicación. 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_tradnl" b="1" dirty="0">
                <a:latin typeface="Arial" pitchFamily="34" charset="0"/>
                <a:cs typeface="Arial" pitchFamily="34" charset="0"/>
              </a:rPr>
              <a:t>Con asignación de prioridades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. El SO mantiene una lista con los procesos que intervienen en cada momento, con sus prioridades. 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557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0" y="500063"/>
            <a:ext cx="5286375" cy="5715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b="1" dirty="0" err="1">
                <a:latin typeface="Arial" pitchFamily="34" charset="0"/>
                <a:cs typeface="Arial" pitchFamily="34" charset="0"/>
              </a:rPr>
              <a:t>Tipos</a:t>
            </a:r>
            <a:r>
              <a:rPr sz="2400" b="1" dirty="0">
                <a:latin typeface="Arial" pitchFamily="34" charset="0"/>
                <a:cs typeface="Arial" pitchFamily="34" charset="0"/>
              </a:rPr>
              <a:t> de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Sistemas</a:t>
            </a:r>
            <a:r>
              <a:rPr sz="2400" b="1" dirty="0">
                <a:latin typeface="Arial" pitchFamily="34" charset="0"/>
                <a:cs typeface="Arial" pitchFamily="34" charset="0"/>
              </a:rPr>
              <a:t> </a:t>
            </a:r>
            <a:r>
              <a:rPr sz="2400" b="1" dirty="0" err="1">
                <a:latin typeface="Arial" pitchFamily="34" charset="0"/>
                <a:cs typeface="Arial" pitchFamily="34" charset="0"/>
              </a:rPr>
              <a:t>Operativos</a:t>
            </a:r>
            <a:endParaRPr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500034" y="1071546"/>
            <a:ext cx="814393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_tradnl" b="1" dirty="0" err="1">
                <a:latin typeface="Arial" pitchFamily="34" charset="0"/>
                <a:cs typeface="Arial" pitchFamily="34" charset="0"/>
              </a:rPr>
              <a:t>Monousuario</a:t>
            </a:r>
            <a:r>
              <a:rPr lang="es-ES_tradnl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Simples, permiten la conexión de un único usuario en un instante dado, por lo cual no necesitan realizar la gestión y control de varios usuarios. Pueden ser </a:t>
            </a:r>
            <a:r>
              <a:rPr lang="es-ES_tradnl" dirty="0" err="1">
                <a:latin typeface="Arial" pitchFamily="34" charset="0"/>
                <a:cs typeface="Arial" pitchFamily="34" charset="0"/>
              </a:rPr>
              <a:t>monotarea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 o multitarea.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r>
              <a:rPr lang="es-ES_tradnl" b="1" dirty="0">
                <a:latin typeface="Arial" pitchFamily="34" charset="0"/>
                <a:cs typeface="Arial" pitchFamily="34" charset="0"/>
              </a:rPr>
              <a:t> 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b="1" dirty="0">
                <a:latin typeface="Arial" pitchFamily="34" charset="0"/>
                <a:cs typeface="Arial" pitchFamily="34" charset="0"/>
              </a:rPr>
              <a:t>Multiusuario:</a:t>
            </a:r>
            <a:r>
              <a:rPr lang="es-ES_tradnl" dirty="0">
                <a:latin typeface="Arial" pitchFamily="34" charset="0"/>
                <a:cs typeface="Arial" pitchFamily="34" charset="0"/>
              </a:rPr>
              <a:t> Más de un usuario accede al computador al mismo tiempo. El SO debe ser también multitarea y establecer mecanismos de identificación, autentificación y control de los distintos usuarios. Además cada usuario puede ejecutar varios programas simultáneamente. </a:t>
            </a:r>
            <a:r>
              <a:rPr lang="es-ES_tradnl" b="1" dirty="0">
                <a:latin typeface="Arial" pitchFamily="34" charset="0"/>
                <a:cs typeface="Arial" pitchFamily="34" charset="0"/>
              </a:rPr>
              <a:t> 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4514" name="Picture 2" descr="http://4.bp.blogspot.com/-iNQYwnVxxj4/TayQlroJhCI/AAAAAAAAAB0/-dqjMVO0E4M/s1600/concep20%255B1%255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3429000"/>
            <a:ext cx="4991100" cy="27908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986781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E95A0C693CEB341887D38A4A2B58B45040072C752107C5A7B47AA91A1EE638E6F1F" ma:contentTypeVersion="24" ma:contentTypeDescription="Create a new document." ma:contentTypeScope="" ma:versionID="0c22a9e4ee5a4d59bacc0eca4cef97cb"/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84655DC-E572-4564-A9C9-0B9D8003F1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8EF03C4-44DE-46A6-83B9-F81098DF0B89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3.xml><?xml version="1.0" encoding="utf-8"?>
<ds:datastoreItem xmlns:ds="http://schemas.openxmlformats.org/officeDocument/2006/customXml" ds:itemID="{3722D8BD-807B-4A41-93C9-0E581F3C4C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8164</TotalTime>
  <Words>839</Words>
  <Application>Microsoft Office PowerPoint</Application>
  <PresentationFormat>Presentación en pantalla (4:3)</PresentationFormat>
  <Paragraphs>73</Paragraphs>
  <Slides>15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Tema de Office</vt:lpstr>
      <vt:lpstr>Teoría de la Información y la Comunicación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Tecnologias de la Informacion y de la Comunicacion</dc:title>
  <dc:creator>User OEM</dc:creator>
  <cp:lastModifiedBy>Usuario</cp:lastModifiedBy>
  <cp:revision>63</cp:revision>
  <dcterms:created xsi:type="dcterms:W3CDTF">2011-08-28T12:11:05Z</dcterms:created>
  <dcterms:modified xsi:type="dcterms:W3CDTF">2024-05-10T15:28:25Z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