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31"/>
  </p:notesMasterIdLst>
  <p:sldIdLst>
    <p:sldId id="362" r:id="rId2"/>
    <p:sldId id="282"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 id="388" r:id="rId29"/>
    <p:sldId id="38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F168E-5614-448E-B5CB-2D8C68F5E88D}" type="datetimeFigureOut">
              <a:rPr lang="es-AR" smtClean="0"/>
              <a:t>4/10/2020</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3EAAC7-41FA-4E07-8003-CA9B676C1880}" type="slidenum">
              <a:rPr lang="es-AR" smtClean="0"/>
              <a:t>‹Nº›</a:t>
            </a:fld>
            <a:endParaRPr lang="es-AR"/>
          </a:p>
        </p:txBody>
      </p:sp>
    </p:spTree>
    <p:extLst>
      <p:ext uri="{BB962C8B-B14F-4D97-AF65-F5344CB8AC3E}">
        <p14:creationId xmlns:p14="http://schemas.microsoft.com/office/powerpoint/2010/main" val="1382917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smtClean="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smtClean="0"/>
              <a:t>Red:Colección interconectada de dispositivos autonomos cuyo objetivo es compartir recursos e intercambiar información</a:t>
            </a:r>
            <a:endParaRPr lang="es-AR" dirty="0"/>
          </a:p>
        </p:txBody>
      </p:sp>
    </p:spTree>
    <p:extLst>
      <p:ext uri="{BB962C8B-B14F-4D97-AF65-F5344CB8AC3E}">
        <p14:creationId xmlns:p14="http://schemas.microsoft.com/office/powerpoint/2010/main" val="3298254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0FEAE65C-1DCB-4DB6-8D4D-A6093E850739}" type="slidenum">
              <a:rPr lang="es-MX" smtClean="0"/>
              <a:t>25</a:t>
            </a:fld>
            <a:endParaRPr lang="es-MX"/>
          </a:p>
        </p:txBody>
      </p:sp>
    </p:spTree>
    <p:extLst>
      <p:ext uri="{BB962C8B-B14F-4D97-AF65-F5344CB8AC3E}">
        <p14:creationId xmlns:p14="http://schemas.microsoft.com/office/powerpoint/2010/main" val="54287273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10/4/2020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10/4/2020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10/4/2020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10/4/2020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10/4/2020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10/4/2020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10/4/2020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10/4/2020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10/4/2020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10/4/2020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10/4/2020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10/4/2020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AR" dirty="0">
                <a:effectLst/>
              </a:rPr>
              <a:t>Sistemas Operativos de Red</a:t>
            </a:r>
            <a:r>
              <a:rPr lang="es-AR" dirty="0" smtClean="0"/>
              <a:t/>
            </a:r>
            <a:br>
              <a:rPr lang="es-AR" dirty="0" smtClean="0"/>
            </a:br>
            <a:endParaRPr lang="es-AR" dirty="0"/>
          </a:p>
        </p:txBody>
      </p:sp>
      <p:sp>
        <p:nvSpPr>
          <p:cNvPr id="3" name="2 Subtítulo"/>
          <p:cNvSpPr>
            <a:spLocks noGrp="1"/>
          </p:cNvSpPr>
          <p:nvPr>
            <p:ph type="subTitle" idx="1"/>
          </p:nvPr>
        </p:nvSpPr>
        <p:spPr/>
        <p:txBody>
          <a:bodyPr>
            <a:normAutofit fontScale="92500" lnSpcReduction="20000"/>
          </a:bodyPr>
          <a:lstStyle/>
          <a:p>
            <a:r>
              <a:rPr lang="es-AR" smtClean="0"/>
              <a:t>Unidad IV </a:t>
            </a:r>
            <a:r>
              <a:rPr lang="es-AR" dirty="0" smtClean="0"/>
              <a:t>– Redes II </a:t>
            </a:r>
          </a:p>
          <a:p>
            <a:r>
              <a:rPr lang="es-AR" dirty="0" smtClean="0"/>
              <a:t>APU- </a:t>
            </a:r>
            <a:r>
              <a:rPr lang="es-AR" dirty="0" err="1" smtClean="0"/>
              <a:t>UNJu</a:t>
            </a:r>
            <a:endParaRPr lang="es-AR" dirty="0" smtClean="0"/>
          </a:p>
          <a:p>
            <a:r>
              <a:rPr lang="es-AR" dirty="0" smtClean="0"/>
              <a:t>Ing. Consuelo Gómez</a:t>
            </a:r>
            <a:endParaRPr lang="es-AR" dirty="0"/>
          </a:p>
        </p:txBody>
      </p:sp>
    </p:spTree>
    <p:extLst>
      <p:ext uri="{BB962C8B-B14F-4D97-AF65-F5344CB8AC3E}">
        <p14:creationId xmlns:p14="http://schemas.microsoft.com/office/powerpoint/2010/main" val="2133982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a:t>S</a:t>
            </a:r>
            <a:r>
              <a:rPr lang="es-ES_tradnl" dirty="0" smtClean="0"/>
              <a:t>oftware </a:t>
            </a:r>
            <a:r>
              <a:rPr lang="es-ES_tradnl" dirty="0"/>
              <a:t>de red </a:t>
            </a:r>
            <a:r>
              <a:rPr lang="es-ES_tradnl" dirty="0" smtClean="0"/>
              <a:t>necesario</a:t>
            </a:r>
            <a:endParaRPr lang="es-MX" dirty="0"/>
          </a:p>
        </p:txBody>
      </p:sp>
      <p:sp>
        <p:nvSpPr>
          <p:cNvPr id="3" name="2 Marcador de contenido"/>
          <p:cNvSpPr>
            <a:spLocks noGrp="1"/>
          </p:cNvSpPr>
          <p:nvPr>
            <p:ph idx="1"/>
          </p:nvPr>
        </p:nvSpPr>
        <p:spPr/>
        <p:txBody>
          <a:bodyPr>
            <a:normAutofit fontScale="92500" lnSpcReduction="10000"/>
          </a:bodyPr>
          <a:lstStyle/>
          <a:p>
            <a:pPr lvl="0"/>
            <a:r>
              <a:rPr lang="es-ES_tradnl" sz="2800" b="1" dirty="0"/>
              <a:t>El software en los clientes</a:t>
            </a:r>
            <a:r>
              <a:rPr lang="es-ES_tradnl" sz="2800" dirty="0"/>
              <a:t>: la mayoría </a:t>
            </a:r>
            <a:r>
              <a:rPr lang="es-ES_tradnl" sz="2800" dirty="0" smtClean="0"/>
              <a:t>utilizan </a:t>
            </a:r>
            <a:r>
              <a:rPr lang="es-ES_tradnl" sz="2800" dirty="0"/>
              <a:t>Windows </a:t>
            </a:r>
            <a:r>
              <a:rPr lang="es-ES_tradnl" sz="2800" dirty="0" smtClean="0"/>
              <a:t>7, Windows 8, Windows 10  </a:t>
            </a:r>
            <a:r>
              <a:rPr lang="es-ES_tradnl" sz="2800" dirty="0"/>
              <a:t>como clientes de las infraestructuras de red. Estos sistemas no necesitan de ningún software adicional para conectarse con los servidores de red. En algunos casos cuando se necesitan conectar los clientes a servidores UNIX/Linux, será necesario instalar (no siempre) software de conexiones remotas como SSH o similares.</a:t>
            </a:r>
            <a:endParaRPr lang="es-MX" sz="2800" dirty="0"/>
          </a:p>
          <a:p>
            <a:pPr lvl="0"/>
            <a:r>
              <a:rPr lang="es-ES_tradnl" sz="2800" b="1" dirty="0"/>
              <a:t>El software en los servidores</a:t>
            </a:r>
            <a:r>
              <a:rPr lang="es-ES_tradnl" sz="2800" dirty="0"/>
              <a:t>: Los SO servidores traen incorporado todo el software necesario para que los clientes puedan conectarse y además suministrar los servicios requeridos por los clientes.</a:t>
            </a:r>
            <a:endParaRPr lang="es-MX" sz="2800" dirty="0"/>
          </a:p>
          <a:p>
            <a:endParaRPr lang="es-MX" dirty="0"/>
          </a:p>
        </p:txBody>
      </p:sp>
    </p:spTree>
    <p:extLst>
      <p:ext uri="{BB962C8B-B14F-4D97-AF65-F5344CB8AC3E}">
        <p14:creationId xmlns:p14="http://schemas.microsoft.com/office/powerpoint/2010/main" val="36468906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u="words" dirty="0"/>
              <a:t>Características de los Sistemas Operativos de </a:t>
            </a:r>
            <a:r>
              <a:rPr lang="es-ES_tradnl" b="1" u="words" dirty="0" smtClean="0"/>
              <a:t>Red</a:t>
            </a:r>
            <a:endParaRPr lang="es-MX" dirty="0"/>
          </a:p>
        </p:txBody>
      </p:sp>
      <p:sp>
        <p:nvSpPr>
          <p:cNvPr id="3" name="2 Marcador de contenido"/>
          <p:cNvSpPr>
            <a:spLocks noGrp="1"/>
          </p:cNvSpPr>
          <p:nvPr>
            <p:ph idx="1"/>
          </p:nvPr>
        </p:nvSpPr>
        <p:spPr/>
        <p:txBody>
          <a:bodyPr>
            <a:normAutofit lnSpcReduction="10000"/>
          </a:bodyPr>
          <a:lstStyle/>
          <a:p>
            <a:pPr lvl="0"/>
            <a:r>
              <a:rPr lang="es-ES_tradnl" sz="2800" dirty="0"/>
              <a:t>Compartir recursos que públicamente están disponibles para cualquier usuario de la red. </a:t>
            </a:r>
            <a:r>
              <a:rPr lang="es-ES_tradnl" sz="2800" dirty="0"/>
              <a:t>La mayoría de los </a:t>
            </a:r>
            <a:r>
              <a:rPr lang="es-ES_tradnl" sz="2800" dirty="0"/>
              <a:t>S</a:t>
            </a:r>
            <a:r>
              <a:rPr lang="es-ES_tradnl" sz="2800" dirty="0" smtClean="0"/>
              <a:t>O </a:t>
            </a:r>
            <a:r>
              <a:rPr lang="es-ES_tradnl" sz="2800" dirty="0"/>
              <a:t>de red no sólo permiten compartir sino también determinar el grado de compartición. </a:t>
            </a:r>
            <a:r>
              <a:rPr lang="es-ES_tradnl" sz="2800" dirty="0"/>
              <a:t>Las opciones de compartición de recursos incluyen:</a:t>
            </a:r>
            <a:endParaRPr lang="es-MX" sz="2400" dirty="0"/>
          </a:p>
          <a:p>
            <a:pPr lvl="1"/>
            <a:r>
              <a:rPr lang="es-ES_tradnl" sz="2800" dirty="0"/>
              <a:t>Permitir distintos usuarios con diferentes niveles de acceso a los recursos (privilegios)</a:t>
            </a:r>
            <a:endParaRPr lang="es-MX" sz="2800" dirty="0"/>
          </a:p>
          <a:p>
            <a:pPr lvl="1"/>
            <a:r>
              <a:rPr lang="es-ES_tradnl" sz="2800" dirty="0"/>
              <a:t>Coordinación en el acceso a los recursos asegurando que dos usuarios no utilicen el mismo recurso en el mismo instante.</a:t>
            </a:r>
            <a:endParaRPr lang="es-MX" sz="2800" dirty="0"/>
          </a:p>
          <a:p>
            <a:endParaRPr lang="es-MX" dirty="0"/>
          </a:p>
        </p:txBody>
      </p:sp>
    </p:spTree>
    <p:extLst>
      <p:ext uri="{BB962C8B-B14F-4D97-AF65-F5344CB8AC3E}">
        <p14:creationId xmlns:p14="http://schemas.microsoft.com/office/powerpoint/2010/main" val="3783411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lvl="0"/>
            <a:r>
              <a:rPr lang="es-ES_tradnl" sz="3200" dirty="0"/>
              <a:t>Gestión de usuarios permite al administrador de la red determinar que personas, o grupos de personas tendrán acceso a los recursos de la red. El administrador puede:</a:t>
            </a:r>
            <a:endParaRPr lang="es-MX" sz="3200" dirty="0"/>
          </a:p>
          <a:p>
            <a:pPr lvl="1"/>
            <a:r>
              <a:rPr lang="es-ES_tradnl" sz="2800" dirty="0"/>
              <a:t>Crear, borrar o modificar usuarios o grupos de usuarios</a:t>
            </a:r>
            <a:endParaRPr lang="es-MX" sz="2800" dirty="0"/>
          </a:p>
          <a:p>
            <a:pPr lvl="1"/>
            <a:r>
              <a:rPr lang="es-ES_tradnl" sz="2800" dirty="0"/>
              <a:t>Otorgar o quitar permisos de usuario a los recursos de la red controlados por el SO de red</a:t>
            </a:r>
            <a:endParaRPr lang="es-MX" sz="2800" dirty="0"/>
          </a:p>
          <a:p>
            <a:pPr lvl="1"/>
            <a:r>
              <a:rPr lang="es-ES_tradnl" sz="2800" dirty="0"/>
              <a:t>Asignar o denegar permisos de usuario en la red</a:t>
            </a:r>
            <a:endParaRPr lang="es-MX" sz="2800" dirty="0"/>
          </a:p>
          <a:p>
            <a:endParaRPr lang="es-MX" dirty="0"/>
          </a:p>
        </p:txBody>
      </p:sp>
    </p:spTree>
    <p:extLst>
      <p:ext uri="{BB962C8B-B14F-4D97-AF65-F5344CB8AC3E}">
        <p14:creationId xmlns:p14="http://schemas.microsoft.com/office/powerpoint/2010/main" val="3475573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a:t>Selección de un sistema operativo en red</a:t>
            </a:r>
            <a:endParaRPr lang="es-MX" dirty="0"/>
          </a:p>
        </p:txBody>
      </p:sp>
      <p:sp>
        <p:nvSpPr>
          <p:cNvPr id="3" name="2 Marcador de contenido"/>
          <p:cNvSpPr>
            <a:spLocks noGrp="1"/>
          </p:cNvSpPr>
          <p:nvPr>
            <p:ph idx="1"/>
          </p:nvPr>
        </p:nvSpPr>
        <p:spPr/>
        <p:txBody>
          <a:bodyPr>
            <a:normAutofit/>
          </a:bodyPr>
          <a:lstStyle/>
          <a:p>
            <a:pPr lvl="0"/>
            <a:r>
              <a:rPr lang="es-ES_tradnl" b="1" dirty="0"/>
              <a:t>Nivel de seguridad de la red: </a:t>
            </a:r>
            <a:r>
              <a:rPr lang="es-ES_tradnl" dirty="0"/>
              <a:t>Las redes cliente servidor permiten incluir más posibilidades relativas a la seguridad que las que ofrece una red par a par.</a:t>
            </a:r>
            <a:endParaRPr lang="es-MX" dirty="0"/>
          </a:p>
          <a:p>
            <a:pPr lvl="0"/>
            <a:r>
              <a:rPr lang="es-ES_tradnl" b="1" dirty="0"/>
              <a:t>Número de usuarios de la red: </a:t>
            </a:r>
            <a:r>
              <a:rPr lang="es-ES_tradnl" dirty="0"/>
              <a:t>Cuando se trata de un número pequeño de usuarios, resulta más fácil y práctico administrar un grupo de trabajo que una red en entorno cliente/servidor ya que el  mantenimiento, actualización y gestión de recursos será pequeño.</a:t>
            </a:r>
            <a:endParaRPr lang="es-MX" dirty="0"/>
          </a:p>
          <a:p>
            <a:pPr lvl="0"/>
            <a:r>
              <a:rPr lang="es-ES_tradnl" b="1" dirty="0"/>
              <a:t>Número de equipos de la red: </a:t>
            </a:r>
            <a:r>
              <a:rPr lang="es-ES_tradnl" dirty="0"/>
              <a:t>Si disponemos de pocos equipos en la red, tal vez será mejor trabajar en un grupo de trabajo que en un entorno cliente/servidor.</a:t>
            </a:r>
            <a:endParaRPr lang="es-MX" dirty="0"/>
          </a:p>
          <a:p>
            <a:pPr lvl="0"/>
            <a:r>
              <a:rPr lang="es-ES_tradnl" b="1" dirty="0"/>
              <a:t>Evaluar la interoperabilidad de la red: </a:t>
            </a:r>
            <a:r>
              <a:rPr lang="es-ES_tradnl" dirty="0"/>
              <a:t>después de identificar las necesidades de seguridad, usuarios y equipos de la red, el siguiente paso es determinar los tipos de </a:t>
            </a:r>
            <a:r>
              <a:rPr lang="es-ES_tradnl" dirty="0" smtClean="0"/>
              <a:t>interoperabilidad </a:t>
            </a:r>
            <a:r>
              <a:rPr lang="es-ES_tradnl" dirty="0"/>
              <a:t>necesaria en la red para que se comporte como una unidad.</a:t>
            </a:r>
            <a:endParaRPr lang="es-MX" dirty="0"/>
          </a:p>
          <a:p>
            <a:endParaRPr lang="es-MX" dirty="0"/>
          </a:p>
        </p:txBody>
      </p:sp>
    </p:spTree>
    <p:extLst>
      <p:ext uri="{BB962C8B-B14F-4D97-AF65-F5344CB8AC3E}">
        <p14:creationId xmlns:p14="http://schemas.microsoft.com/office/powerpoint/2010/main" val="36428486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t>¿Qué sistema operativo en red es el adecuado para mi red</a:t>
            </a:r>
            <a:r>
              <a:rPr lang="es-ES_tradnl" b="1" dirty="0" smtClean="0"/>
              <a:t>?</a:t>
            </a:r>
            <a:endParaRPr lang="es-MX" dirty="0"/>
          </a:p>
        </p:txBody>
      </p:sp>
      <p:sp>
        <p:nvSpPr>
          <p:cNvPr id="3" name="2 Marcador de contenido"/>
          <p:cNvSpPr>
            <a:spLocks noGrp="1"/>
          </p:cNvSpPr>
          <p:nvPr>
            <p:ph idx="1"/>
          </p:nvPr>
        </p:nvSpPr>
        <p:spPr/>
        <p:txBody>
          <a:bodyPr>
            <a:noAutofit/>
          </a:bodyPr>
          <a:lstStyle/>
          <a:p>
            <a:r>
              <a:rPr lang="es-ES_tradnl" sz="2400" dirty="0"/>
              <a:t>A diferencia del SO NetWare, Windows combina el sistema operativo del equipo y de red en un mismo sistema.</a:t>
            </a:r>
            <a:endParaRPr lang="es-MX" sz="2400" dirty="0"/>
          </a:p>
          <a:p>
            <a:r>
              <a:rPr lang="es-ES_tradnl" sz="2400" dirty="0"/>
              <a:t>Microsoft suministra versiones de SO clientes y versiones de SO de servidor. Entre las versiones cliente, </a:t>
            </a:r>
            <a:r>
              <a:rPr lang="es-ES_tradnl" sz="2400" dirty="0" smtClean="0"/>
              <a:t>Windows 7, Windows 8 , Windows 10. </a:t>
            </a:r>
            <a:r>
              <a:rPr lang="es-ES_tradnl" sz="2400" dirty="0"/>
              <a:t>En cuanto a las versiones de servidor, las versiones Windows 2000 Server, 2003 </a:t>
            </a:r>
            <a:r>
              <a:rPr lang="es-ES_tradnl" sz="2400" dirty="0" smtClean="0"/>
              <a:t>Server,  </a:t>
            </a:r>
            <a:r>
              <a:rPr lang="es-ES_tradnl" sz="2400" dirty="0"/>
              <a:t>2008 </a:t>
            </a:r>
            <a:r>
              <a:rPr lang="es-ES_tradnl" sz="2400" dirty="0" smtClean="0"/>
              <a:t>Server, 2012 Server, 2016 Server o 2019 Server </a:t>
            </a:r>
            <a:r>
              <a:rPr lang="es-ES_tradnl" sz="2400" dirty="0"/>
              <a:t>en diferentes distribuciones</a:t>
            </a:r>
            <a:r>
              <a:rPr lang="es-ES_tradnl" sz="2400" dirty="0" smtClean="0"/>
              <a:t>.</a:t>
            </a:r>
          </a:p>
          <a:p>
            <a:r>
              <a:rPr lang="es-ES_tradnl" sz="2400" dirty="0"/>
              <a:t>El SO Linux, y en particular las distribuciones de </a:t>
            </a:r>
            <a:r>
              <a:rPr lang="es-ES_tradnl" sz="2400" dirty="0" err="1"/>
              <a:t>Debian</a:t>
            </a:r>
            <a:r>
              <a:rPr lang="es-ES_tradnl" sz="2400" dirty="0"/>
              <a:t>, ofrecen también en versiones de cliente como Ubuntu Desktop o versiones de servidor Ubuntu Server.</a:t>
            </a:r>
            <a:endParaRPr lang="es-MX" sz="2400" dirty="0"/>
          </a:p>
        </p:txBody>
      </p:sp>
    </p:spTree>
    <p:extLst>
      <p:ext uri="{BB962C8B-B14F-4D97-AF65-F5344CB8AC3E}">
        <p14:creationId xmlns:p14="http://schemas.microsoft.com/office/powerpoint/2010/main" val="3702199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ES_tradnl" sz="3200" b="1" dirty="0"/>
              <a:t>Gestión de la red: </a:t>
            </a:r>
            <a:r>
              <a:rPr lang="es-ES_tradnl" sz="3200" dirty="0"/>
              <a:t>algunos SO de red incluyen herramientas de gestión que ayudan a los administradores a controlar el comportamiento de la red. Con estas herramientas el administrador de la red puede tomar decisiones antes de que el problema ponga en riesgo el funcionamiento o caída de la red</a:t>
            </a:r>
            <a:endParaRPr lang="es-MX" sz="3200" dirty="0"/>
          </a:p>
        </p:txBody>
      </p:sp>
    </p:spTree>
    <p:extLst>
      <p:ext uri="{BB962C8B-B14F-4D97-AF65-F5344CB8AC3E}">
        <p14:creationId xmlns:p14="http://schemas.microsoft.com/office/powerpoint/2010/main" val="1706314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ES_tradnl" dirty="0"/>
              <a:t>Sistemas operativos en red </a:t>
            </a:r>
            <a:r>
              <a:rPr lang="es-ES_tradnl" dirty="0" smtClean="0"/>
              <a:t>Windows</a:t>
            </a:r>
            <a:endParaRPr lang="es-MX" dirty="0"/>
          </a:p>
        </p:txBody>
      </p:sp>
      <p:sp>
        <p:nvSpPr>
          <p:cNvPr id="3" name="2 Marcador de contenido"/>
          <p:cNvSpPr>
            <a:spLocks noGrp="1"/>
          </p:cNvSpPr>
          <p:nvPr>
            <p:ph idx="1"/>
          </p:nvPr>
        </p:nvSpPr>
        <p:spPr/>
        <p:txBody>
          <a:bodyPr>
            <a:normAutofit/>
          </a:bodyPr>
          <a:lstStyle/>
          <a:p>
            <a:r>
              <a:rPr lang="es-ES_tradnl" sz="3200" dirty="0"/>
              <a:t>Windows Server es un SO diseñado para entorno de servidores que trabaja sobre un modelo denominado </a:t>
            </a:r>
            <a:r>
              <a:rPr lang="es-ES_tradnl" sz="3200" dirty="0" smtClean="0"/>
              <a:t>dominio.</a:t>
            </a:r>
          </a:p>
          <a:p>
            <a:r>
              <a:rPr lang="es-ES_tradnl" sz="3200" dirty="0"/>
              <a:t>Un dominio es una colección de equipos (clientes y servidores) que comparten una política de seguridad y una base de datos común. Cada dominio tiene un nombre único</a:t>
            </a:r>
            <a:r>
              <a:rPr lang="es-ES_tradnl" sz="3200" dirty="0" smtClean="0"/>
              <a:t>.</a:t>
            </a:r>
            <a:endParaRPr lang="es-MX" sz="3200" dirty="0"/>
          </a:p>
        </p:txBody>
      </p:sp>
    </p:spTree>
    <p:extLst>
      <p:ext uri="{BB962C8B-B14F-4D97-AF65-F5344CB8AC3E}">
        <p14:creationId xmlns:p14="http://schemas.microsoft.com/office/powerpoint/2010/main" val="1061436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Los servicios más </a:t>
            </a:r>
            <a:r>
              <a:rPr lang="es-ES_tradnl" dirty="0" smtClean="0"/>
              <a:t>habituales</a:t>
            </a:r>
            <a:endParaRPr lang="es-MX" dirty="0"/>
          </a:p>
        </p:txBody>
      </p:sp>
      <p:sp>
        <p:nvSpPr>
          <p:cNvPr id="3" name="2 Marcador de contenido"/>
          <p:cNvSpPr>
            <a:spLocks noGrp="1"/>
          </p:cNvSpPr>
          <p:nvPr>
            <p:ph idx="1"/>
          </p:nvPr>
        </p:nvSpPr>
        <p:spPr/>
        <p:txBody>
          <a:bodyPr>
            <a:normAutofit/>
          </a:bodyPr>
          <a:lstStyle/>
          <a:p>
            <a:pPr lvl="1" algn="just"/>
            <a:r>
              <a:rPr lang="es-ES_tradnl" sz="2000" b="1" dirty="0"/>
              <a:t>Servicios de compartición de recursos</a:t>
            </a:r>
            <a:r>
              <a:rPr lang="es-ES_tradnl" sz="2000" dirty="0"/>
              <a:t>: pone a disposición de los usuarios de la red archivos carpetas, impresoras, o cualquier otro recurso, de forma centralizada y con un nivel de seguridad determinado y decidido por nosotros.</a:t>
            </a:r>
            <a:endParaRPr lang="es-MX" sz="2000" dirty="0"/>
          </a:p>
          <a:p>
            <a:pPr lvl="1" algn="just"/>
            <a:r>
              <a:rPr lang="es-ES_tradnl" sz="2000" b="1" dirty="0"/>
              <a:t>Seguridad</a:t>
            </a:r>
            <a:r>
              <a:rPr lang="es-ES_tradnl" sz="2000" dirty="0"/>
              <a:t>: Windows proporciona seguridad para cualquier recurso de la red. El servidor de red Windows mantiene todos los registros de las cuentas de usuario y gestiona permisos y derechos de usuario. Para acceder a cualquier recurso de la red, el usuario debe tener los derechos necesarios para realizar la tarea y los permisos adecuados para utilizar el recurso.</a:t>
            </a:r>
            <a:endParaRPr lang="es-MX" sz="2000" dirty="0"/>
          </a:p>
          <a:p>
            <a:pPr lvl="1" algn="just"/>
            <a:r>
              <a:rPr lang="es-ES_tradnl" sz="2000" b="1" dirty="0"/>
              <a:t>Servicios de impresión: </a:t>
            </a:r>
            <a:r>
              <a:rPr lang="es-ES_tradnl" sz="2000" dirty="0"/>
              <a:t>cualquier servidor o cliente puede funcionar como servidor de impresión.  La diferencia es que si el servicio de impresión está montado en un cliente, el administrador de la red no tendrá control total sobre el mismo. Lo normal es instalar estos servicios en el servidor y gestionarlos desde este equipo</a:t>
            </a:r>
            <a:r>
              <a:rPr lang="es-ES_tradnl" sz="2000" dirty="0" smtClean="0"/>
              <a:t>.</a:t>
            </a:r>
            <a:endParaRPr lang="es-MX" sz="2000" dirty="0"/>
          </a:p>
        </p:txBody>
      </p:sp>
    </p:spTree>
    <p:extLst>
      <p:ext uri="{BB962C8B-B14F-4D97-AF65-F5344CB8AC3E}">
        <p14:creationId xmlns:p14="http://schemas.microsoft.com/office/powerpoint/2010/main" val="41341213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Los servicios más </a:t>
            </a:r>
            <a:r>
              <a:rPr lang="es-ES_tradnl" dirty="0" smtClean="0"/>
              <a:t>habituales</a:t>
            </a:r>
            <a:endParaRPr lang="es-MX" dirty="0"/>
          </a:p>
        </p:txBody>
      </p:sp>
      <p:sp>
        <p:nvSpPr>
          <p:cNvPr id="3" name="2 Marcador de contenido"/>
          <p:cNvSpPr>
            <a:spLocks noGrp="1"/>
          </p:cNvSpPr>
          <p:nvPr>
            <p:ph idx="1"/>
          </p:nvPr>
        </p:nvSpPr>
        <p:spPr/>
        <p:txBody>
          <a:bodyPr>
            <a:normAutofit fontScale="92500" lnSpcReduction="20000"/>
          </a:bodyPr>
          <a:lstStyle/>
          <a:p>
            <a:pPr lvl="1" algn="just"/>
            <a:r>
              <a:rPr lang="es-ES_tradnl" sz="2800" b="1" dirty="0" smtClean="0"/>
              <a:t>Servicios </a:t>
            </a:r>
            <a:r>
              <a:rPr lang="es-ES_tradnl" sz="2800" b="1" dirty="0"/>
              <a:t>de red</a:t>
            </a:r>
            <a:r>
              <a:rPr lang="es-ES_tradnl" sz="2800" dirty="0"/>
              <a:t>: proporciona diferentes servicios de red que ayudan a la gestión global de un entorno de red. Estos servicios son:</a:t>
            </a:r>
            <a:endParaRPr lang="es-MX" sz="2800" dirty="0"/>
          </a:p>
          <a:p>
            <a:pPr lvl="2" algn="just"/>
            <a:r>
              <a:rPr lang="es-ES_tradnl" sz="2400" b="1" dirty="0"/>
              <a:t>Servicio de mensajería: </a:t>
            </a:r>
            <a:r>
              <a:rPr lang="es-ES_tradnl" sz="2400" dirty="0"/>
              <a:t>monitoriza la red y recibe mensajes emergentes para el usuario.</a:t>
            </a:r>
            <a:endParaRPr lang="es-MX" sz="2000" dirty="0"/>
          </a:p>
          <a:p>
            <a:pPr lvl="2" algn="just"/>
            <a:r>
              <a:rPr lang="es-ES_tradnl" sz="2400" b="1" dirty="0"/>
              <a:t>Servicio de alarma</a:t>
            </a:r>
            <a:r>
              <a:rPr lang="es-ES_tradnl" sz="2400" dirty="0"/>
              <a:t>: envía las notificaciones recibidas por el servicio de mensajería.</a:t>
            </a:r>
            <a:endParaRPr lang="es-MX" sz="2000" dirty="0"/>
          </a:p>
          <a:p>
            <a:pPr lvl="2" algn="just"/>
            <a:r>
              <a:rPr lang="es-ES_tradnl" sz="2400" b="1" dirty="0"/>
              <a:t>Servicio de exploración</a:t>
            </a:r>
            <a:r>
              <a:rPr lang="es-ES_tradnl" sz="2400" dirty="0"/>
              <a:t>: proporciona una lista de servidores disponibles en los dominios y en los grupos de trabajo.</a:t>
            </a:r>
            <a:endParaRPr lang="es-MX" sz="2000" dirty="0"/>
          </a:p>
          <a:p>
            <a:pPr lvl="2" algn="just"/>
            <a:r>
              <a:rPr lang="es-ES_tradnl" sz="2400" b="1" dirty="0"/>
              <a:t>Servicio de estación</a:t>
            </a:r>
            <a:r>
              <a:rPr lang="es-ES_tradnl" sz="2400" dirty="0"/>
              <a:t>: se ejecuta sobre una estación de trabajo y es responsable de las conexiones con el servidor.</a:t>
            </a:r>
            <a:endParaRPr lang="es-MX" sz="2000" dirty="0"/>
          </a:p>
          <a:p>
            <a:pPr lvl="2" algn="just"/>
            <a:r>
              <a:rPr lang="es-ES_tradnl" sz="2400" b="1" dirty="0"/>
              <a:t>Servicio de servidor</a:t>
            </a:r>
            <a:r>
              <a:rPr lang="es-ES_tradnl" sz="2400" dirty="0"/>
              <a:t>: proporciona acceso de red a los recursos de un equipo.</a:t>
            </a:r>
            <a:endParaRPr lang="es-MX" sz="2000" dirty="0"/>
          </a:p>
          <a:p>
            <a:pPr marL="393192" lvl="1" indent="0">
              <a:buNone/>
            </a:pPr>
            <a:endParaRPr lang="es-MX" sz="2000" dirty="0"/>
          </a:p>
          <a:p>
            <a:endParaRPr lang="es-MX" dirty="0"/>
          </a:p>
        </p:txBody>
      </p:sp>
    </p:spTree>
    <p:extLst>
      <p:ext uri="{BB962C8B-B14F-4D97-AF65-F5344CB8AC3E}">
        <p14:creationId xmlns:p14="http://schemas.microsoft.com/office/powerpoint/2010/main" val="5738179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Los servicios más </a:t>
            </a:r>
            <a:r>
              <a:rPr lang="es-ES_tradnl" dirty="0" smtClean="0"/>
              <a:t>habituales</a:t>
            </a:r>
            <a:endParaRPr lang="es-MX" dirty="0"/>
          </a:p>
        </p:txBody>
      </p:sp>
      <p:sp>
        <p:nvSpPr>
          <p:cNvPr id="3" name="2 Marcador de contenido"/>
          <p:cNvSpPr>
            <a:spLocks noGrp="1"/>
          </p:cNvSpPr>
          <p:nvPr>
            <p:ph idx="1"/>
          </p:nvPr>
        </p:nvSpPr>
        <p:spPr/>
        <p:txBody>
          <a:bodyPr>
            <a:normAutofit/>
          </a:bodyPr>
          <a:lstStyle/>
          <a:p>
            <a:pPr lvl="1" algn="just"/>
            <a:r>
              <a:rPr lang="es-ES_tradnl" sz="2800" b="1" dirty="0" err="1" smtClean="0"/>
              <a:t>Interoperatibilidad</a:t>
            </a:r>
            <a:r>
              <a:rPr lang="es-ES_tradnl" sz="2800" dirty="0"/>
              <a:t>: los diferentes protocolos y servicios de red que gestiona un sistema Windows Server sirven configurar un entorno de red mixto o fácilmente interoperable. </a:t>
            </a:r>
            <a:endParaRPr lang="es-ES_tradnl" sz="2800" dirty="0" smtClean="0"/>
          </a:p>
          <a:p>
            <a:pPr marL="393192" lvl="1" indent="0" algn="just">
              <a:buNone/>
            </a:pPr>
            <a:r>
              <a:rPr lang="es-ES_tradnl" sz="2800" dirty="0" smtClean="0"/>
              <a:t>Como </a:t>
            </a:r>
            <a:r>
              <a:rPr lang="es-ES_tradnl" sz="2800" dirty="0"/>
              <a:t>ejemplo se incorpora el protocolo de red </a:t>
            </a:r>
            <a:r>
              <a:rPr lang="es-ES_tradnl" sz="2800" dirty="0" err="1"/>
              <a:t>NWLink</a:t>
            </a:r>
            <a:r>
              <a:rPr lang="es-ES_tradnl" sz="2800" dirty="0"/>
              <a:t> diseñado para que Windows Server sea compatible con otros servidores no Windows, como Novell </a:t>
            </a:r>
            <a:r>
              <a:rPr lang="es-ES_tradnl" sz="2800" dirty="0" err="1"/>
              <a:t>Netware</a:t>
            </a:r>
            <a:r>
              <a:rPr lang="es-ES_tradnl" sz="2800" dirty="0"/>
              <a:t>.</a:t>
            </a:r>
            <a:endParaRPr lang="es-MX" sz="2800" dirty="0"/>
          </a:p>
          <a:p>
            <a:endParaRPr lang="es-MX" dirty="0"/>
          </a:p>
        </p:txBody>
      </p:sp>
    </p:spTree>
    <p:extLst>
      <p:ext uri="{BB962C8B-B14F-4D97-AF65-F5344CB8AC3E}">
        <p14:creationId xmlns:p14="http://schemas.microsoft.com/office/powerpoint/2010/main" val="2435935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objetivos</a:t>
            </a:r>
            <a:endParaRPr lang="es-MX" dirty="0"/>
          </a:p>
        </p:txBody>
      </p:sp>
      <p:sp>
        <p:nvSpPr>
          <p:cNvPr id="3" name="Marcador de contenido 2"/>
          <p:cNvSpPr>
            <a:spLocks noGrp="1"/>
          </p:cNvSpPr>
          <p:nvPr>
            <p:ph idx="1"/>
          </p:nvPr>
        </p:nvSpPr>
        <p:spPr/>
        <p:txBody>
          <a:bodyPr>
            <a:normAutofit/>
          </a:bodyPr>
          <a:lstStyle/>
          <a:p>
            <a:r>
              <a:rPr lang="es-AR" sz="2800" dirty="0"/>
              <a:t>Conocer los sistemas operativos de </a:t>
            </a:r>
            <a:r>
              <a:rPr lang="es-AR" sz="2800" dirty="0" smtClean="0"/>
              <a:t>redes</a:t>
            </a:r>
            <a:endParaRPr lang="es-MX" sz="2800" dirty="0"/>
          </a:p>
          <a:p>
            <a:r>
              <a:rPr lang="es-MX" sz="2800" dirty="0" smtClean="0"/>
              <a:t>Características</a:t>
            </a:r>
          </a:p>
          <a:p>
            <a:r>
              <a:rPr lang="es-MX" sz="2800" dirty="0" smtClean="0"/>
              <a:t>Que debo tener en cuenta para seleccionar un SO</a:t>
            </a:r>
            <a:endParaRPr lang="es-MX" sz="2800" dirty="0" smtClean="0"/>
          </a:p>
        </p:txBody>
      </p:sp>
    </p:spTree>
    <p:extLst>
      <p:ext uri="{BB962C8B-B14F-4D97-AF65-F5344CB8AC3E}">
        <p14:creationId xmlns:p14="http://schemas.microsoft.com/office/powerpoint/2010/main" val="18716095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Funcionalidades de los SO</a:t>
            </a:r>
            <a:endParaRPr lang="es-MX" dirty="0"/>
          </a:p>
        </p:txBody>
      </p:sp>
      <p:sp>
        <p:nvSpPr>
          <p:cNvPr id="3" name="2 Marcador de contenido"/>
          <p:cNvSpPr>
            <a:spLocks noGrp="1"/>
          </p:cNvSpPr>
          <p:nvPr>
            <p:ph idx="1"/>
          </p:nvPr>
        </p:nvSpPr>
        <p:spPr/>
        <p:txBody>
          <a:bodyPr>
            <a:normAutofit/>
          </a:bodyPr>
          <a:lstStyle/>
          <a:p>
            <a:pPr marL="0" indent="0">
              <a:buNone/>
            </a:pPr>
            <a:r>
              <a:rPr lang="es-ES_tradnl" sz="2400" dirty="0"/>
              <a:t>Podemos clasificar las funcionalidades de los sistemas operativos servidores según como se utilizan</a:t>
            </a:r>
            <a:r>
              <a:rPr lang="es-ES_tradnl" sz="2400" dirty="0" smtClean="0"/>
              <a:t>:</a:t>
            </a:r>
          </a:p>
          <a:p>
            <a:pPr lvl="0"/>
            <a:r>
              <a:rPr lang="es-ES_tradnl" sz="2400" dirty="0"/>
              <a:t>Servidor de aplicaciones: todas las aplicaciones y datos  están concentrados en el servidor y desde allí a través de la red son suministrados a las estaciones de trabajo que solo tienen la capacidad de conectarse a la red para tal propósito. Las ventajas de esta distribución son la seguridad,  invulnerabilidad y facilidad de actualizar las aplicaciones. Las desventajas son básicamente la performance ya que cada vez que un cliente ejecute una aplicación, la misma será completamente transferida a dicho cliente.</a:t>
            </a:r>
            <a:endParaRPr lang="es-MX" sz="2400" dirty="0"/>
          </a:p>
          <a:p>
            <a:endParaRPr lang="es-MX" dirty="0"/>
          </a:p>
          <a:p>
            <a:endParaRPr lang="es-MX" dirty="0"/>
          </a:p>
        </p:txBody>
      </p:sp>
    </p:spTree>
    <p:extLst>
      <p:ext uri="{BB962C8B-B14F-4D97-AF65-F5344CB8AC3E}">
        <p14:creationId xmlns:p14="http://schemas.microsoft.com/office/powerpoint/2010/main" val="2618108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Funcionalidades de los SO</a:t>
            </a:r>
            <a:endParaRPr lang="es-MX" dirty="0"/>
          </a:p>
        </p:txBody>
      </p:sp>
      <p:sp>
        <p:nvSpPr>
          <p:cNvPr id="3" name="2 Marcador de contenido"/>
          <p:cNvSpPr>
            <a:spLocks noGrp="1"/>
          </p:cNvSpPr>
          <p:nvPr>
            <p:ph idx="1"/>
          </p:nvPr>
        </p:nvSpPr>
        <p:spPr/>
        <p:txBody>
          <a:bodyPr>
            <a:normAutofit/>
          </a:bodyPr>
          <a:lstStyle/>
          <a:p>
            <a:pPr lvl="0"/>
            <a:r>
              <a:rPr lang="es-ES_tradnl" sz="2800" dirty="0" smtClean="0"/>
              <a:t>Servidor </a:t>
            </a:r>
            <a:r>
              <a:rPr lang="es-ES_tradnl" sz="2800" dirty="0"/>
              <a:t>de datos: solo los datos de las aplicaciones son guardadas en el servidor, las aplicaciones se mantienen en cada cliente, reduciendo el tráfico de las mismas por la red y la sobrecarga del servidor</a:t>
            </a:r>
            <a:r>
              <a:rPr lang="es-ES_tradnl" sz="2800" dirty="0" smtClean="0"/>
              <a:t>.</a:t>
            </a:r>
            <a:endParaRPr lang="es-MX" sz="2800" dirty="0"/>
          </a:p>
          <a:p>
            <a:endParaRPr lang="es-MX" dirty="0"/>
          </a:p>
        </p:txBody>
      </p:sp>
    </p:spTree>
    <p:extLst>
      <p:ext uri="{BB962C8B-B14F-4D97-AF65-F5344CB8AC3E}">
        <p14:creationId xmlns:p14="http://schemas.microsoft.com/office/powerpoint/2010/main" val="34449890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Linux</a:t>
            </a:r>
            <a:endParaRPr lang="es-MX" dirty="0"/>
          </a:p>
        </p:txBody>
      </p:sp>
      <p:sp>
        <p:nvSpPr>
          <p:cNvPr id="3" name="2 Marcador de contenido"/>
          <p:cNvSpPr>
            <a:spLocks noGrp="1"/>
          </p:cNvSpPr>
          <p:nvPr>
            <p:ph idx="1"/>
          </p:nvPr>
        </p:nvSpPr>
        <p:spPr/>
        <p:txBody>
          <a:bodyPr/>
          <a:lstStyle/>
          <a:p>
            <a:r>
              <a:rPr lang="es-ES" sz="3200" b="1" dirty="0"/>
              <a:t>GNU/Linux</a:t>
            </a:r>
            <a:r>
              <a:rPr lang="es-ES" sz="3200" dirty="0"/>
              <a:t> (</a:t>
            </a:r>
            <a:r>
              <a:rPr lang="es-ES" sz="3200" b="1" dirty="0"/>
              <a:t>Linux</a:t>
            </a:r>
            <a:r>
              <a:rPr lang="es-ES" sz="3200" dirty="0"/>
              <a:t>) es uno de los términos empleados para referirse al sistema operativo libre similar a Unix que utiliza el núcleo Linux y herramientas de sistema </a:t>
            </a:r>
            <a:r>
              <a:rPr lang="es-ES" sz="3200" dirty="0" smtClean="0"/>
              <a:t>GNU.</a:t>
            </a:r>
          </a:p>
          <a:p>
            <a:r>
              <a:rPr lang="es-ES" sz="3200" dirty="0" smtClean="0"/>
              <a:t>Todo el código </a:t>
            </a:r>
            <a:r>
              <a:rPr lang="es-ES" sz="3200" dirty="0"/>
              <a:t>fuente puede ser utilizado, modificado y redistribuido libremente por cualquiera bajo los términos de la GPL (</a:t>
            </a:r>
            <a:r>
              <a:rPr lang="es-ES" sz="3200" b="1" dirty="0"/>
              <a:t>L</a:t>
            </a:r>
            <a:r>
              <a:rPr lang="es-ES" sz="3200" dirty="0"/>
              <a:t>icencia </a:t>
            </a:r>
            <a:r>
              <a:rPr lang="es-ES" sz="3200" b="1" dirty="0"/>
              <a:t>P</a:t>
            </a:r>
            <a:r>
              <a:rPr lang="es-ES" sz="3200" dirty="0"/>
              <a:t>ública </a:t>
            </a:r>
            <a:r>
              <a:rPr lang="es-ES" sz="3200" b="1" dirty="0"/>
              <a:t>G</a:t>
            </a:r>
            <a:r>
              <a:rPr lang="es-ES" sz="3200" dirty="0"/>
              <a:t>eneral de GNU) y otras licencias libres.</a:t>
            </a:r>
            <a:endParaRPr lang="es-MX" sz="3200" dirty="0"/>
          </a:p>
          <a:p>
            <a:endParaRPr lang="es-MX" dirty="0"/>
          </a:p>
        </p:txBody>
      </p:sp>
      <p:pic>
        <p:nvPicPr>
          <p:cNvPr id="2050" name="Picture 2" descr="http://portallinux.es/wp-content/uploads/2012/08/Linu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3513" y="332657"/>
            <a:ext cx="2664296" cy="1588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02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6 Título"/>
          <p:cNvSpPr>
            <a:spLocks noGrp="1"/>
          </p:cNvSpPr>
          <p:nvPr>
            <p:ph type="title"/>
          </p:nvPr>
        </p:nvSpPr>
        <p:spPr>
          <a:xfrm>
            <a:off x="1631504" y="620688"/>
            <a:ext cx="9144000" cy="773796"/>
          </a:xfrm>
        </p:spPr>
        <p:txBody>
          <a:bodyPr>
            <a:normAutofit fontScale="90000"/>
          </a:bodyPr>
          <a:lstStyle/>
          <a:p>
            <a:r>
              <a:rPr lang="es-AR" dirty="0"/>
              <a:t>                     Características</a:t>
            </a:r>
            <a:endParaRPr lang="es-AR" dirty="0"/>
          </a:p>
        </p:txBody>
      </p:sp>
      <p:sp>
        <p:nvSpPr>
          <p:cNvPr id="10" name="7 Marcador de contenido"/>
          <p:cNvSpPr>
            <a:spLocks noGrp="1"/>
          </p:cNvSpPr>
          <p:nvPr>
            <p:ph sz="half" idx="1"/>
          </p:nvPr>
        </p:nvSpPr>
        <p:spPr>
          <a:xfrm>
            <a:off x="1919536" y="1628800"/>
            <a:ext cx="7891240" cy="5088058"/>
          </a:xfrm>
        </p:spPr>
        <p:txBody>
          <a:bodyPr>
            <a:normAutofit/>
          </a:bodyPr>
          <a:lstStyle/>
          <a:p>
            <a:r>
              <a:rPr lang="es-AR" sz="2800" dirty="0"/>
              <a:t>SO Basado en Unix de 32 bits.</a:t>
            </a:r>
          </a:p>
          <a:p>
            <a:r>
              <a:rPr lang="es-AR" sz="2800" dirty="0"/>
              <a:t>Desarrollo bajo licencia GNU/GPL.</a:t>
            </a:r>
          </a:p>
          <a:p>
            <a:r>
              <a:rPr lang="es-AR" sz="2800" dirty="0"/>
              <a:t>Memoria plana.</a:t>
            </a:r>
          </a:p>
          <a:p>
            <a:r>
              <a:rPr lang="es-AR" sz="2800" dirty="0"/>
              <a:t>Modelo de multitarea prioritaria.</a:t>
            </a:r>
          </a:p>
          <a:p>
            <a:r>
              <a:rPr lang="es-AR" sz="2800" dirty="0"/>
              <a:t>Sistema de archivos transaccional.</a:t>
            </a:r>
          </a:p>
          <a:p>
            <a:r>
              <a:rPr lang="es-AR" sz="2800" dirty="0"/>
              <a:t>Soporte de Multiprocesador.</a:t>
            </a:r>
          </a:p>
          <a:p>
            <a:r>
              <a:rPr lang="es-AR" sz="2800" dirty="0"/>
              <a:t>Soporte de Multiusuario nativo.</a:t>
            </a:r>
          </a:p>
          <a:p>
            <a:r>
              <a:rPr lang="es-AR" sz="2800" dirty="0"/>
              <a:t>Portable. (</a:t>
            </a:r>
            <a:r>
              <a:rPr lang="es-AR" sz="2800" dirty="0" err="1"/>
              <a:t>Proc</a:t>
            </a:r>
            <a:r>
              <a:rPr lang="es-AR" sz="2800" dirty="0"/>
              <a:t>. Intel, RISC, </a:t>
            </a:r>
            <a:r>
              <a:rPr lang="es-AR" sz="2800" dirty="0" err="1"/>
              <a:t>Power</a:t>
            </a:r>
            <a:r>
              <a:rPr lang="es-AR" sz="2800" dirty="0"/>
              <a:t> PC, </a:t>
            </a:r>
            <a:r>
              <a:rPr lang="es-AR" sz="2800" dirty="0" err="1"/>
              <a:t>etc</a:t>
            </a:r>
            <a:r>
              <a:rPr lang="es-AR" sz="2800" dirty="0" smtClean="0"/>
              <a:t>)</a:t>
            </a:r>
            <a:endParaRPr lang="es-AR" sz="3200" dirty="0"/>
          </a:p>
        </p:txBody>
      </p:sp>
      <p:pic>
        <p:nvPicPr>
          <p:cNvPr id="5" name="Picture 2" descr="http://portallinux.es/wp-content/uploads/2012/08/Linu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360" y="0"/>
            <a:ext cx="2664296" cy="1588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1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                     Licencia GNU/GPL</a:t>
            </a:r>
            <a:endParaRPr lang="es-MX" dirty="0"/>
          </a:p>
        </p:txBody>
      </p:sp>
      <p:sp>
        <p:nvSpPr>
          <p:cNvPr id="3" name="2 Marcador de contenido"/>
          <p:cNvSpPr>
            <a:spLocks noGrp="1"/>
          </p:cNvSpPr>
          <p:nvPr>
            <p:ph idx="1"/>
          </p:nvPr>
        </p:nvSpPr>
        <p:spPr/>
        <p:txBody>
          <a:bodyPr>
            <a:normAutofit/>
          </a:bodyPr>
          <a:lstStyle/>
          <a:p>
            <a:r>
              <a:rPr lang="es-MX" sz="2400" dirty="0" smtClean="0"/>
              <a:t>GNU</a:t>
            </a:r>
            <a:r>
              <a:rPr lang="es-MX" sz="2400" dirty="0"/>
              <a:t>: </a:t>
            </a:r>
            <a:r>
              <a:rPr lang="es-MX" sz="2400" dirty="0" err="1"/>
              <a:t>GNU's</a:t>
            </a:r>
            <a:r>
              <a:rPr lang="es-MX" sz="2400" dirty="0"/>
              <a:t> </a:t>
            </a:r>
            <a:r>
              <a:rPr lang="es-MX" sz="2400" dirty="0" err="1"/>
              <a:t>Not</a:t>
            </a:r>
            <a:r>
              <a:rPr lang="es-MX" sz="2400" dirty="0"/>
              <a:t> Unix (GNU no es Unix).</a:t>
            </a:r>
          </a:p>
          <a:p>
            <a:r>
              <a:rPr lang="es-MX" sz="2400" dirty="0"/>
              <a:t>GPL: General </a:t>
            </a:r>
            <a:r>
              <a:rPr lang="es-MX" sz="2400" dirty="0" err="1"/>
              <a:t>Public</a:t>
            </a:r>
            <a:r>
              <a:rPr lang="es-MX" sz="2400" dirty="0"/>
              <a:t> </a:t>
            </a:r>
            <a:r>
              <a:rPr lang="es-MX" sz="2400" dirty="0" err="1"/>
              <a:t>Licence</a:t>
            </a:r>
            <a:r>
              <a:rPr lang="es-MX" sz="2400" dirty="0"/>
              <a:t>.</a:t>
            </a:r>
          </a:p>
          <a:p>
            <a:r>
              <a:rPr lang="es-MX" sz="2400" dirty="0"/>
              <a:t>Código abierto basado en el </a:t>
            </a:r>
            <a:r>
              <a:rPr lang="es-MX" sz="2400" dirty="0" err="1"/>
              <a:t>Kernel</a:t>
            </a:r>
            <a:r>
              <a:rPr lang="es-MX" sz="2400" dirty="0"/>
              <a:t> desarrollado por </a:t>
            </a:r>
            <a:r>
              <a:rPr lang="es-MX" sz="2400" dirty="0" err="1"/>
              <a:t>Linus</a:t>
            </a:r>
            <a:r>
              <a:rPr lang="es-MX" sz="2400" dirty="0"/>
              <a:t> </a:t>
            </a:r>
            <a:r>
              <a:rPr lang="es-MX" sz="2400" dirty="0" err="1"/>
              <a:t>Torvalds</a:t>
            </a:r>
            <a:r>
              <a:rPr lang="es-MX" sz="2400" dirty="0"/>
              <a:t> y complementado por herramientas desarrolladas por la comunidad.</a:t>
            </a:r>
          </a:p>
          <a:p>
            <a:r>
              <a:rPr lang="es-MX" sz="2400" dirty="0"/>
              <a:t>Las variantes son llamadas distribuciones.</a:t>
            </a:r>
          </a:p>
          <a:p>
            <a:r>
              <a:rPr lang="es-MX" sz="2400" dirty="0"/>
              <a:t>Tiene soporte para sistemas embebidos.</a:t>
            </a:r>
          </a:p>
          <a:p>
            <a:r>
              <a:rPr lang="es-MX" sz="2400" dirty="0"/>
              <a:t>La licencia GPL exige mantener el código abierto y a disposición para poder usarlo.</a:t>
            </a:r>
          </a:p>
          <a:p>
            <a:endParaRPr lang="es-MX" dirty="0"/>
          </a:p>
        </p:txBody>
      </p:sp>
      <p:pic>
        <p:nvPicPr>
          <p:cNvPr id="4" name="Picture 2" descr="http://portallinux.es/wp-content/uploads/2012/08/Linu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3513" y="332657"/>
            <a:ext cx="2664296" cy="1588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9963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Redes </a:t>
            </a:r>
            <a:r>
              <a:rPr lang="es-MX" dirty="0" smtClean="0"/>
              <a:t>en </a:t>
            </a:r>
            <a:endParaRPr lang="es-MX" dirty="0"/>
          </a:p>
        </p:txBody>
      </p:sp>
      <p:sp>
        <p:nvSpPr>
          <p:cNvPr id="3" name="2 Marcador de contenido"/>
          <p:cNvSpPr>
            <a:spLocks noGrp="1"/>
          </p:cNvSpPr>
          <p:nvPr>
            <p:ph idx="1"/>
          </p:nvPr>
        </p:nvSpPr>
        <p:spPr/>
        <p:txBody>
          <a:bodyPr/>
          <a:lstStyle/>
          <a:p>
            <a:r>
              <a:rPr lang="es-MX" sz="3200" dirty="0" smtClean="0"/>
              <a:t>Linux </a:t>
            </a:r>
            <a:r>
              <a:rPr lang="es-MX" sz="3200" dirty="0"/>
              <a:t>trabaja fundamentalmente con soporte para el protocolo TCP/IP en forma nativa.</a:t>
            </a:r>
          </a:p>
          <a:p>
            <a:r>
              <a:rPr lang="es-MX" sz="3200" dirty="0"/>
              <a:t>Tiene soporte para casi cualquier otro protocolo para permitir interoperabilidad con otros sistemas operativos.</a:t>
            </a:r>
          </a:p>
          <a:p>
            <a:r>
              <a:rPr lang="es-MX" sz="3200" dirty="0"/>
              <a:t>Los protocolos mas importantes que tienen soporte nativo son: SLIP, NFS, UUCP, FTP, SAMBA, etc.</a:t>
            </a:r>
          </a:p>
          <a:p>
            <a:endParaRPr lang="es-MX" dirty="0"/>
          </a:p>
        </p:txBody>
      </p:sp>
      <p:pic>
        <p:nvPicPr>
          <p:cNvPr id="4" name="Picture 2" descr="http://portallinux.es/wp-content/uploads/2012/08/Linu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1824" y="404665"/>
            <a:ext cx="2664296" cy="1588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9016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Redes </a:t>
            </a:r>
            <a:r>
              <a:rPr lang="es-MX" dirty="0" smtClean="0"/>
              <a:t>en</a:t>
            </a:r>
            <a:endParaRPr lang="es-MX" dirty="0"/>
          </a:p>
        </p:txBody>
      </p:sp>
      <p:sp>
        <p:nvSpPr>
          <p:cNvPr id="3" name="2 Marcador de contenido"/>
          <p:cNvSpPr>
            <a:spLocks noGrp="1"/>
          </p:cNvSpPr>
          <p:nvPr>
            <p:ph idx="1"/>
          </p:nvPr>
        </p:nvSpPr>
        <p:spPr/>
        <p:txBody>
          <a:bodyPr>
            <a:noAutofit/>
          </a:bodyPr>
          <a:lstStyle/>
          <a:p>
            <a:r>
              <a:rPr lang="es-MX" sz="2800" dirty="0"/>
              <a:t>SLIP: Serial Line Internet </a:t>
            </a:r>
            <a:r>
              <a:rPr lang="es-MX" sz="2800" dirty="0" err="1"/>
              <a:t>Protocol</a:t>
            </a:r>
            <a:r>
              <a:rPr lang="es-MX" sz="2800" dirty="0"/>
              <a:t>.</a:t>
            </a:r>
          </a:p>
          <a:p>
            <a:r>
              <a:rPr lang="es-MX" sz="2800" dirty="0"/>
              <a:t>NFS: Network File </a:t>
            </a:r>
            <a:r>
              <a:rPr lang="es-MX" sz="2800" dirty="0" err="1"/>
              <a:t>System</a:t>
            </a:r>
            <a:endParaRPr lang="es-MX" sz="2800" dirty="0"/>
          </a:p>
          <a:p>
            <a:r>
              <a:rPr lang="es-MX" sz="2800" dirty="0"/>
              <a:t>UUCP: Unix </a:t>
            </a:r>
            <a:r>
              <a:rPr lang="es-MX" sz="2800" dirty="0" err="1"/>
              <a:t>to</a:t>
            </a:r>
            <a:r>
              <a:rPr lang="es-MX" sz="2800" dirty="0"/>
              <a:t> Unix </a:t>
            </a:r>
            <a:r>
              <a:rPr lang="es-MX" sz="2800" dirty="0" err="1"/>
              <a:t>Copy</a:t>
            </a:r>
            <a:endParaRPr lang="es-MX" sz="2800" dirty="0"/>
          </a:p>
          <a:p>
            <a:r>
              <a:rPr lang="es-MX" sz="2800" dirty="0"/>
              <a:t>FTP: File Transfer </a:t>
            </a:r>
            <a:r>
              <a:rPr lang="es-MX" sz="2800" dirty="0" err="1"/>
              <a:t>Protocol</a:t>
            </a:r>
            <a:endParaRPr lang="es-MX" sz="2800" dirty="0"/>
          </a:p>
          <a:p>
            <a:r>
              <a:rPr lang="es-MX" sz="2800" dirty="0"/>
              <a:t>SAMBA: es una implementación libre del protocolo de archivos compartidos de Microsoft (SMB o CIFS), permite validar usuarios y recursos compartidos en Servidores </a:t>
            </a:r>
            <a:r>
              <a:rPr lang="es-MX" sz="2800" dirty="0" smtClean="0"/>
              <a:t>Windows.</a:t>
            </a:r>
            <a:endParaRPr lang="es-MX" sz="2800" dirty="0"/>
          </a:p>
          <a:p>
            <a:r>
              <a:rPr lang="es-MX" sz="2800" dirty="0"/>
              <a:t>TTY: emulación de terminal.</a:t>
            </a:r>
          </a:p>
        </p:txBody>
      </p:sp>
      <p:pic>
        <p:nvPicPr>
          <p:cNvPr id="4" name="Picture 2" descr="http://portallinux.es/wp-content/uploads/2012/08/Linu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1824" y="332657"/>
            <a:ext cx="2664296" cy="1588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0038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Ubuntu</a:t>
            </a:r>
            <a:endParaRPr lang="es-MX" dirty="0"/>
          </a:p>
        </p:txBody>
      </p:sp>
      <p:sp>
        <p:nvSpPr>
          <p:cNvPr id="3" name="2 Marcador de contenido"/>
          <p:cNvSpPr>
            <a:spLocks noGrp="1"/>
          </p:cNvSpPr>
          <p:nvPr>
            <p:ph idx="1"/>
          </p:nvPr>
        </p:nvSpPr>
        <p:spPr/>
        <p:txBody>
          <a:bodyPr/>
          <a:lstStyle/>
          <a:p>
            <a:r>
              <a:rPr lang="es-MX" sz="2800" dirty="0" smtClean="0"/>
              <a:t>Es </a:t>
            </a:r>
            <a:r>
              <a:rPr lang="es-MX" sz="2800" dirty="0"/>
              <a:t>un sistema operativo basado en </a:t>
            </a:r>
            <a:r>
              <a:rPr lang="es-MX" sz="2800" dirty="0" smtClean="0"/>
              <a:t>Linux</a:t>
            </a:r>
          </a:p>
          <a:p>
            <a:r>
              <a:rPr lang="es-MX" sz="2800" dirty="0" smtClean="0"/>
              <a:t>Incluye </a:t>
            </a:r>
            <a:r>
              <a:rPr lang="es-MX" sz="2800" dirty="0"/>
              <a:t>su propio entorno de escritorio denominado </a:t>
            </a:r>
            <a:r>
              <a:rPr lang="es-MX" sz="2800" dirty="0" err="1" smtClean="0"/>
              <a:t>Unity</a:t>
            </a:r>
            <a:endParaRPr lang="es-MX" sz="2800" dirty="0" smtClean="0"/>
          </a:p>
          <a:p>
            <a:r>
              <a:rPr lang="es-MX" sz="2800" dirty="0" smtClean="0"/>
              <a:t>Orientado </a:t>
            </a:r>
            <a:r>
              <a:rPr lang="es-MX" sz="2800" dirty="0"/>
              <a:t>al usuario avanzado y </a:t>
            </a:r>
            <a:r>
              <a:rPr lang="es-MX" sz="2800" dirty="0" smtClean="0"/>
              <a:t>promedio</a:t>
            </a:r>
          </a:p>
          <a:p>
            <a:r>
              <a:rPr lang="es-MX" sz="2800" dirty="0" smtClean="0"/>
              <a:t>Con enfoque facilidad </a:t>
            </a:r>
            <a:r>
              <a:rPr lang="es-MX" sz="2800" dirty="0"/>
              <a:t>de uso y en mejorar la experiencia de </a:t>
            </a:r>
            <a:r>
              <a:rPr lang="es-MX" sz="2800" dirty="0" smtClean="0"/>
              <a:t>usuario</a:t>
            </a:r>
          </a:p>
          <a:p>
            <a:r>
              <a:rPr lang="es-MX" sz="2800" dirty="0" smtClean="0"/>
              <a:t>Compuesto </a:t>
            </a:r>
            <a:r>
              <a:rPr lang="es-MX" sz="2800" dirty="0"/>
              <a:t>de múltiple software normalmente distribuido bajo una licencia libre o de código </a:t>
            </a:r>
            <a:r>
              <a:rPr lang="es-MX" sz="2800" dirty="0" smtClean="0"/>
              <a:t>abierto</a:t>
            </a:r>
          </a:p>
          <a:p>
            <a:endParaRPr lang="es-MX" dirty="0"/>
          </a:p>
          <a:p>
            <a:endParaRPr lang="es-MX" dirty="0"/>
          </a:p>
        </p:txBody>
      </p:sp>
      <p:pic>
        <p:nvPicPr>
          <p:cNvPr id="1026" name="Picture 2" descr="https://encrypted-tbn1.gstatic.com/images?q=tbn:ANd9GcQqRn1T7ggS5_3SD1MVMUqz8ryflw3D5X4sgFIoIGWACyZYrp24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8765" y="264856"/>
            <a:ext cx="1152128" cy="165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5539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Ubuntu incluye</a:t>
            </a:r>
            <a:endParaRPr lang="es-MX" dirty="0"/>
          </a:p>
        </p:txBody>
      </p:sp>
      <p:sp>
        <p:nvSpPr>
          <p:cNvPr id="3" name="2 Marcador de contenido"/>
          <p:cNvSpPr>
            <a:spLocks noGrp="1"/>
          </p:cNvSpPr>
          <p:nvPr>
            <p:ph idx="1"/>
          </p:nvPr>
        </p:nvSpPr>
        <p:spPr/>
        <p:txBody>
          <a:bodyPr>
            <a:normAutofit/>
          </a:bodyPr>
          <a:lstStyle/>
          <a:p>
            <a:r>
              <a:rPr lang="es-MX" sz="2800" dirty="0" smtClean="0"/>
              <a:t>Un cliente </a:t>
            </a:r>
            <a:r>
              <a:rPr lang="es-MX" sz="2800" dirty="0"/>
              <a:t>DHCP y un servidor DHCP. El servidor es </a:t>
            </a:r>
            <a:r>
              <a:rPr lang="es-MX" sz="2800" dirty="0" err="1"/>
              <a:t>dhcpd</a:t>
            </a:r>
            <a:r>
              <a:rPr lang="es-MX" sz="2800" dirty="0"/>
              <a:t> (</a:t>
            </a:r>
            <a:r>
              <a:rPr lang="es-MX" sz="2800" dirty="0" err="1"/>
              <a:t>dynamic</a:t>
            </a:r>
            <a:r>
              <a:rPr lang="es-MX" sz="2800" dirty="0"/>
              <a:t> host </a:t>
            </a:r>
            <a:r>
              <a:rPr lang="es-MX" sz="2800" dirty="0" err="1"/>
              <a:t>configuration</a:t>
            </a:r>
            <a:r>
              <a:rPr lang="es-MX" sz="2800" dirty="0"/>
              <a:t> </a:t>
            </a:r>
            <a:r>
              <a:rPr lang="es-MX" sz="2800" dirty="0" err="1"/>
              <a:t>protocol</a:t>
            </a:r>
            <a:r>
              <a:rPr lang="es-MX" sz="2800" dirty="0"/>
              <a:t> </a:t>
            </a:r>
            <a:r>
              <a:rPr lang="es-MX" sz="2800" dirty="0" err="1"/>
              <a:t>daemon</a:t>
            </a:r>
            <a:r>
              <a:rPr lang="es-MX" sz="2800" dirty="0" smtClean="0"/>
              <a:t>).</a:t>
            </a:r>
          </a:p>
          <a:p>
            <a:r>
              <a:rPr lang="es-MX" sz="2800" dirty="0" smtClean="0"/>
              <a:t>El </a:t>
            </a:r>
            <a:r>
              <a:rPr lang="es-MX" sz="2800" dirty="0"/>
              <a:t>cliente suministrado por Ubuntu es </a:t>
            </a:r>
            <a:r>
              <a:rPr lang="es-MX" sz="2800" dirty="0" err="1"/>
              <a:t>dhclient</a:t>
            </a:r>
            <a:r>
              <a:rPr lang="es-MX" sz="2800" dirty="0"/>
              <a:t> y se debe instalar en los equipos que necesiten ser configurados automáticamente</a:t>
            </a:r>
            <a:r>
              <a:rPr lang="es-MX" sz="2800" dirty="0" smtClean="0"/>
              <a:t>..</a:t>
            </a:r>
            <a:endParaRPr lang="es-MX" sz="2800" dirty="0"/>
          </a:p>
          <a:p>
            <a:r>
              <a:rPr lang="es-MX" sz="2800" dirty="0"/>
              <a:t>Ubuntu viene equipado con BIND (</a:t>
            </a:r>
            <a:r>
              <a:rPr lang="es-MX" sz="2800" dirty="0" err="1"/>
              <a:t>Berkley</a:t>
            </a:r>
            <a:r>
              <a:rPr lang="es-MX" sz="2800" dirty="0"/>
              <a:t> Internet </a:t>
            </a:r>
            <a:r>
              <a:rPr lang="es-MX" sz="2800" dirty="0" err="1"/>
              <a:t>Naming</a:t>
            </a:r>
            <a:r>
              <a:rPr lang="es-MX" sz="2800" dirty="0"/>
              <a:t> </a:t>
            </a:r>
            <a:r>
              <a:rPr lang="es-MX" sz="2800" dirty="0" err="1"/>
              <a:t>Daemon</a:t>
            </a:r>
            <a:r>
              <a:rPr lang="es-MX" sz="2800" dirty="0"/>
              <a:t>, Demonio de Nombres de Internet de </a:t>
            </a:r>
            <a:r>
              <a:rPr lang="es-MX" sz="2800" dirty="0" err="1"/>
              <a:t>Berkley</a:t>
            </a:r>
            <a:r>
              <a:rPr lang="es-MX" sz="2800" dirty="0"/>
              <a:t>), el programa usado más comúnmente para gestionar un servidor de nombres en GNU/Linux.</a:t>
            </a:r>
          </a:p>
          <a:p>
            <a:endParaRPr lang="es-MX" dirty="0"/>
          </a:p>
          <a:p>
            <a:endParaRPr lang="es-MX" dirty="0"/>
          </a:p>
        </p:txBody>
      </p:sp>
      <p:pic>
        <p:nvPicPr>
          <p:cNvPr id="1026" name="Picture 2" descr="https://encrypted-tbn1.gstatic.com/images?q=tbn:ANd9GcQqRn1T7ggS5_3SD1MVMUqz8ryflw3D5X4sgFIoIGWACyZYrp24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8765" y="264856"/>
            <a:ext cx="1152128" cy="165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610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pPr marL="0" indent="0" algn="ctr">
              <a:buNone/>
            </a:pPr>
            <a:endParaRPr lang="es-MX" sz="5400" dirty="0"/>
          </a:p>
          <a:p>
            <a:pPr marL="0" indent="0" algn="ctr">
              <a:buNone/>
            </a:pPr>
            <a:r>
              <a:rPr lang="es-MX" sz="5400" dirty="0"/>
              <a:t>¿Preguntas?</a:t>
            </a:r>
            <a:endParaRPr lang="es-MX" sz="5400" dirty="0"/>
          </a:p>
        </p:txBody>
      </p:sp>
    </p:spTree>
    <p:extLst>
      <p:ext uri="{BB962C8B-B14F-4D97-AF65-F5344CB8AC3E}">
        <p14:creationId xmlns:p14="http://schemas.microsoft.com/office/powerpoint/2010/main" val="419975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solidFill>
                  <a:schemeClr val="tx1"/>
                </a:solidFill>
              </a:rPr>
              <a:t>Introducción</a:t>
            </a:r>
            <a:endParaRPr lang="es-AR" b="1" dirty="0">
              <a:solidFill>
                <a:schemeClr val="tx1"/>
              </a:solidFill>
            </a:endParaRPr>
          </a:p>
        </p:txBody>
      </p:sp>
      <p:sp>
        <p:nvSpPr>
          <p:cNvPr id="3" name="2 Marcador de contenido"/>
          <p:cNvSpPr>
            <a:spLocks noGrp="1"/>
          </p:cNvSpPr>
          <p:nvPr>
            <p:ph idx="1"/>
          </p:nvPr>
        </p:nvSpPr>
        <p:spPr/>
        <p:txBody>
          <a:bodyPr>
            <a:normAutofit/>
          </a:bodyPr>
          <a:lstStyle/>
          <a:p>
            <a:pPr algn="just"/>
            <a:r>
              <a:rPr lang="es-ES_tradnl" sz="2800" dirty="0"/>
              <a:t>Son aquellos sistemas que mantienen a dos o más equipos unidos a través de algún medio de comunicación, con el objetivo de compartir recursos de hardware y </a:t>
            </a:r>
            <a:r>
              <a:rPr lang="es-ES_tradnl" sz="2800" dirty="0"/>
              <a:t>software.</a:t>
            </a:r>
          </a:p>
          <a:p>
            <a:pPr algn="just"/>
            <a:r>
              <a:rPr lang="es-ES_tradnl" sz="2800" dirty="0"/>
              <a:t>Los sistemas operativos de red más usados son: </a:t>
            </a:r>
            <a:r>
              <a:rPr lang="es-ES_tradnl" sz="2800" dirty="0"/>
              <a:t>Novell </a:t>
            </a:r>
            <a:r>
              <a:rPr lang="es-ES_tradnl" sz="2800" dirty="0" err="1"/>
              <a:t>Netware</a:t>
            </a:r>
            <a:r>
              <a:rPr lang="es-ES_tradnl" sz="2800" dirty="0"/>
              <a:t>, LAN Manager, Windows </a:t>
            </a:r>
            <a:r>
              <a:rPr lang="es-ES_tradnl" sz="2800" dirty="0"/>
              <a:t>Server</a:t>
            </a:r>
            <a:r>
              <a:rPr lang="es-ES_tradnl" sz="2800" dirty="0"/>
              <a:t>, UNIX, </a:t>
            </a:r>
            <a:r>
              <a:rPr lang="es-ES_tradnl" sz="2800" dirty="0"/>
              <a:t>Linux</a:t>
            </a:r>
          </a:p>
        </p:txBody>
      </p:sp>
    </p:spTree>
    <p:extLst>
      <p:ext uri="{BB962C8B-B14F-4D97-AF65-F5344CB8AC3E}">
        <p14:creationId xmlns:p14="http://schemas.microsoft.com/office/powerpoint/2010/main" val="3674122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u="words" dirty="0"/>
              <a:t>Sistemas operativos de Redes Cliente – </a:t>
            </a:r>
            <a:r>
              <a:rPr lang="es-ES_tradnl" b="1" u="words" dirty="0" smtClean="0"/>
              <a:t>Servidor</a:t>
            </a:r>
            <a:endParaRPr lang="es-MX" dirty="0"/>
          </a:p>
        </p:txBody>
      </p:sp>
      <p:sp>
        <p:nvSpPr>
          <p:cNvPr id="3" name="2 Marcador de contenido"/>
          <p:cNvSpPr>
            <a:spLocks noGrp="1"/>
          </p:cNvSpPr>
          <p:nvPr>
            <p:ph idx="1"/>
          </p:nvPr>
        </p:nvSpPr>
        <p:spPr/>
        <p:txBody>
          <a:bodyPr>
            <a:normAutofit/>
          </a:bodyPr>
          <a:lstStyle/>
          <a:p>
            <a:r>
              <a:rPr lang="es-ES_tradnl" sz="4000" dirty="0" smtClean="0"/>
              <a:t>Se </a:t>
            </a:r>
            <a:r>
              <a:rPr lang="es-ES_tradnl" sz="4000" dirty="0"/>
              <a:t>basa en el concepto de instrumentar un equipo de prestaciones especiales que permita concentrar una cantidad de recursos en él y proveer todas las medidas necesarias para asegurar la disponibilidad de estos recursos en cualquier circunstancia.</a:t>
            </a:r>
            <a:endParaRPr lang="es-MX" sz="4000" dirty="0"/>
          </a:p>
        </p:txBody>
      </p:sp>
    </p:spTree>
    <p:extLst>
      <p:ext uri="{BB962C8B-B14F-4D97-AF65-F5344CB8AC3E}">
        <p14:creationId xmlns:p14="http://schemas.microsoft.com/office/powerpoint/2010/main" val="2892895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Autofit/>
          </a:bodyPr>
          <a:lstStyle/>
          <a:p>
            <a:r>
              <a:rPr lang="es-ES_tradnl" sz="3600" dirty="0"/>
              <a:t>SERVIDOR, no solo deber reunir requisitos de capacidad de procesamiento sino que debe además proveer la suficiente redundancia en todos sus componentes de manera que el mismo no detenga su funcionamiento ante eventuales desperfectos. </a:t>
            </a:r>
            <a:r>
              <a:rPr lang="es-ES_tradnl" sz="3600" dirty="0" err="1"/>
              <a:t>Ej</a:t>
            </a:r>
            <a:r>
              <a:rPr lang="es-ES_tradnl" sz="3600" dirty="0"/>
              <a:t>: Fuentes de poder redundantes, placas de red redundantes, procesadores duplicados, discos en </a:t>
            </a:r>
            <a:r>
              <a:rPr lang="es-ES_tradnl" sz="3600" dirty="0" err="1"/>
              <a:t>array</a:t>
            </a:r>
            <a:r>
              <a:rPr lang="es-ES_tradnl" sz="3600" dirty="0"/>
              <a:t>, etc.</a:t>
            </a:r>
            <a:endParaRPr lang="es-MX" sz="3600" dirty="0"/>
          </a:p>
          <a:p>
            <a:endParaRPr lang="es-MX" sz="3600" dirty="0"/>
          </a:p>
        </p:txBody>
      </p:sp>
    </p:spTree>
    <p:extLst>
      <p:ext uri="{BB962C8B-B14F-4D97-AF65-F5344CB8AC3E}">
        <p14:creationId xmlns:p14="http://schemas.microsoft.com/office/powerpoint/2010/main" val="1186158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ES_tradnl" sz="4000" dirty="0"/>
              <a:t>Los CLIENTES son equipos normalmente configurados con sistemas operativos </a:t>
            </a:r>
            <a:r>
              <a:rPr lang="es-ES_tradnl" sz="4000" dirty="0" err="1"/>
              <a:t>monopuesto</a:t>
            </a:r>
            <a:r>
              <a:rPr lang="es-ES_tradnl" sz="4000" dirty="0"/>
              <a:t>,  que se conectan y validan al servidor para poder trabajar en red.</a:t>
            </a:r>
            <a:endParaRPr lang="es-MX" sz="4000" dirty="0"/>
          </a:p>
          <a:p>
            <a:endParaRPr lang="es-MX" sz="4000" dirty="0"/>
          </a:p>
        </p:txBody>
      </p:sp>
    </p:spTree>
    <p:extLst>
      <p:ext uri="{BB962C8B-B14F-4D97-AF65-F5344CB8AC3E}">
        <p14:creationId xmlns:p14="http://schemas.microsoft.com/office/powerpoint/2010/main" val="3544948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pic>
        <p:nvPicPr>
          <p:cNvPr id="4" name="3 Imagen" descr="C:\Users\Consuelo\AppData\Local\Microsoft\Windows\Temporary Internet Files\Content.Word\Nueva imagen (28).bmp"/>
          <p:cNvPicPr/>
          <p:nvPr/>
        </p:nvPicPr>
        <p:blipFill>
          <a:blip r:embed="rId2">
            <a:extLst>
              <a:ext uri="{28A0092B-C50C-407E-A947-70E740481C1C}">
                <a14:useLocalDpi xmlns:a14="http://schemas.microsoft.com/office/drawing/2010/main" val="0"/>
              </a:ext>
            </a:extLst>
          </a:blip>
          <a:srcRect/>
          <a:stretch>
            <a:fillRect/>
          </a:stretch>
        </p:blipFill>
        <p:spPr bwMode="auto">
          <a:xfrm>
            <a:off x="2567609" y="1529080"/>
            <a:ext cx="6265559" cy="5212288"/>
          </a:xfrm>
          <a:prstGeom prst="rect">
            <a:avLst/>
          </a:prstGeom>
          <a:noFill/>
          <a:ln>
            <a:noFill/>
          </a:ln>
        </p:spPr>
      </p:pic>
    </p:spTree>
    <p:extLst>
      <p:ext uri="{BB962C8B-B14F-4D97-AF65-F5344CB8AC3E}">
        <p14:creationId xmlns:p14="http://schemas.microsoft.com/office/powerpoint/2010/main" val="3634397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u="words" dirty="0"/>
              <a:t>Software y Hardware de un sistema en red</a:t>
            </a:r>
            <a:endParaRPr lang="es-MX" dirty="0"/>
          </a:p>
        </p:txBody>
      </p:sp>
      <p:sp>
        <p:nvSpPr>
          <p:cNvPr id="3" name="2 Marcador de contenido"/>
          <p:cNvSpPr>
            <a:spLocks noGrp="1"/>
          </p:cNvSpPr>
          <p:nvPr>
            <p:ph idx="1"/>
          </p:nvPr>
        </p:nvSpPr>
        <p:spPr/>
        <p:txBody>
          <a:bodyPr>
            <a:noAutofit/>
          </a:bodyPr>
          <a:lstStyle/>
          <a:p>
            <a:r>
              <a:rPr lang="es-ES_tradnl" sz="2800" dirty="0"/>
              <a:t>L</a:t>
            </a:r>
            <a:r>
              <a:rPr lang="es-ES_tradnl" sz="2800" dirty="0" smtClean="0"/>
              <a:t>os </a:t>
            </a:r>
            <a:r>
              <a:rPr lang="es-ES_tradnl" sz="2800" dirty="0"/>
              <a:t>servidores proporcionan recursos a los clientes de la red, y el software de red del cliente permite que estos recursos estén disponibles para los equipos clientes. </a:t>
            </a:r>
            <a:endParaRPr lang="es-MX" sz="2800" dirty="0"/>
          </a:p>
          <a:p>
            <a:r>
              <a:rPr lang="es-ES_tradnl" sz="2800" dirty="0"/>
              <a:t>Los sistemas operativos actuales están diseñados para poder trabajar con más de un procesador.</a:t>
            </a:r>
            <a:endParaRPr lang="es-MX" sz="2800" dirty="0"/>
          </a:p>
          <a:p>
            <a:r>
              <a:rPr lang="es-ES_tradnl" sz="2800" dirty="0"/>
              <a:t>Un SO en red tiene un SO </a:t>
            </a:r>
            <a:r>
              <a:rPr lang="es-ES_tradnl" sz="2800" dirty="0" smtClean="0"/>
              <a:t>multitareas. </a:t>
            </a:r>
            <a:r>
              <a:rPr lang="es-ES_tradnl" sz="2800" dirty="0"/>
              <a:t>Si el número de tareas es superior al número de procesadores, el equipo debe ordenar los procesadores disponibles para dedicar cierta cantidad de tiempo a cada tarea, alternándolos hasta que se completen todas las </a:t>
            </a:r>
            <a:r>
              <a:rPr lang="es-ES_tradnl" sz="2800" dirty="0" smtClean="0"/>
              <a:t>tareas.</a:t>
            </a:r>
            <a:endParaRPr lang="es-MX" sz="2800" dirty="0"/>
          </a:p>
        </p:txBody>
      </p:sp>
    </p:spTree>
    <p:extLst>
      <p:ext uri="{BB962C8B-B14F-4D97-AF65-F5344CB8AC3E}">
        <p14:creationId xmlns:p14="http://schemas.microsoft.com/office/powerpoint/2010/main" val="523721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Características </a:t>
            </a:r>
            <a:r>
              <a:rPr lang="es-ES_tradnl" dirty="0"/>
              <a:t>de los SO de red</a:t>
            </a:r>
            <a:endParaRPr lang="es-MX" dirty="0"/>
          </a:p>
        </p:txBody>
      </p:sp>
      <p:sp>
        <p:nvSpPr>
          <p:cNvPr id="3" name="2 Marcador de contenido"/>
          <p:cNvSpPr>
            <a:spLocks noGrp="1"/>
          </p:cNvSpPr>
          <p:nvPr>
            <p:ph idx="1"/>
          </p:nvPr>
        </p:nvSpPr>
        <p:spPr/>
        <p:txBody>
          <a:bodyPr>
            <a:normAutofit lnSpcReduction="10000"/>
          </a:bodyPr>
          <a:lstStyle/>
          <a:p>
            <a:pPr lvl="0"/>
            <a:r>
              <a:rPr lang="es-ES_tradnl" sz="3200" dirty="0"/>
              <a:t>Conecta todos los equipos y recursos de la red</a:t>
            </a:r>
            <a:endParaRPr lang="es-MX" sz="3200" dirty="0"/>
          </a:p>
          <a:p>
            <a:pPr lvl="0"/>
            <a:r>
              <a:rPr lang="es-ES_tradnl" sz="3200" dirty="0"/>
              <a:t>Coordina las funciones de todos los periféricos y recursos</a:t>
            </a:r>
            <a:endParaRPr lang="es-MX" sz="3200" dirty="0"/>
          </a:p>
          <a:p>
            <a:pPr lvl="0"/>
            <a:r>
              <a:rPr lang="es-ES_tradnl" sz="3200" dirty="0"/>
              <a:t>Proporciona seguridad controlando el acceso a los datos y recursos</a:t>
            </a:r>
            <a:endParaRPr lang="es-MX" sz="3200" dirty="0"/>
          </a:p>
          <a:p>
            <a:pPr lvl="0"/>
            <a:r>
              <a:rPr lang="es-ES_tradnl" sz="3200" dirty="0"/>
              <a:t>Optimiza la utilización de los recursos</a:t>
            </a:r>
            <a:endParaRPr lang="es-MX" sz="3200" dirty="0"/>
          </a:p>
          <a:p>
            <a:pPr lvl="0"/>
            <a:r>
              <a:rPr lang="es-ES_tradnl" sz="3200" dirty="0"/>
              <a:t>La gestión de los recursos y equipos de la red se realiza en forma centralizada</a:t>
            </a:r>
            <a:r>
              <a:rPr lang="es-ES_tradnl" dirty="0"/>
              <a:t>.</a:t>
            </a:r>
            <a:endParaRPr lang="es-MX" dirty="0"/>
          </a:p>
        </p:txBody>
      </p:sp>
    </p:spTree>
    <p:extLst>
      <p:ext uri="{BB962C8B-B14F-4D97-AF65-F5344CB8AC3E}">
        <p14:creationId xmlns:p14="http://schemas.microsoft.com/office/powerpoint/2010/main" val="1091626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2798</TotalTime>
  <Words>1916</Words>
  <Application>Microsoft Office PowerPoint</Application>
  <PresentationFormat>Panorámica</PresentationFormat>
  <Paragraphs>112</Paragraphs>
  <Slides>29</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29</vt:i4>
      </vt:variant>
    </vt:vector>
  </HeadingPairs>
  <TitlesOfParts>
    <vt:vector size="34" baseType="lpstr">
      <vt:lpstr>Calibri</vt:lpstr>
      <vt:lpstr>Rockwell</vt:lpstr>
      <vt:lpstr>Rockwell Condensed</vt:lpstr>
      <vt:lpstr>Wingdings</vt:lpstr>
      <vt:lpstr>Tipo de madera</vt:lpstr>
      <vt:lpstr>Sistemas Operativos de Red </vt:lpstr>
      <vt:lpstr>objetivos</vt:lpstr>
      <vt:lpstr>Introducción</vt:lpstr>
      <vt:lpstr>Sistemas operativos de Redes Cliente – Servidor</vt:lpstr>
      <vt:lpstr>Presentación de PowerPoint</vt:lpstr>
      <vt:lpstr>Presentación de PowerPoint</vt:lpstr>
      <vt:lpstr>Presentación de PowerPoint</vt:lpstr>
      <vt:lpstr>Software y Hardware de un sistema en red</vt:lpstr>
      <vt:lpstr>Características de los SO de red</vt:lpstr>
      <vt:lpstr>Software de red necesario</vt:lpstr>
      <vt:lpstr>Características de los Sistemas Operativos de Red</vt:lpstr>
      <vt:lpstr>Presentación de PowerPoint</vt:lpstr>
      <vt:lpstr>Selección de un sistema operativo en red</vt:lpstr>
      <vt:lpstr>¿Qué sistema operativo en red es el adecuado para mi red?</vt:lpstr>
      <vt:lpstr>Presentación de PowerPoint</vt:lpstr>
      <vt:lpstr>Sistemas operativos en red Windows</vt:lpstr>
      <vt:lpstr>Los servicios más habituales</vt:lpstr>
      <vt:lpstr>Los servicios más habituales</vt:lpstr>
      <vt:lpstr>Los servicios más habituales</vt:lpstr>
      <vt:lpstr>Funcionalidades de los SO</vt:lpstr>
      <vt:lpstr>Funcionalidades de los SO</vt:lpstr>
      <vt:lpstr>Linux</vt:lpstr>
      <vt:lpstr>                     Características</vt:lpstr>
      <vt:lpstr>                     Licencia GNU/GPL</vt:lpstr>
      <vt:lpstr>Redes en </vt:lpstr>
      <vt:lpstr>Redes en</vt:lpstr>
      <vt:lpstr>Ubuntu</vt:lpstr>
      <vt:lpstr>Ubuntu incluye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i-Arquitectura de redes</dc:title>
  <dc:creator>Usuario de Windows</dc:creator>
  <cp:lastModifiedBy>Usuario de Windows</cp:lastModifiedBy>
  <cp:revision>44</cp:revision>
  <dcterms:created xsi:type="dcterms:W3CDTF">2020-08-02T20:04:45Z</dcterms:created>
  <dcterms:modified xsi:type="dcterms:W3CDTF">2020-10-04T22:52:30Z</dcterms:modified>
</cp:coreProperties>
</file>