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8" r:id="rId3"/>
    <p:sldId id="259" r:id="rId4"/>
    <p:sldId id="261" r:id="rId5"/>
    <p:sldId id="262" r:id="rId6"/>
    <p:sldId id="263" r:id="rId7"/>
    <p:sldId id="280" r:id="rId8"/>
    <p:sldId id="265" r:id="rId9"/>
    <p:sldId id="281" r:id="rId10"/>
    <p:sldId id="264" r:id="rId11"/>
    <p:sldId id="266" r:id="rId12"/>
    <p:sldId id="267" r:id="rId13"/>
    <p:sldId id="279" r:id="rId1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 showGuides="1">
      <p:cViewPr varScale="1">
        <p:scale>
          <a:sx n="75" d="100"/>
          <a:sy n="75" d="100"/>
        </p:scale>
        <p:origin x="125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577F-B976-4864-BB0B-DF7CCCD000EC}" type="datetimeFigureOut">
              <a:rPr lang="es-AR" smtClean="0"/>
              <a:pPr/>
              <a:t>27/9/2020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F748-ACFF-4CC6-BE7E-AB47BFBFD7E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16358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577F-B976-4864-BB0B-DF7CCCD000EC}" type="datetimeFigureOut">
              <a:rPr lang="es-AR" smtClean="0"/>
              <a:pPr/>
              <a:t>27/9/2020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F748-ACFF-4CC6-BE7E-AB47BFBFD7E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4623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577F-B976-4864-BB0B-DF7CCCD000EC}" type="datetimeFigureOut">
              <a:rPr lang="es-AR" smtClean="0"/>
              <a:pPr/>
              <a:t>27/9/2020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F748-ACFF-4CC6-BE7E-AB47BFBFD7E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9418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577F-B976-4864-BB0B-DF7CCCD000EC}" type="datetimeFigureOut">
              <a:rPr lang="es-AR" smtClean="0"/>
              <a:pPr/>
              <a:t>27/9/2020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F748-ACFF-4CC6-BE7E-AB47BFBFD7E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11048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577F-B976-4864-BB0B-DF7CCCD000EC}" type="datetimeFigureOut">
              <a:rPr lang="es-AR" smtClean="0"/>
              <a:pPr/>
              <a:t>27/9/2020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F748-ACFF-4CC6-BE7E-AB47BFBFD7E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4083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577F-B976-4864-BB0B-DF7CCCD000EC}" type="datetimeFigureOut">
              <a:rPr lang="es-AR" smtClean="0"/>
              <a:pPr/>
              <a:t>27/9/2020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F748-ACFF-4CC6-BE7E-AB47BFBFD7E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9799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577F-B976-4864-BB0B-DF7CCCD000EC}" type="datetimeFigureOut">
              <a:rPr lang="es-AR" smtClean="0"/>
              <a:pPr/>
              <a:t>27/9/2020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F748-ACFF-4CC6-BE7E-AB47BFBFD7E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06519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577F-B976-4864-BB0B-DF7CCCD000EC}" type="datetimeFigureOut">
              <a:rPr lang="es-AR" smtClean="0"/>
              <a:pPr/>
              <a:t>27/9/2020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F748-ACFF-4CC6-BE7E-AB47BFBFD7E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857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577F-B976-4864-BB0B-DF7CCCD000EC}" type="datetimeFigureOut">
              <a:rPr lang="es-AR" smtClean="0"/>
              <a:pPr/>
              <a:t>27/9/2020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F748-ACFF-4CC6-BE7E-AB47BFBFD7E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04932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577F-B976-4864-BB0B-DF7CCCD000EC}" type="datetimeFigureOut">
              <a:rPr lang="es-AR" smtClean="0"/>
              <a:pPr/>
              <a:t>27/9/2020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F748-ACFF-4CC6-BE7E-AB47BFBFD7E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39578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7577F-B976-4864-BB0B-DF7CCCD000EC}" type="datetimeFigureOut">
              <a:rPr lang="es-AR" smtClean="0"/>
              <a:pPr/>
              <a:t>27/9/2020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F748-ACFF-4CC6-BE7E-AB47BFBFD7E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77643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7577F-B976-4864-BB0B-DF7CCCD000EC}" type="datetimeFigureOut">
              <a:rPr lang="es-AR" smtClean="0"/>
              <a:pPr/>
              <a:t>27/9/2020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1F748-ACFF-4CC6-BE7E-AB47BFBFD7E0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8753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54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RESISTENCIA DE LOS MATERIALES </a:t>
            </a:r>
            <a:r>
              <a:rPr lang="es-AR" sz="54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O MECANICA DE DEFORMACION</a:t>
            </a:r>
            <a:endParaRPr lang="es-AR" sz="5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062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Tensión o Esfuerzo Normal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σ</a:t>
            </a:r>
            <a:endParaRPr lang="es-A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196752"/>
            <a:ext cx="8784976" cy="5661248"/>
          </a:xfrm>
        </p:spPr>
        <p:txBody>
          <a:bodyPr>
            <a:normAutofit fontScale="85000" lnSpcReduction="20000"/>
          </a:bodyPr>
          <a:lstStyle/>
          <a:p>
            <a:r>
              <a:rPr lang="es-AR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A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esfuerzo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de un elemento con área transversal A sometido a una carga P se denomina </a:t>
            </a:r>
            <a:r>
              <a:rPr lang="es-AR" b="1" dirty="0" smtClean="0">
                <a:latin typeface="Arial" pitchFamily="34" charset="0"/>
                <a:cs typeface="Arial" pitchFamily="34" charset="0"/>
              </a:rPr>
              <a:t>SIGMA (</a:t>
            </a:r>
            <a:r>
              <a:rPr lang="el-GR" sz="5200" b="1" dirty="0" smtClean="0">
                <a:latin typeface="Arial" pitchFamily="34" charset="0"/>
                <a:cs typeface="Arial" pitchFamily="34" charset="0"/>
              </a:rPr>
              <a:t>σ</a:t>
            </a:r>
            <a:r>
              <a:rPr lang="es-AR" b="1" dirty="0" smtClean="0">
                <a:latin typeface="Arial" pitchFamily="34" charset="0"/>
                <a:cs typeface="Arial" pitchFamily="34" charset="0"/>
              </a:rPr>
              <a:t> ).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                                   </a:t>
            </a:r>
            <a:r>
              <a:rPr lang="el-GR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σ</a:t>
            </a:r>
            <a:r>
              <a:rPr lang="es-AR" sz="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=  P / A</a:t>
            </a:r>
          </a:p>
          <a:p>
            <a:r>
              <a:rPr lang="es-AR" dirty="0" smtClean="0">
                <a:latin typeface="Arial" pitchFamily="34" charset="0"/>
                <a:cs typeface="Arial" pitchFamily="34" charset="0"/>
              </a:rPr>
              <a:t>El signo positivo (+) indicará TRACCION, y el negativo (-) indicará COMPRESION.</a:t>
            </a:r>
          </a:p>
          <a:p>
            <a:r>
              <a:rPr lang="es-AR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UNIDADES  SI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es-AR" sz="3800" dirty="0" err="1" smtClean="0">
                <a:latin typeface="Arial" pitchFamily="34" charset="0"/>
                <a:cs typeface="Arial" pitchFamily="34" charset="0"/>
              </a:rPr>
              <a:t>Pa</a:t>
            </a:r>
            <a:r>
              <a:rPr lang="es-AR" sz="3800" dirty="0" smtClean="0">
                <a:latin typeface="Arial" pitchFamily="34" charset="0"/>
                <a:cs typeface="Arial" pitchFamily="34" charset="0"/>
              </a:rPr>
              <a:t>   =  N / m</a:t>
            </a:r>
            <a:r>
              <a:rPr lang="es-AR" sz="380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marL="0" indent="0">
              <a:buNone/>
            </a:pPr>
            <a:r>
              <a:rPr lang="es-AR" sz="3800" dirty="0" smtClean="0"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es-AR" sz="3800" dirty="0" err="1" smtClean="0">
                <a:latin typeface="Arial" pitchFamily="34" charset="0"/>
                <a:cs typeface="Arial" pitchFamily="34" charset="0"/>
              </a:rPr>
              <a:t>kPa</a:t>
            </a:r>
            <a:r>
              <a:rPr lang="es-AR" sz="3800" dirty="0" smtClean="0">
                <a:latin typeface="Arial" pitchFamily="34" charset="0"/>
                <a:cs typeface="Arial" pitchFamily="34" charset="0"/>
              </a:rPr>
              <a:t>  =  </a:t>
            </a:r>
            <a:r>
              <a:rPr lang="es-AR" sz="3800" dirty="0" smtClean="0">
                <a:latin typeface="Arial" pitchFamily="34" charset="0"/>
                <a:cs typeface="Arial" pitchFamily="34" charset="0"/>
              </a:rPr>
              <a:t>10 </a:t>
            </a:r>
            <a:r>
              <a:rPr lang="es-AR" sz="3800" baseline="30000" dirty="0" smtClean="0">
                <a:latin typeface="Arial" pitchFamily="34" charset="0"/>
                <a:cs typeface="Arial" pitchFamily="34" charset="0"/>
              </a:rPr>
              <a:t>3   </a:t>
            </a:r>
            <a:r>
              <a:rPr lang="es-AR" sz="3800" dirty="0" err="1" smtClean="0">
                <a:latin typeface="Arial" pitchFamily="34" charset="0"/>
                <a:cs typeface="Arial" pitchFamily="34" charset="0"/>
              </a:rPr>
              <a:t>Pa</a:t>
            </a:r>
            <a:r>
              <a:rPr lang="es-AR" sz="38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s-AR" sz="3800" dirty="0">
                <a:latin typeface="Arial" pitchFamily="34" charset="0"/>
                <a:cs typeface="Arial" pitchFamily="34" charset="0"/>
              </a:rPr>
              <a:t>10 </a:t>
            </a:r>
            <a:r>
              <a:rPr lang="es-AR" sz="3800" baseline="30000" dirty="0" smtClean="0">
                <a:latin typeface="Arial" pitchFamily="34" charset="0"/>
                <a:cs typeface="Arial" pitchFamily="34" charset="0"/>
              </a:rPr>
              <a:t>3 </a:t>
            </a:r>
            <a:r>
              <a:rPr lang="es-AR" sz="3800" dirty="0" smtClean="0">
                <a:latin typeface="Arial" pitchFamily="34" charset="0"/>
                <a:cs typeface="Arial" pitchFamily="34" charset="0"/>
              </a:rPr>
              <a:t>N/m</a:t>
            </a:r>
            <a:r>
              <a:rPr lang="es-AR" sz="3800" baseline="30000" dirty="0" smtClean="0">
                <a:latin typeface="Arial" pitchFamily="34" charset="0"/>
                <a:cs typeface="Arial" pitchFamily="34" charset="0"/>
              </a:rPr>
              <a:t>2</a:t>
            </a:r>
          </a:p>
          <a:p>
            <a:pPr marL="0" indent="0">
              <a:buNone/>
            </a:pPr>
            <a:r>
              <a:rPr lang="es-AR" sz="3800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s-AR" sz="3800" baseline="30000" dirty="0" smtClean="0"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es-AR" sz="3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es-AR" sz="3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MPa</a:t>
            </a:r>
            <a:r>
              <a:rPr lang="es-AR" sz="3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=  10 </a:t>
            </a:r>
            <a:r>
              <a:rPr lang="es-AR" sz="38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   </a:t>
            </a:r>
            <a:r>
              <a:rPr lang="es-AR" sz="38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</a:t>
            </a:r>
            <a:r>
              <a:rPr lang="es-AR" sz="3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10 </a:t>
            </a:r>
            <a:r>
              <a:rPr lang="es-AR" sz="38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es-AR" sz="3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N/m</a:t>
            </a:r>
            <a:r>
              <a:rPr lang="es-AR" sz="38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s-AR" sz="3800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AR" dirty="0">
                <a:latin typeface="Arial" pitchFamily="34" charset="0"/>
                <a:cs typeface="Arial" pitchFamily="34" charset="0"/>
              </a:rPr>
              <a:t>Ó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TAMBIEN </a:t>
            </a:r>
            <a:r>
              <a:rPr lang="es-AR" baseline="30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AR" sz="3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Unidades Inglesas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es-AR" dirty="0">
                <a:latin typeface="Arial" pitchFamily="34" charset="0"/>
                <a:cs typeface="Arial" pitchFamily="34" charset="0"/>
              </a:rPr>
              <a:t>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                                  psi  =    </a:t>
            </a:r>
            <a:r>
              <a:rPr lang="es-AR" dirty="0">
                <a:latin typeface="Arial" pitchFamily="34" charset="0"/>
                <a:cs typeface="Arial" pitchFamily="34" charset="0"/>
              </a:rPr>
              <a:t>p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  /  in</a:t>
            </a:r>
            <a:r>
              <a:rPr lang="es-AR" baseline="30000" dirty="0" smtClean="0">
                <a:latin typeface="Arial" pitchFamily="34" charset="0"/>
                <a:cs typeface="Arial" pitchFamily="34" charset="0"/>
              </a:rPr>
              <a:t>2 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    p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libra</a:t>
            </a:r>
            <a:endParaRPr lang="es-AR" baseline="30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AR" baseline="30000" dirty="0">
                <a:latin typeface="Arial" pitchFamily="34" charset="0"/>
                <a:cs typeface="Arial" pitchFamily="34" charset="0"/>
              </a:rPr>
              <a:t> </a:t>
            </a:r>
            <a:r>
              <a:rPr lang="es-AR" baseline="30000" dirty="0" smtClean="0">
                <a:latin typeface="Arial" pitchFamily="34" charset="0"/>
                <a:cs typeface="Arial" pitchFamily="34" charset="0"/>
              </a:rPr>
              <a:t>                                                     </a:t>
            </a:r>
            <a:r>
              <a:rPr lang="es-AR" dirty="0" err="1" smtClean="0">
                <a:latin typeface="Arial" pitchFamily="34" charset="0"/>
                <a:cs typeface="Arial" pitchFamily="34" charset="0"/>
              </a:rPr>
              <a:t>ksi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 =   kip  / 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in</a:t>
            </a:r>
            <a:r>
              <a:rPr lang="es-AR" baseline="30000" dirty="0" smtClean="0">
                <a:latin typeface="Arial" pitchFamily="34" charset="0"/>
                <a:cs typeface="Arial" pitchFamily="34" charset="0"/>
              </a:rPr>
              <a:t>2        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in = pulgada</a:t>
            </a:r>
            <a:endParaRPr lang="es-AR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AR" baseline="30000" dirty="0">
                <a:latin typeface="Arial" pitchFamily="34" charset="0"/>
                <a:cs typeface="Arial" pitchFamily="34" charset="0"/>
              </a:rPr>
              <a:t> </a:t>
            </a:r>
            <a:endParaRPr lang="es-AR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03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Tensión o Esfuerzo Normal </a:t>
            </a:r>
            <a:r>
              <a:rPr lang="el-GR" sz="5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σ</a:t>
            </a:r>
            <a:endParaRPr lang="es-AR" sz="5400" dirty="0">
              <a:solidFill>
                <a:srgbClr val="00B05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728" y="1157412"/>
            <a:ext cx="8820472" cy="5688632"/>
          </a:xfrm>
        </p:spPr>
        <p:txBody>
          <a:bodyPr>
            <a:normAutofit/>
          </a:bodyPr>
          <a:lstStyle/>
          <a:p>
            <a:r>
              <a:rPr lang="es-AR" sz="3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Caso de </a:t>
            </a:r>
            <a:r>
              <a:rPr lang="es-AR" sz="3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Carga Excéntrica</a:t>
            </a:r>
            <a:r>
              <a:rPr lang="es-AR" dirty="0" smtClean="0"/>
              <a:t>:</a:t>
            </a:r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r>
              <a:rPr lang="es-AR" dirty="0" smtClean="0"/>
              <a:t>		</a:t>
            </a:r>
            <a:endParaRPr lang="es-AR" dirty="0"/>
          </a:p>
          <a:p>
            <a:pPr marL="0" indent="0">
              <a:buNone/>
            </a:pPr>
            <a:endParaRPr lang="es-AR" dirty="0" smtClean="0"/>
          </a:p>
          <a:p>
            <a:pPr marL="0" indent="0">
              <a:buNone/>
            </a:pPr>
            <a:endParaRPr lang="es-AR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AR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AR" sz="2800" dirty="0" smtClean="0">
                <a:latin typeface="Arial" pitchFamily="34" charset="0"/>
                <a:cs typeface="Arial" pitchFamily="34" charset="0"/>
              </a:rPr>
              <a:t>En este caso, la distribución de </a:t>
            </a:r>
            <a:r>
              <a:rPr lang="es-AR" b="1" u="sng" dirty="0" smtClean="0">
                <a:latin typeface="Arial" pitchFamily="34" charset="0"/>
                <a:cs typeface="Arial" pitchFamily="34" charset="0"/>
              </a:rPr>
              <a:t>Esfuerzos </a:t>
            </a:r>
            <a:r>
              <a:rPr lang="es-AR" b="1" u="sng" dirty="0" smtClean="0">
                <a:latin typeface="Arial" pitchFamily="34" charset="0"/>
                <a:cs typeface="Arial" pitchFamily="34" charset="0"/>
              </a:rPr>
              <a:t>no puede ser </a:t>
            </a:r>
            <a:r>
              <a:rPr lang="es-AR" b="1" u="sng" dirty="0" smtClean="0">
                <a:latin typeface="Arial" pitchFamily="34" charset="0"/>
                <a:cs typeface="Arial" pitchFamily="34" charset="0"/>
              </a:rPr>
              <a:t>Uniforme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en la sección transversal.</a:t>
            </a:r>
          </a:p>
          <a:p>
            <a:pPr marL="0" indent="0">
              <a:buNone/>
            </a:pPr>
            <a:r>
              <a:rPr lang="es-AR" sz="2800" dirty="0" smtClean="0">
                <a:latin typeface="Arial" pitchFamily="34" charset="0"/>
                <a:cs typeface="Arial" pitchFamily="34" charset="0"/>
              </a:rPr>
              <a:t>Esto da origen a la </a:t>
            </a:r>
            <a:r>
              <a:rPr lang="es-AR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Flexión Compuesta 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que se tratará oportunamente.</a:t>
            </a:r>
            <a:endParaRPr lang="es-A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F:\1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72816"/>
            <a:ext cx="4602113" cy="2880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36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rgbClr val="FF0000"/>
                </a:solidFill>
              </a:rPr>
              <a:t>Esfuerzo Cortante </a:t>
            </a:r>
            <a:r>
              <a:rPr lang="el-GR" sz="5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ζ</a:t>
            </a:r>
            <a:endParaRPr lang="es-AR" sz="5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544616"/>
          </a:xfrm>
        </p:spPr>
        <p:txBody>
          <a:bodyPr>
            <a:normAutofit/>
          </a:bodyPr>
          <a:lstStyle/>
          <a:p>
            <a:r>
              <a:rPr lang="es-AR" sz="2800" dirty="0" smtClean="0">
                <a:latin typeface="Arial" pitchFamily="34" charset="0"/>
                <a:cs typeface="Arial" pitchFamily="34" charset="0"/>
              </a:rPr>
              <a:t>Cuando se aplican 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Fuerzas 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P y P` (FUERZAS TRANSVERSALES O CORTANTES) a un </a:t>
            </a:r>
            <a:r>
              <a:rPr lang="es-AR" sz="2800" b="1" dirty="0" smtClean="0">
                <a:latin typeface="Arial" pitchFamily="34" charset="0"/>
                <a:cs typeface="Arial" pitchFamily="34" charset="0"/>
              </a:rPr>
              <a:t>elemento AB 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y se aplica un </a:t>
            </a:r>
            <a:r>
              <a:rPr lang="es-AR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Corte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 en la 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Sección 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s-AR" sz="2800" b="1" dirty="0" smtClean="0">
                <a:latin typeface="Arial" pitchFamily="34" charset="0"/>
                <a:cs typeface="Arial" pitchFamily="34" charset="0"/>
              </a:rPr>
              <a:t>C”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 entre los puntos de aplicación de las dos fuerzas, obtenemos el diagrama de la </a:t>
            </a:r>
            <a:r>
              <a:rPr lang="es-A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Porción AC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de la figura </a:t>
            </a:r>
            <a:r>
              <a:rPr lang="es-AR" sz="2800" dirty="0" err="1" smtClean="0">
                <a:latin typeface="Arial" pitchFamily="34" charset="0"/>
                <a:cs typeface="Arial" pitchFamily="34" charset="0"/>
              </a:rPr>
              <a:t>sgte</a:t>
            </a:r>
            <a:r>
              <a:rPr lang="es-AR" dirty="0" smtClean="0"/>
              <a:t>.:</a:t>
            </a:r>
          </a:p>
        </p:txBody>
      </p:sp>
      <p:pic>
        <p:nvPicPr>
          <p:cNvPr id="6146" name="Picture 2" descr="F:\1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87099">
            <a:off x="1043608" y="3701813"/>
            <a:ext cx="3528392" cy="315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F:\1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535744"/>
            <a:ext cx="2304256" cy="3322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368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latin typeface="Arial" pitchFamily="34" charset="0"/>
                <a:cs typeface="Arial" pitchFamily="34" charset="0"/>
              </a:rPr>
              <a:t>Esfuerzo Cortante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ζ</a:t>
            </a:r>
            <a:endParaRPr lang="es-A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>
            <a:normAutofit lnSpcReduction="10000"/>
          </a:bodyPr>
          <a:lstStyle/>
          <a:p>
            <a:r>
              <a:rPr lang="es-AR" dirty="0">
                <a:latin typeface="Arial" pitchFamily="34" charset="0"/>
                <a:cs typeface="Arial" pitchFamily="34" charset="0"/>
              </a:rPr>
              <a:t>Se concluye que deben existir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Esfuerzos Internos </a:t>
            </a:r>
            <a:r>
              <a:rPr lang="es-AR" dirty="0">
                <a:latin typeface="Arial" pitchFamily="34" charset="0"/>
                <a:cs typeface="Arial" pitchFamily="34" charset="0"/>
              </a:rPr>
              <a:t>en el plano de la sección, y que su </a:t>
            </a:r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Resultante</a:t>
            </a:r>
            <a:r>
              <a:rPr lang="es-AR" dirty="0">
                <a:latin typeface="Arial" pitchFamily="34" charset="0"/>
                <a:cs typeface="Arial" pitchFamily="34" charset="0"/>
              </a:rPr>
              <a:t>  es igual a la </a:t>
            </a:r>
            <a:r>
              <a:rPr lang="es-AR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Fuerza </a:t>
            </a:r>
            <a:r>
              <a:rPr lang="es-AR" b="1" u="sng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de </a:t>
            </a:r>
            <a:r>
              <a:rPr lang="es-AR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Corte </a:t>
            </a:r>
            <a:r>
              <a:rPr lang="es-AR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AR" dirty="0" smtClean="0">
                <a:latin typeface="Arial" pitchFamily="34" charset="0"/>
                <a:cs typeface="Arial" pitchFamily="34" charset="0"/>
              </a:rPr>
              <a:t>Dividiendo </a:t>
            </a:r>
            <a:r>
              <a:rPr lang="es-AR" dirty="0">
                <a:latin typeface="Arial" pitchFamily="34" charset="0"/>
                <a:cs typeface="Arial" pitchFamily="34" charset="0"/>
              </a:rPr>
              <a:t>la fuerza cortante </a:t>
            </a:r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r>
              <a:rPr lang="es-AR" dirty="0">
                <a:latin typeface="Arial" pitchFamily="34" charset="0"/>
                <a:cs typeface="Arial" pitchFamily="34" charset="0"/>
              </a:rPr>
              <a:t> ente el Área </a:t>
            </a:r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es-AR" dirty="0">
                <a:latin typeface="Arial" pitchFamily="34" charset="0"/>
                <a:cs typeface="Arial" pitchFamily="34" charset="0"/>
              </a:rPr>
              <a:t> de la sección transversal del elemento, se obtiene el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Esfuerzo Cortante Promedio </a:t>
            </a:r>
            <a:r>
              <a:rPr lang="el-GR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ζ</a:t>
            </a:r>
            <a:r>
              <a:rPr lang="es-A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AR" dirty="0">
                <a:latin typeface="Arial" pitchFamily="34" charset="0"/>
                <a:cs typeface="Arial" pitchFamily="34" charset="0"/>
              </a:rPr>
              <a:t>(Tau) en la sección.</a:t>
            </a:r>
          </a:p>
          <a:p>
            <a:pPr marL="0" indent="0">
              <a:buNone/>
            </a:pPr>
            <a:endParaRPr lang="es-A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  <a:sym typeface="Wingdings"/>
            </a:endParaRPr>
          </a:p>
          <a:p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/>
              </a:rPr>
              <a:t>   </a:t>
            </a:r>
            <a:r>
              <a:rPr lang="el-G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/>
              </a:rPr>
              <a:t>ζ</a:t>
            </a:r>
            <a:r>
              <a:rPr lang="es-AR" sz="48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/>
              </a:rPr>
              <a:t>PROM </a:t>
            </a:r>
            <a:r>
              <a:rPr lang="es-A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/>
              </a:rPr>
              <a:t>  </a:t>
            </a:r>
            <a:r>
              <a:rPr lang="es-A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/>
              </a:rPr>
              <a:t>=  P / A</a:t>
            </a:r>
            <a:endParaRPr lang="es-A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2851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RESISTENCIA DE MATERIALES</a:t>
            </a:r>
            <a:endParaRPr lang="es-AR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268760"/>
            <a:ext cx="8640960" cy="5400600"/>
          </a:xfrm>
        </p:spPr>
        <p:txBody>
          <a:bodyPr>
            <a:normAutofit/>
          </a:bodyPr>
          <a:lstStyle/>
          <a:p>
            <a:r>
              <a:rPr lang="es-AR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Objetivo de la Resistencia de Materiales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: Suministrar al futuro ingeniero los conocimientos indispensables para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ANALIZAR y/o DISEÑAR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las diversas máquinas y estructuras portadoras de cargas. </a:t>
            </a:r>
          </a:p>
          <a:p>
            <a:r>
              <a:rPr lang="es-AR" dirty="0" smtClean="0">
                <a:latin typeface="Arial" pitchFamily="34" charset="0"/>
                <a:cs typeface="Arial" pitchFamily="34" charset="0"/>
              </a:rPr>
              <a:t>Para dicho objetivo, es necesario trabajar con los conceptos de </a:t>
            </a:r>
            <a:r>
              <a:rPr lang="es-A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ESFUERZOS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(tensiones) y sus consecuentes </a:t>
            </a:r>
            <a:r>
              <a:rPr lang="es-A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DEFORMACIONES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s-A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092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latin typeface="Arial" pitchFamily="34" charset="0"/>
                <a:cs typeface="Arial" pitchFamily="34" charset="0"/>
              </a:rPr>
              <a:t>RESISTENCIA DE MATERIALES</a:t>
            </a:r>
            <a:endParaRPr lang="es-A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417638"/>
            <a:ext cx="8507288" cy="5323730"/>
          </a:xfrm>
        </p:spPr>
        <p:txBody>
          <a:bodyPr/>
          <a:lstStyle/>
          <a:p>
            <a:r>
              <a:rPr lang="es-AR" dirty="0" smtClean="0">
                <a:latin typeface="Arial" pitchFamily="34" charset="0"/>
                <a:cs typeface="Arial" pitchFamily="34" charset="0"/>
              </a:rPr>
              <a:t>Con la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ESTATICA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  somos capaces de determinar las </a:t>
            </a:r>
            <a:r>
              <a:rPr lang="es-A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FUERZAS INTERNAS 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que actúan sobre distintos elementos estructurales</a:t>
            </a:r>
            <a:r>
              <a:rPr lang="es-AR" dirty="0" smtClean="0"/>
              <a:t>.</a:t>
            </a:r>
          </a:p>
          <a:p>
            <a:endParaRPr lang="es-AR" dirty="0"/>
          </a:p>
          <a:p>
            <a:endParaRPr lang="es-AR" dirty="0" smtClean="0"/>
          </a:p>
          <a:p>
            <a:endParaRPr lang="es-AR" dirty="0"/>
          </a:p>
        </p:txBody>
      </p:sp>
      <p:pic>
        <p:nvPicPr>
          <p:cNvPr id="1026" name="Picture 2" descr="F:\1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3640359"/>
            <a:ext cx="3672407" cy="267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10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806" y="3673921"/>
            <a:ext cx="2847096" cy="2923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61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latin typeface="Arial" pitchFamily="34" charset="0"/>
                <a:cs typeface="Arial" pitchFamily="34" charset="0"/>
              </a:rPr>
              <a:t>RESISTENCIA DE MATERIALES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400600"/>
          </a:xfrm>
        </p:spPr>
        <p:txBody>
          <a:bodyPr/>
          <a:lstStyle/>
          <a:p>
            <a:r>
              <a:rPr lang="es-AR" sz="2800" dirty="0" smtClean="0">
                <a:latin typeface="Arial" pitchFamily="34" charset="0"/>
                <a:cs typeface="Arial" pitchFamily="34" charset="0"/>
              </a:rPr>
              <a:t>¿Cómo podemos saber si la varilla BC </a:t>
            </a:r>
            <a:r>
              <a:rPr lang="es-A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puede romperse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 (o no) bajo la </a:t>
            </a:r>
            <a:r>
              <a:rPr lang="es-A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acción de la carga 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encontrada por la estática?</a:t>
            </a:r>
          </a:p>
          <a:p>
            <a:r>
              <a:rPr lang="es-AR" sz="2800" dirty="0" smtClean="0">
                <a:latin typeface="Arial" pitchFamily="34" charset="0"/>
                <a:cs typeface="Arial" pitchFamily="34" charset="0"/>
              </a:rPr>
              <a:t>Por la experiencia, sabemos que dependerá no sólo el </a:t>
            </a:r>
            <a:r>
              <a:rPr lang="es-A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valor de la carga </a:t>
            </a:r>
            <a:r>
              <a:rPr lang="es-A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</a:t>
            </a:r>
            <a:r>
              <a:rPr lang="es-AR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BC </a:t>
            </a:r>
            <a:r>
              <a:rPr lang="es-AR" sz="2800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, si no también del valor que tenga el </a:t>
            </a:r>
            <a:r>
              <a:rPr lang="es-A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de sección transversal </a:t>
            </a:r>
            <a:r>
              <a:rPr lang="es-A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</a:t>
            </a:r>
            <a:r>
              <a:rPr lang="es-AR" sz="28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y del </a:t>
            </a:r>
            <a:r>
              <a:rPr lang="es-A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Material</a:t>
            </a:r>
            <a:r>
              <a:rPr lang="es-AR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con que la barra haya sido elaborada.</a:t>
            </a:r>
          </a:p>
          <a:p>
            <a:endParaRPr lang="es-AR" dirty="0"/>
          </a:p>
        </p:txBody>
      </p:sp>
      <p:pic>
        <p:nvPicPr>
          <p:cNvPr id="2050" name="Picture 2" descr="F:\1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741863"/>
            <a:ext cx="2373313" cy="211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675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RESISTENCIA DE MATERIALES</a:t>
            </a:r>
            <a:endParaRPr lang="es-A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F:\10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040" y="3948984"/>
            <a:ext cx="5938432" cy="2909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96752"/>
            <a:ext cx="8640960" cy="5544616"/>
          </a:xfrm>
        </p:spPr>
        <p:txBody>
          <a:bodyPr/>
          <a:lstStyle/>
          <a:p>
            <a:r>
              <a:rPr lang="es-AR" sz="2800" u="sng" dirty="0" smtClean="0"/>
              <a:t>Analizaremos ahora la </a:t>
            </a:r>
            <a:r>
              <a:rPr lang="es-AR" sz="28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Fuerza Interna F</a:t>
            </a:r>
            <a:r>
              <a:rPr lang="es-AR" sz="2800" b="1" u="sng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BC</a:t>
            </a:r>
            <a:r>
              <a:rPr lang="es-AR" sz="2800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A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s-A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s-AR" sz="2800" baseline="-25000" dirty="0" smtClean="0">
                <a:latin typeface="Arial" pitchFamily="34" charset="0"/>
                <a:cs typeface="Arial" pitchFamily="34" charset="0"/>
              </a:rPr>
              <a:t>BC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 es la </a:t>
            </a:r>
            <a:r>
              <a:rPr lang="es-A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RESULTANTE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 de las </a:t>
            </a:r>
            <a:r>
              <a:rPr lang="es-A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FUERZAS ELEMENTALES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distribuidas en toda el </a:t>
            </a:r>
            <a:r>
              <a:rPr lang="es-AR" sz="2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</a:t>
            </a:r>
            <a:r>
              <a:rPr lang="es-A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de la sección transversal y la </a:t>
            </a:r>
            <a:r>
              <a:rPr lang="es-AR" sz="2800" b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INTENSIDAD PROMEDIO</a:t>
            </a:r>
            <a:r>
              <a:rPr lang="es-AR" sz="2800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de todas esas </a:t>
            </a:r>
            <a:r>
              <a:rPr lang="es-AR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Fuerzas Distribuidas</a:t>
            </a:r>
            <a:r>
              <a:rPr lang="es-AR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es igual a la 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Fuerza 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por unidad de ÁREA</a:t>
            </a:r>
            <a:r>
              <a:rPr lang="es-AR" dirty="0" smtClean="0">
                <a:latin typeface="Arial" pitchFamily="34" charset="0"/>
                <a:cs typeface="Arial" pitchFamily="34" charset="0"/>
              </a:rPr>
              <a:t>:  </a:t>
            </a:r>
          </a:p>
          <a:p>
            <a:pPr marL="0" indent="0">
              <a:buNone/>
            </a:pPr>
            <a:r>
              <a:rPr lang="es-A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σ</a:t>
            </a:r>
            <a:r>
              <a:rPr lang="es-A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F</a:t>
            </a:r>
            <a:r>
              <a:rPr lang="es-AR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BC</a:t>
            </a:r>
            <a:r>
              <a:rPr lang="es-A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/ A</a:t>
            </a:r>
            <a:endParaRPr lang="es-AR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87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latin typeface="Arial" pitchFamily="34" charset="0"/>
                <a:cs typeface="Arial" pitchFamily="34" charset="0"/>
              </a:rPr>
              <a:t>RESISTENCIA DE MATERIALES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546948"/>
          </a:xfrm>
        </p:spPr>
        <p:txBody>
          <a:bodyPr>
            <a:normAutofit lnSpcReduction="10000"/>
          </a:bodyPr>
          <a:lstStyle/>
          <a:p>
            <a:r>
              <a:rPr lang="es-AR" dirty="0" smtClean="0">
                <a:latin typeface="Arial" pitchFamily="34" charset="0"/>
                <a:cs typeface="Arial" pitchFamily="34" charset="0"/>
              </a:rPr>
              <a:t>Dependerá de la </a:t>
            </a:r>
            <a:r>
              <a:rPr lang="es-AR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Capacidad </a:t>
            </a:r>
            <a:r>
              <a:rPr lang="es-AR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 tenga el </a:t>
            </a:r>
            <a:r>
              <a:rPr lang="es-AR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Material</a:t>
            </a:r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soportar esa tensión </a:t>
            </a:r>
            <a:r>
              <a:rPr lang="el-GR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σ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para que se rompa o no. </a:t>
            </a:r>
          </a:p>
          <a:p>
            <a:r>
              <a:rPr lang="es-A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¿Cómo </a:t>
            </a:r>
            <a:r>
              <a:rPr lang="es-A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sabremos cuál es la </a:t>
            </a:r>
            <a:r>
              <a:rPr lang="es-AR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capacidad de los materiales de soportar fuerzas?</a:t>
            </a:r>
          </a:p>
          <a:p>
            <a:r>
              <a:rPr lang="es-A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los </a:t>
            </a:r>
            <a:r>
              <a:rPr lang="es-AR" sz="3600" u="sng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r>
              <a:rPr lang="es-AR" sz="36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nsayos</a:t>
            </a:r>
            <a:r>
              <a:rPr lang="es-A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que se realizan a cada material a </a:t>
            </a:r>
            <a:r>
              <a:rPr lang="es-AR" sz="3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distintos tipos de </a:t>
            </a:r>
            <a:r>
              <a:rPr lang="es-AR" sz="36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Fuerzas Internas</a:t>
            </a:r>
            <a:r>
              <a:rPr lang="es-A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En ellos esencialmente se determinará la </a:t>
            </a:r>
            <a:r>
              <a:rPr lang="es-AR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Tensión Admisible </a:t>
            </a:r>
            <a:r>
              <a:rPr lang="es-A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del material</a:t>
            </a:r>
            <a:r>
              <a:rPr lang="es-A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879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>
                <a:latin typeface="Arial" pitchFamily="34" charset="0"/>
                <a:cs typeface="Arial" pitchFamily="34" charset="0"/>
              </a:rPr>
              <a:t>RESISTENCIA DE MATERIALES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1417638"/>
            <a:ext cx="8507288" cy="5251722"/>
          </a:xfrm>
        </p:spPr>
        <p:txBody>
          <a:bodyPr>
            <a:normAutofit lnSpcReduction="10000"/>
          </a:bodyPr>
          <a:lstStyle/>
          <a:p>
            <a:r>
              <a:rPr lang="es-AR" sz="3600" dirty="0">
                <a:latin typeface="Arial" pitchFamily="34" charset="0"/>
                <a:cs typeface="Arial" pitchFamily="34" charset="0"/>
              </a:rPr>
              <a:t>Pero </a:t>
            </a:r>
            <a:r>
              <a:rPr lang="es-AR" sz="3600" dirty="0" smtClean="0">
                <a:latin typeface="Arial" pitchFamily="34" charset="0"/>
                <a:cs typeface="Arial" pitchFamily="34" charset="0"/>
              </a:rPr>
              <a:t>además vimos que la </a:t>
            </a:r>
            <a:r>
              <a:rPr lang="es-AR" sz="3600" dirty="0">
                <a:latin typeface="Arial" pitchFamily="34" charset="0"/>
                <a:cs typeface="Arial" pitchFamily="34" charset="0"/>
              </a:rPr>
              <a:t>tensión </a:t>
            </a:r>
            <a:r>
              <a:rPr lang="el-GR" sz="40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σ</a:t>
            </a:r>
            <a:r>
              <a:rPr lang="es-AR" sz="3600" dirty="0">
                <a:latin typeface="Arial" pitchFamily="34" charset="0"/>
                <a:cs typeface="Arial" pitchFamily="34" charset="0"/>
              </a:rPr>
              <a:t> depende a su vez de la </a:t>
            </a:r>
            <a:r>
              <a:rPr lang="es-AR" sz="40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Carga</a:t>
            </a:r>
            <a:r>
              <a:rPr lang="es-AR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3600" dirty="0">
                <a:latin typeface="Arial" pitchFamily="34" charset="0"/>
                <a:cs typeface="Arial" pitchFamily="34" charset="0"/>
              </a:rPr>
              <a:t>y del </a:t>
            </a:r>
            <a:r>
              <a:rPr lang="es-AR" sz="40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AR" sz="40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la sección transversal</a:t>
            </a:r>
            <a:r>
              <a:rPr lang="es-AR" sz="4000" b="1" u="sng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es-AR" b="1" dirty="0">
              <a:latin typeface="Arial" pitchFamily="34" charset="0"/>
              <a:cs typeface="Arial" pitchFamily="34" charset="0"/>
            </a:endParaRPr>
          </a:p>
          <a:p>
            <a:r>
              <a:rPr lang="es-AR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Por eso decimos que la </a:t>
            </a:r>
            <a:r>
              <a:rPr lang="es-AR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Resistencia </a:t>
            </a:r>
            <a:r>
              <a:rPr lang="es-AR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 la </a:t>
            </a:r>
            <a:r>
              <a:rPr lang="es-AR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Fractura </a:t>
            </a:r>
            <a:r>
              <a:rPr lang="es-AR" sz="36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depende del valor de la  </a:t>
            </a:r>
            <a:r>
              <a:rPr lang="es-AR" sz="4000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Fuerza </a:t>
            </a:r>
            <a:r>
              <a:rPr lang="es-AR" sz="4000" u="sng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</a:t>
            </a:r>
            <a:r>
              <a:rPr lang="es-AR" sz="4000" u="sng" baseline="-25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BC</a:t>
            </a:r>
            <a:r>
              <a:rPr lang="es-AR" sz="4000" u="sng" baseline="-250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s-AR" sz="4000" u="sng" baseline="-25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s-AR" sz="4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AR" sz="40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del </a:t>
            </a:r>
            <a:r>
              <a:rPr lang="es-AR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AR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 la </a:t>
            </a:r>
            <a:r>
              <a:rPr lang="es-AR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Sección Transversal</a:t>
            </a:r>
            <a:r>
              <a:rPr lang="es-AR" sz="40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4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s-AR" sz="4000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 la </a:t>
            </a:r>
            <a:r>
              <a:rPr lang="es-AR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Capacidad </a:t>
            </a:r>
            <a:r>
              <a:rPr lang="es-AR" sz="4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del </a:t>
            </a:r>
            <a:r>
              <a:rPr lang="es-AR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Material</a:t>
            </a:r>
            <a:r>
              <a:rPr lang="es-AR" sz="40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AR" sz="40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 la varilla</a:t>
            </a:r>
            <a:r>
              <a:rPr lang="es-AR" sz="4000" u="sng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AR" sz="4000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292778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Tensión o Esfuerzo Normal </a:t>
            </a:r>
            <a:r>
              <a:rPr lang="el-G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σ</a:t>
            </a:r>
            <a:endParaRPr lang="es-A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5185575"/>
          </a:xfrm>
        </p:spPr>
        <p:txBody>
          <a:bodyPr>
            <a:normAutofit/>
          </a:bodyPr>
          <a:lstStyle/>
          <a:p>
            <a:r>
              <a:rPr lang="es-AR" sz="2800" dirty="0" smtClean="0">
                <a:latin typeface="Arial" pitchFamily="34" charset="0"/>
                <a:cs typeface="Arial" pitchFamily="34" charset="0"/>
              </a:rPr>
              <a:t>En la práctica, se considera que la </a:t>
            </a:r>
            <a:r>
              <a:rPr lang="es-A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distribución de los esfuerzos normales 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de un elemento cargado axialmente es </a:t>
            </a:r>
            <a:r>
              <a:rPr lang="es-A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Uniforme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, excepto en la vecindad inmediata de los puntos de aplicación de las cargas</a:t>
            </a:r>
            <a:r>
              <a:rPr lang="es-A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s-AR" sz="2800" dirty="0" smtClean="0">
                <a:latin typeface="Arial" pitchFamily="34" charset="0"/>
                <a:cs typeface="Arial" pitchFamily="34" charset="0"/>
              </a:rPr>
              <a:t>El valor de </a:t>
            </a:r>
            <a:r>
              <a:rPr lang="el-G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σ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 es entonces </a:t>
            </a:r>
            <a:r>
              <a:rPr lang="es-AR" sz="2800" u="sng" dirty="0" smtClean="0">
                <a:latin typeface="Arial" pitchFamily="34" charset="0"/>
                <a:cs typeface="Arial" pitchFamily="34" charset="0"/>
              </a:rPr>
              <a:t>un valor </a:t>
            </a:r>
            <a:r>
              <a:rPr lang="es-AR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Promedio</a:t>
            </a:r>
            <a:r>
              <a:rPr lang="es-AR" sz="28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y se calcula con la fórmula: </a:t>
            </a:r>
            <a:r>
              <a:rPr lang="el-G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σ</a:t>
            </a:r>
            <a:r>
              <a:rPr lang="es-A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 P / A</a:t>
            </a:r>
            <a:r>
              <a:rPr lang="es-AR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s-AR" sz="2800" dirty="0" smtClean="0">
                <a:latin typeface="Arial" pitchFamily="34" charset="0"/>
                <a:cs typeface="Arial" pitchFamily="34" charset="0"/>
              </a:rPr>
              <a:t>La fuerza </a:t>
            </a:r>
            <a:r>
              <a:rPr lang="es-AR" sz="2800" b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 se encuentra ubicada en el </a:t>
            </a:r>
            <a:r>
              <a:rPr lang="es-AR" sz="2800" b="1" dirty="0" err="1" smtClean="0">
                <a:latin typeface="Arial" pitchFamily="34" charset="0"/>
                <a:cs typeface="Arial" pitchFamily="34" charset="0"/>
              </a:rPr>
              <a:t>Centroide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de la sección transversal 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AR" sz="2800" u="sng" dirty="0" smtClean="0">
                <a:latin typeface="Arial" pitchFamily="34" charset="0"/>
                <a:cs typeface="Arial" pitchFamily="34" charset="0"/>
              </a:rPr>
              <a:t>Carga Céntrica</a:t>
            </a:r>
            <a:r>
              <a:rPr lang="es-AR" sz="2800" dirty="0" smtClean="0">
                <a:latin typeface="Arial" pitchFamily="34" charset="0"/>
                <a:cs typeface="Arial" pitchFamily="34" charset="0"/>
              </a:rPr>
              <a:t>) .</a:t>
            </a:r>
            <a:endParaRPr lang="es-AR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02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Tensión o Esfuerzo Normal </a:t>
            </a: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σ</a:t>
            </a:r>
            <a:endParaRPr lang="es-AR" dirty="0"/>
          </a:p>
        </p:txBody>
      </p:sp>
      <p:pic>
        <p:nvPicPr>
          <p:cNvPr id="4" name="Picture 2" descr="F:\1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49194"/>
            <a:ext cx="4680520" cy="5186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59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</TotalTime>
  <Words>636</Words>
  <Application>Microsoft Office PowerPoint</Application>
  <PresentationFormat>Presentación en pantalla (4:3)</PresentationFormat>
  <Paragraphs>54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Wingdings</vt:lpstr>
      <vt:lpstr>Tema de Office</vt:lpstr>
      <vt:lpstr>Presentación de PowerPoint</vt:lpstr>
      <vt:lpstr>RESISTENCIA DE MATERIALES</vt:lpstr>
      <vt:lpstr>RESISTENCIA DE MATERIALES</vt:lpstr>
      <vt:lpstr>RESISTENCIA DE MATERIALES</vt:lpstr>
      <vt:lpstr>RESISTENCIA DE MATERIALES</vt:lpstr>
      <vt:lpstr>RESISTENCIA DE MATERIALES</vt:lpstr>
      <vt:lpstr>RESISTENCIA DE MATERIALES</vt:lpstr>
      <vt:lpstr>Tensión o Esfuerzo Normal σ</vt:lpstr>
      <vt:lpstr>Tensión o Esfuerzo Normal σ</vt:lpstr>
      <vt:lpstr>Tensión o Esfuerzo Normal σ</vt:lpstr>
      <vt:lpstr>Tensión o Esfuerzo Normal σ</vt:lpstr>
      <vt:lpstr>Esfuerzo Cortante ζ</vt:lpstr>
      <vt:lpstr>Esfuerzo Cortante 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</dc:creator>
  <cp:lastModifiedBy>RUBEN ANTONIO SELUY</cp:lastModifiedBy>
  <cp:revision>52</cp:revision>
  <dcterms:created xsi:type="dcterms:W3CDTF">2014-04-27T17:11:58Z</dcterms:created>
  <dcterms:modified xsi:type="dcterms:W3CDTF">2020-09-27T20:53:07Z</dcterms:modified>
</cp:coreProperties>
</file>