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870" r:id="rId4"/>
  </p:sldMasterIdLst>
  <p:notesMasterIdLst>
    <p:notesMasterId r:id="rId19"/>
  </p:notesMasterIdLst>
  <p:handoutMasterIdLst>
    <p:handoutMasterId r:id="rId20"/>
  </p:handoutMasterIdLst>
  <p:sldIdLst>
    <p:sldId id="256" r:id="rId5"/>
    <p:sldId id="286" r:id="rId6"/>
    <p:sldId id="285" r:id="rId7"/>
    <p:sldId id="287" r:id="rId8"/>
    <p:sldId id="288" r:id="rId9"/>
    <p:sldId id="257" r:id="rId10"/>
    <p:sldId id="289" r:id="rId11"/>
    <p:sldId id="290" r:id="rId12"/>
    <p:sldId id="291" r:id="rId13"/>
    <p:sldId id="292" r:id="rId14"/>
    <p:sldId id="293" r:id="rId15"/>
    <p:sldId id="294" r:id="rId16"/>
    <p:sldId id="296" r:id="rId17"/>
    <p:sldId id="284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FF1CE12-B100-0000-0000-000000000002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86410"/>
  </p:normalViewPr>
  <p:slideViewPr>
    <p:cSldViewPr>
      <p:cViewPr varScale="1">
        <p:scale>
          <a:sx n="68" d="100"/>
          <a:sy n="68" d="100"/>
        </p:scale>
        <p:origin x="1386" y="72"/>
      </p:cViewPr>
      <p:guideLst>
        <p:guide orient="horz" pos="2160"/>
        <p:guide pos="2880"/>
      </p:guideLst>
    </p:cSldViewPr>
  </p:slideViewPr>
  <p:outlineViewPr>
    <p:cViewPr>
      <p:scale>
        <a:sx n="1" d="1"/>
        <a:sy n="1" d="1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/>
          <a:lstStyle/>
          <a:p>
            <a:endParaRPr lang="es-ES" dirty="0"/>
          </a:p>
        </p:txBody>
      </p:sp>
      <p:sp>
        <p:nvSpPr>
          <p:cNvPr id="24" name="Rectangle 24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/>
          <a:lstStyle/>
          <a:p>
            <a:fld id="{A849C5AD-4428-4E9C-9C84-11B72C9365FB}" type="datetimeFigureOut">
              <a:rPr lang="es-ES" smtClean="0"/>
              <a:pPr/>
              <a:t>05/04/2023</a:t>
            </a:fld>
            <a:endParaRPr lang="es-ES" dirty="0"/>
          </a:p>
        </p:txBody>
      </p:sp>
      <p:sp>
        <p:nvSpPr>
          <p:cNvPr id="30" name="Rectangle 30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/>
          <a:lstStyle/>
          <a:p>
            <a:endParaRPr lang="es-ES" dirty="0"/>
          </a:p>
        </p:txBody>
      </p:sp>
      <p:sp>
        <p:nvSpPr>
          <p:cNvPr id="18" name="Rectangle 18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/>
          <a:lstStyle/>
          <a:p>
            <a:fld id="{8C596567-A38F-4CEF-B37F-9B9D120D62CE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4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/>
          <a:lstStyle/>
          <a:p>
            <a:endParaRPr lang="es-ES" dirty="0"/>
          </a:p>
        </p:txBody>
      </p:sp>
      <p:sp>
        <p:nvSpPr>
          <p:cNvPr id="15" name="Rectangle 15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/>
          <a:lstStyle/>
          <a:p>
            <a:fld id="{D7547E60-4BE7-4E4E-9AAA-5EE35AEC995C}" type="datetimeFigureOut">
              <a:rPr lang="es-AR"/>
              <a:pPr/>
              <a:t>5/4/2023</a:t>
            </a:fld>
            <a:endParaRPr lang="es-ES" dirty="0"/>
          </a:p>
        </p:txBody>
      </p:sp>
      <p:sp>
        <p:nvSpPr>
          <p:cNvPr id="23" name="Rectangle 2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anchor="ctr"/>
          <a:lstStyle/>
          <a:p>
            <a:endParaRPr lang="es-ES" dirty="0"/>
          </a:p>
        </p:txBody>
      </p:sp>
      <p:sp>
        <p:nvSpPr>
          <p:cNvPr id="5" name="Rectangle 5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título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18" name="Rectangle 18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/>
          <a:lstStyle/>
          <a:p>
            <a:endParaRPr lang="es-ES" dirty="0"/>
          </a:p>
        </p:txBody>
      </p:sp>
      <p:sp>
        <p:nvSpPr>
          <p:cNvPr id="28" name="Rectangle 28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/>
          <a:lstStyle/>
          <a:p>
            <a:fld id="{CA077768-21C8-4125-A345-258E48D2EED0}" type="slidenum">
              <a:rPr/>
              <a:pPr/>
              <a:t>‹Nº›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rtl="0" latinLnBrk="0">
      <a:defRPr lang="es-ES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lang="es-ES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lang="es-ES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lang="es-ES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lang="es-ES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lang="es-ES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lang="es-ES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lang="es-ES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lang="es-ES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7768-21C8-4125-A345-258E48D2EED0}" type="slidenum">
              <a:rPr lang="es-ES" smtClean="0"/>
              <a:pPr/>
              <a:t>2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4484033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7768-21C8-4125-A345-258E48D2EED0}" type="slidenum">
              <a:rPr lang="es-ES" smtClean="0"/>
              <a:pPr/>
              <a:t>11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0797522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7768-21C8-4125-A345-258E48D2EED0}" type="slidenum">
              <a:rPr lang="es-ES" smtClean="0"/>
              <a:pPr/>
              <a:t>12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840887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7768-21C8-4125-A345-258E48D2EED0}" type="slidenum">
              <a:rPr lang="es-ES" smtClean="0"/>
              <a:pPr/>
              <a:t>13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57424233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7768-21C8-4125-A345-258E48D2EED0}" type="slidenum">
              <a:rPr lang="es-ES" smtClean="0"/>
              <a:pPr/>
              <a:t>14</a:t>
            </a:fld>
            <a:endParaRPr lang="es-E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7768-21C8-4125-A345-258E48D2EED0}" type="slidenum">
              <a:rPr lang="es-ES" smtClean="0"/>
              <a:pPr/>
              <a:t>3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433743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7768-21C8-4125-A345-258E48D2EED0}" type="slidenum">
              <a:rPr lang="es-ES" smtClean="0"/>
              <a:pPr/>
              <a:t>4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270853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7768-21C8-4125-A345-258E48D2EED0}" type="slidenum">
              <a:rPr lang="es-ES" smtClean="0"/>
              <a:pPr/>
              <a:t>5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5478180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7768-21C8-4125-A345-258E48D2EED0}" type="slidenum">
              <a:rPr lang="es-ES" smtClean="0"/>
              <a:pPr/>
              <a:t>6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153233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7768-21C8-4125-A345-258E48D2EED0}" type="slidenum">
              <a:rPr lang="es-ES" smtClean="0"/>
              <a:pPr/>
              <a:t>7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615931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7768-21C8-4125-A345-258E48D2EED0}" type="slidenum">
              <a:rPr lang="es-ES" smtClean="0"/>
              <a:pPr/>
              <a:t>8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197886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7768-21C8-4125-A345-258E48D2EED0}" type="slidenum">
              <a:rPr lang="es-ES" smtClean="0"/>
              <a:pPr/>
              <a:t>9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6606892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7768-21C8-4125-A345-258E48D2EED0}" type="slidenum">
              <a:rPr lang="es-ES" smtClean="0"/>
              <a:pPr/>
              <a:t>10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369201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FD69-4A85-4715-A222-ABB225B63BC6}" type="datetimeFigureOut">
              <a:rPr lang="es-ES" smtClean="0"/>
              <a:pPr/>
              <a:t>05/04/2023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s-ES" smtClean="0"/>
              <a:pPr algn="r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37920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FD69-4A85-4715-A222-ABB225B63BC6}" type="datetimeFigureOut">
              <a:rPr lang="es-ES" smtClean="0"/>
              <a:pPr/>
              <a:t>05/04/2023</a:t>
            </a:fld>
            <a:endParaRPr lang="es-ES" sz="10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endParaRPr lang="es-ES" sz="1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s-ES" smtClean="0"/>
              <a:pPr algn="r"/>
              <a:t>‹Nº›</a:t>
            </a:fld>
            <a:endParaRPr lang="es-ES" sz="1000" dirty="0"/>
          </a:p>
        </p:txBody>
      </p:sp>
    </p:spTree>
    <p:extLst>
      <p:ext uri="{BB962C8B-B14F-4D97-AF65-F5344CB8AC3E}">
        <p14:creationId xmlns:p14="http://schemas.microsoft.com/office/powerpoint/2010/main" val="23324990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FD69-4A85-4715-A222-ABB225B63BC6}" type="datetimeFigureOut">
              <a:rPr lang="es-ES" smtClean="0"/>
              <a:pPr/>
              <a:t>05/04/2023</a:t>
            </a:fld>
            <a:endParaRPr lang="es-ES" sz="10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endParaRPr lang="es-ES" sz="1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s-ES" smtClean="0"/>
              <a:pPr algn="r"/>
              <a:t>‹Nº›</a:t>
            </a:fld>
            <a:endParaRPr lang="es-ES" sz="1000" dirty="0"/>
          </a:p>
        </p:txBody>
      </p:sp>
    </p:spTree>
    <p:extLst>
      <p:ext uri="{BB962C8B-B14F-4D97-AF65-F5344CB8AC3E}">
        <p14:creationId xmlns:p14="http://schemas.microsoft.com/office/powerpoint/2010/main" val="1842905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FD69-4A85-4715-A222-ABB225B63BC6}" type="datetimeFigureOut">
              <a:rPr lang="es-ES" smtClean="0"/>
              <a:pPr/>
              <a:t>05/04/2023</a:t>
            </a:fld>
            <a:endParaRPr lang="es-ES" sz="10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endParaRPr lang="es-ES" sz="1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s-ES" smtClean="0"/>
              <a:pPr algn="r"/>
              <a:t>‹Nº›</a:t>
            </a:fld>
            <a:endParaRPr lang="es-ES" sz="1000" dirty="0"/>
          </a:p>
        </p:txBody>
      </p:sp>
    </p:spTree>
    <p:extLst>
      <p:ext uri="{BB962C8B-B14F-4D97-AF65-F5344CB8AC3E}">
        <p14:creationId xmlns:p14="http://schemas.microsoft.com/office/powerpoint/2010/main" val="8956028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FD69-4A85-4715-A222-ABB225B63BC6}" type="datetimeFigureOut">
              <a:rPr lang="es-ES" smtClean="0"/>
              <a:pPr/>
              <a:t>05/04/2023</a:t>
            </a:fld>
            <a:endParaRPr lang="es-ES" sz="10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endParaRPr lang="es-ES" sz="1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s-ES" smtClean="0"/>
              <a:pPr algn="r"/>
              <a:t>‹Nº›</a:t>
            </a:fld>
            <a:endParaRPr lang="es-ES" sz="1000" dirty="0"/>
          </a:p>
        </p:txBody>
      </p:sp>
    </p:spTree>
    <p:extLst>
      <p:ext uri="{BB962C8B-B14F-4D97-AF65-F5344CB8AC3E}">
        <p14:creationId xmlns:p14="http://schemas.microsoft.com/office/powerpoint/2010/main" val="15772900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FD69-4A85-4715-A222-ABB225B63BC6}" type="datetimeFigureOut">
              <a:rPr lang="es-ES" smtClean="0"/>
              <a:pPr/>
              <a:t>05/04/2023</a:t>
            </a:fld>
            <a:endParaRPr lang="es-ES" sz="100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endParaRPr lang="es-ES" sz="10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s-ES" smtClean="0"/>
              <a:pPr algn="r"/>
              <a:t>‹Nº›</a:t>
            </a:fld>
            <a:endParaRPr lang="es-ES" sz="1000" dirty="0"/>
          </a:p>
        </p:txBody>
      </p:sp>
    </p:spTree>
    <p:extLst>
      <p:ext uri="{BB962C8B-B14F-4D97-AF65-F5344CB8AC3E}">
        <p14:creationId xmlns:p14="http://schemas.microsoft.com/office/powerpoint/2010/main" val="3839506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FD69-4A85-4715-A222-ABB225B63BC6}" type="datetimeFigureOut">
              <a:rPr lang="es-ES" smtClean="0"/>
              <a:pPr/>
              <a:t>05/04/2023</a:t>
            </a:fld>
            <a:endParaRPr lang="es-ES" sz="1000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endParaRPr lang="es-ES" sz="100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s-ES" smtClean="0"/>
              <a:pPr algn="r"/>
              <a:t>‹Nº›</a:t>
            </a:fld>
            <a:endParaRPr lang="es-ES" sz="1000" dirty="0"/>
          </a:p>
        </p:txBody>
      </p:sp>
    </p:spTree>
    <p:extLst>
      <p:ext uri="{BB962C8B-B14F-4D97-AF65-F5344CB8AC3E}">
        <p14:creationId xmlns:p14="http://schemas.microsoft.com/office/powerpoint/2010/main" val="2423205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FD69-4A85-4715-A222-ABB225B63BC6}" type="datetimeFigureOut">
              <a:rPr lang="es-ES" smtClean="0"/>
              <a:pPr/>
              <a:t>05/04/2023</a:t>
            </a:fld>
            <a:endParaRPr lang="es-ES" sz="1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endParaRPr lang="es-ES" sz="10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s-ES" smtClean="0"/>
              <a:pPr algn="r"/>
              <a:t>‹Nº›</a:t>
            </a:fld>
            <a:endParaRPr lang="es-ES" sz="1000" dirty="0"/>
          </a:p>
        </p:txBody>
      </p:sp>
    </p:spTree>
    <p:extLst>
      <p:ext uri="{BB962C8B-B14F-4D97-AF65-F5344CB8AC3E}">
        <p14:creationId xmlns:p14="http://schemas.microsoft.com/office/powerpoint/2010/main" val="2074391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FD69-4A85-4715-A222-ABB225B63BC6}" type="datetimeFigureOut">
              <a:rPr lang="es-ES" smtClean="0"/>
              <a:pPr/>
              <a:t>05/04/2023</a:t>
            </a:fld>
            <a:endParaRPr lang="es-E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s-ES" smtClean="0"/>
              <a:pPr algn="r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95147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FD69-4A85-4715-A222-ABB225B63BC6}" type="datetimeFigureOut">
              <a:rPr lang="es-ES" smtClean="0"/>
              <a:pPr/>
              <a:t>05/04/2023</a:t>
            </a:fld>
            <a:endParaRPr lang="es-ES" sz="100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endParaRPr lang="es-ES" sz="10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s-ES" smtClean="0"/>
              <a:pPr algn="r"/>
              <a:t>‹Nº›</a:t>
            </a:fld>
            <a:endParaRPr lang="es-ES" sz="1000" dirty="0"/>
          </a:p>
        </p:txBody>
      </p:sp>
    </p:spTree>
    <p:extLst>
      <p:ext uri="{BB962C8B-B14F-4D97-AF65-F5344CB8AC3E}">
        <p14:creationId xmlns:p14="http://schemas.microsoft.com/office/powerpoint/2010/main" val="3067407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FD69-4A85-4715-A222-ABB225B63BC6}" type="datetimeFigureOut">
              <a:rPr lang="es-ES" smtClean="0"/>
              <a:pPr/>
              <a:t>05/04/2023</a:t>
            </a:fld>
            <a:endParaRPr lang="es-ES" sz="100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endParaRPr lang="es-ES" sz="10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s-ES" smtClean="0"/>
              <a:pPr algn="r"/>
              <a:t>‹Nº›</a:t>
            </a:fld>
            <a:endParaRPr lang="es-ES" sz="1000" dirty="0"/>
          </a:p>
        </p:txBody>
      </p:sp>
    </p:spTree>
    <p:extLst>
      <p:ext uri="{BB962C8B-B14F-4D97-AF65-F5344CB8AC3E}">
        <p14:creationId xmlns:p14="http://schemas.microsoft.com/office/powerpoint/2010/main" val="1635855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59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14FD69-4A85-4715-A222-ABB225B63BC6}" type="datetimeFigureOut">
              <a:rPr lang="es-ES" smtClean="0"/>
              <a:pPr/>
              <a:t>05/04/2023</a:t>
            </a:fld>
            <a:endParaRPr lang="es-ES" sz="10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/>
            <a:endParaRPr lang="es-ES" sz="1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r"/>
            <a:fld id="{D4C49B74-5DB2-4B03-B1D2-7F6A3C51C318}" type="slidenum">
              <a:rPr lang="es-ES" smtClean="0"/>
              <a:pPr algn="r"/>
              <a:t>‹Nº›</a:t>
            </a:fld>
            <a:endParaRPr lang="es-ES" sz="1000" dirty="0"/>
          </a:p>
        </p:txBody>
      </p:sp>
    </p:spTree>
    <p:extLst>
      <p:ext uri="{BB962C8B-B14F-4D97-AF65-F5344CB8AC3E}">
        <p14:creationId xmlns:p14="http://schemas.microsoft.com/office/powerpoint/2010/main" val="41720000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1" r:id="rId1"/>
    <p:sldLayoutId id="2147483872" r:id="rId2"/>
    <p:sldLayoutId id="2147483873" r:id="rId3"/>
    <p:sldLayoutId id="2147483874" r:id="rId4"/>
    <p:sldLayoutId id="2147483875" r:id="rId5"/>
    <p:sldLayoutId id="2147483876" r:id="rId6"/>
    <p:sldLayoutId id="2147483877" r:id="rId7"/>
    <p:sldLayoutId id="2147483878" r:id="rId8"/>
    <p:sldLayoutId id="2147483879" r:id="rId9"/>
    <p:sldLayoutId id="2147483880" r:id="rId10"/>
    <p:sldLayoutId id="214748388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5.jpeg"/><Relationship Id="rId4" Type="http://schemas.openxmlformats.org/officeDocument/2006/relationships/image" Target="../media/image24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es.wikipedia.org/wiki/Teor%C3%ADa_general_de_sistemas" TargetMode="External"/><Relationship Id="rId7" Type="http://schemas.openxmlformats.org/officeDocument/2006/relationships/image" Target="../media/image26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es.wikipedia.org/wiki/Informaci%C3%B3n" TargetMode="External"/><Relationship Id="rId5" Type="http://schemas.openxmlformats.org/officeDocument/2006/relationships/hyperlink" Target="http://es.wikipedia.org/wiki/Programa_inform%C3%A1tico" TargetMode="External"/><Relationship Id="rId4" Type="http://schemas.openxmlformats.org/officeDocument/2006/relationships/hyperlink" Target="http://es.wikipedia.org/wiki/Soporte_f%C3%ADsico" TargetMode="Externa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jpe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7" Type="http://schemas.openxmlformats.org/officeDocument/2006/relationships/image" Target="../media/image1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.jpeg"/><Relationship Id="rId5" Type="http://schemas.openxmlformats.org/officeDocument/2006/relationships/image" Target="../media/image15.jpeg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0.jpeg"/><Relationship Id="rId4" Type="http://schemas.openxmlformats.org/officeDocument/2006/relationships/image" Target="../media/image1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783093" y="1958975"/>
            <a:ext cx="7577814" cy="1470025"/>
          </a:xfrm>
        </p:spPr>
        <p:txBody>
          <a:bodyPr>
            <a:normAutofit/>
          </a:bodyPr>
          <a:lstStyle/>
          <a:p>
            <a:pPr algn="ctr"/>
            <a:r>
              <a:rPr sz="4600" b="1" dirty="0" err="1">
                <a:latin typeface="Arial" pitchFamily="34" charset="0"/>
                <a:cs typeface="Arial" pitchFamily="34" charset="0"/>
              </a:rPr>
              <a:t>Te</a:t>
            </a:r>
            <a:r>
              <a:rPr lang="es-ES" sz="4600" b="1" dirty="0" err="1">
                <a:latin typeface="Arial" pitchFamily="34" charset="0"/>
                <a:cs typeface="Arial" pitchFamily="34" charset="0"/>
              </a:rPr>
              <a:t>oría</a:t>
            </a:r>
            <a:r>
              <a:rPr sz="4600" b="1" dirty="0">
                <a:latin typeface="Arial" pitchFamily="34" charset="0"/>
                <a:cs typeface="Arial" pitchFamily="34" charset="0"/>
              </a:rPr>
              <a:t> de la </a:t>
            </a:r>
            <a:r>
              <a:rPr sz="4600" b="1" dirty="0" err="1">
                <a:latin typeface="Arial" pitchFamily="34" charset="0"/>
                <a:cs typeface="Arial" pitchFamily="34" charset="0"/>
              </a:rPr>
              <a:t>Informaci</a:t>
            </a:r>
            <a:r>
              <a:rPr lang="es-ES" sz="4600" b="1" dirty="0" err="1">
                <a:latin typeface="Arial" pitchFamily="34" charset="0"/>
                <a:cs typeface="Arial" pitchFamily="34" charset="0"/>
              </a:rPr>
              <a:t>ó</a:t>
            </a:r>
            <a:r>
              <a:rPr sz="4600" b="1" dirty="0">
                <a:latin typeface="Arial" pitchFamily="34" charset="0"/>
                <a:cs typeface="Arial" pitchFamily="34" charset="0"/>
              </a:rPr>
              <a:t>n y la </a:t>
            </a:r>
            <a:r>
              <a:rPr sz="4600" b="1" dirty="0" err="1">
                <a:latin typeface="Arial" pitchFamily="34" charset="0"/>
                <a:cs typeface="Arial" pitchFamily="34" charset="0"/>
              </a:rPr>
              <a:t>Comunicaci</a:t>
            </a:r>
            <a:r>
              <a:rPr lang="es-ES" sz="4600" b="1" dirty="0" err="1">
                <a:latin typeface="Arial" pitchFamily="34" charset="0"/>
                <a:cs typeface="Arial" pitchFamily="34" charset="0"/>
              </a:rPr>
              <a:t>ó</a:t>
            </a:r>
            <a:r>
              <a:rPr sz="4600" b="1" dirty="0">
                <a:latin typeface="Arial" pitchFamily="34" charset="0"/>
                <a:cs typeface="Arial" pitchFamily="34" charset="0"/>
              </a:rPr>
              <a:t>n</a:t>
            </a: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835696" y="4077072"/>
            <a:ext cx="6194066" cy="925223"/>
          </a:xfrm>
        </p:spPr>
        <p:txBody>
          <a:bodyPr/>
          <a:lstStyle/>
          <a:p>
            <a:pPr algn="ctr"/>
            <a:r>
              <a:rPr lang="es-ES" dirty="0">
                <a:latin typeface="Arial" pitchFamily="34" charset="0"/>
                <a:cs typeface="Arial" pitchFamily="34" charset="0"/>
              </a:rPr>
              <a:t>Introducción a los Sistemas de Información</a:t>
            </a:r>
            <a:endParaRPr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ubtitle 1"/>
          <p:cNvSpPr txBox="1">
            <a:spLocks/>
          </p:cNvSpPr>
          <p:nvPr/>
        </p:nvSpPr>
        <p:spPr>
          <a:xfrm>
            <a:off x="1404387" y="5211479"/>
            <a:ext cx="6194066" cy="92522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Ing. María Aparicio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btitle 1"/>
          <p:cNvSpPr>
            <a:spLocks noGrp="1"/>
          </p:cNvSpPr>
          <p:nvPr>
            <p:ph type="subTitle" idx="1"/>
          </p:nvPr>
        </p:nvSpPr>
        <p:spPr>
          <a:xfrm>
            <a:off x="2383166" y="328179"/>
            <a:ext cx="4377668" cy="550984"/>
          </a:xfrm>
        </p:spPr>
        <p:txBody>
          <a:bodyPr>
            <a:normAutofit/>
          </a:bodyPr>
          <a:lstStyle/>
          <a:p>
            <a:pPr algn="ctr"/>
            <a:r>
              <a:rPr lang="es-AR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Sistemas </a:t>
            </a:r>
            <a:endParaRPr dirty="0"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1342789" y="1384963"/>
            <a:ext cx="7477683" cy="9664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AR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lang="es-AR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 la línea que separa el sistema (que defino) de su entorno. Esta línea puede ser física (visible) o imaginaria (estableciéndose hasta dónde llega el sistema.)</a:t>
            </a:r>
            <a:endParaRPr lang="es-A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561AC64D-7C38-6F95-1235-053EC8133E6D}"/>
              </a:ext>
            </a:extLst>
          </p:cNvPr>
          <p:cNvSpPr txBox="1"/>
          <p:nvPr/>
        </p:nvSpPr>
        <p:spPr>
          <a:xfrm>
            <a:off x="478564" y="2489077"/>
            <a:ext cx="294130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200" b="1" dirty="0">
                <a:latin typeface="Arial" panose="020B0604020202020204" pitchFamily="34" charset="0"/>
                <a:cs typeface="Arial" panose="020B0604020202020204" pitchFamily="34" charset="0"/>
              </a:rPr>
              <a:t>Ambiente o entorno</a:t>
            </a:r>
            <a:endParaRPr lang="es-AR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D212F4D7-87E4-5AAA-DA82-9388DA565A8C}"/>
              </a:ext>
            </a:extLst>
          </p:cNvPr>
          <p:cNvSpPr txBox="1"/>
          <p:nvPr/>
        </p:nvSpPr>
        <p:spPr>
          <a:xfrm>
            <a:off x="478564" y="908720"/>
            <a:ext cx="459749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200" b="1" dirty="0">
                <a:latin typeface="Arial" panose="020B0604020202020204" pitchFamily="34" charset="0"/>
                <a:cs typeface="Arial" panose="020B0604020202020204" pitchFamily="34" charset="0"/>
              </a:rPr>
              <a:t>Limite o frontera</a:t>
            </a:r>
            <a:endParaRPr lang="es-AR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7CBCB33F-E952-27A7-EBA2-001AA2B597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3848" y="3933056"/>
            <a:ext cx="6245225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s-AR" altLang="es-AR" sz="1000" b="0" i="0" u="none" strike="noStrike" cap="none" normalizeH="0" baseline="0">
                <a:ln>
                  <a:noFill/>
                </a:ln>
                <a:solidFill>
                  <a:srgbClr val="3B3835"/>
                </a:solidFill>
                <a:effectLst/>
                <a:latin typeface="Source Sans Pro" panose="020B0503030403020204" pitchFamily="34" charset="0"/>
              </a:rPr>
            </a:br>
            <a:endParaRPr kumimoji="0" lang="es-AR" altLang="es-A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18 Rectángulo">
            <a:extLst>
              <a:ext uri="{FF2B5EF4-FFF2-40B4-BE49-F238E27FC236}">
                <a16:creationId xmlns:a16="http://schemas.microsoft.com/office/drawing/2014/main" id="{0A3C526C-BA67-2F5A-C663-3020B2EA8D09}"/>
              </a:ext>
            </a:extLst>
          </p:cNvPr>
          <p:cNvSpPr/>
          <p:nvPr/>
        </p:nvSpPr>
        <p:spPr>
          <a:xfrm>
            <a:off x="1342789" y="2892419"/>
            <a:ext cx="7477683" cy="6701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AR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Todo sistema se desarrolla en un medio que lo rodea, a éste medio se lo llama entorno o medio ambiente</a:t>
            </a:r>
            <a:r>
              <a:rPr lang="es-AR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.</a:t>
            </a:r>
            <a:endParaRPr lang="es-A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48312D41-DFCA-90C2-04AD-474FA190C71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060" y="3965880"/>
            <a:ext cx="3297997" cy="2055403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CuadroTexto 8">
            <a:extLst>
              <a:ext uri="{FF2B5EF4-FFF2-40B4-BE49-F238E27FC236}">
                <a16:creationId xmlns:a16="http://schemas.microsoft.com/office/drawing/2014/main" id="{0EC4E764-F383-EEE2-F2DC-7A4C03D6D718}"/>
              </a:ext>
            </a:extLst>
          </p:cNvPr>
          <p:cNvSpPr txBox="1"/>
          <p:nvPr/>
        </p:nvSpPr>
        <p:spPr>
          <a:xfrm>
            <a:off x="2535689" y="5442590"/>
            <a:ext cx="22627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b="1" dirty="0">
                <a:latin typeface="Arial" panose="020B0604020202020204" pitchFamily="34" charset="0"/>
                <a:cs typeface="Arial" panose="020B0604020202020204" pitchFamily="34" charset="0"/>
              </a:rPr>
              <a:t>Limite o frontera</a:t>
            </a:r>
            <a:endParaRPr lang="es-AR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Conector: angular 11">
            <a:extLst>
              <a:ext uri="{FF2B5EF4-FFF2-40B4-BE49-F238E27FC236}">
                <a16:creationId xmlns:a16="http://schemas.microsoft.com/office/drawing/2014/main" id="{14452927-3442-7F73-46DC-6275EE3A8D36}"/>
              </a:ext>
            </a:extLst>
          </p:cNvPr>
          <p:cNvCxnSpPr/>
          <p:nvPr/>
        </p:nvCxnSpPr>
        <p:spPr>
          <a:xfrm flipV="1">
            <a:off x="4067944" y="5157192"/>
            <a:ext cx="504056" cy="439286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81704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btitle 1"/>
          <p:cNvSpPr>
            <a:spLocks noGrp="1"/>
          </p:cNvSpPr>
          <p:nvPr>
            <p:ph type="subTitle" idx="1"/>
          </p:nvPr>
        </p:nvSpPr>
        <p:spPr>
          <a:xfrm>
            <a:off x="2383166" y="497624"/>
            <a:ext cx="4377668" cy="550984"/>
          </a:xfrm>
        </p:spPr>
        <p:txBody>
          <a:bodyPr>
            <a:normAutofit/>
          </a:bodyPr>
          <a:lstStyle/>
          <a:p>
            <a:pPr algn="ctr"/>
            <a:r>
              <a:rPr lang="es-AR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Sistemas </a:t>
            </a:r>
            <a:endParaRPr dirty="0"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1337214" y="1682003"/>
            <a:ext cx="7477683" cy="10690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AR" dirty="0">
                <a:latin typeface="Arial" panose="020B0604020202020204" pitchFamily="34" charset="0"/>
                <a:ea typeface="Calibri" panose="020F0502020204030204" pitchFamily="34" charset="0"/>
              </a:rPr>
              <a:t>E</a:t>
            </a:r>
            <a:r>
              <a:rPr lang="es-AR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 posible que un sistema exista dentro de otro sistema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ES" dirty="0">
                <a:latin typeface="arial" panose="020B0604020202020204" pitchFamily="34" charset="0"/>
              </a:rPr>
              <a:t>U</a:t>
            </a:r>
            <a:r>
              <a:rPr lang="es-ES" b="0" i="0" dirty="0">
                <a:effectLst/>
                <a:latin typeface="arial" panose="020B0604020202020204" pitchFamily="34" charset="0"/>
              </a:rPr>
              <a:t>n sistema que incluye a otro se denomina meta-sistema, entorno o contexto. Ejemplo: La configuración .de la computadora como sistema</a:t>
            </a:r>
            <a:endParaRPr lang="es-A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D212F4D7-87E4-5AAA-DA82-9388DA565A8C}"/>
              </a:ext>
            </a:extLst>
          </p:cNvPr>
          <p:cNvSpPr txBox="1"/>
          <p:nvPr/>
        </p:nvSpPr>
        <p:spPr>
          <a:xfrm>
            <a:off x="554504" y="1048608"/>
            <a:ext cx="459749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200" b="1" dirty="0">
                <a:latin typeface="Arial" panose="020B0604020202020204" pitchFamily="34" charset="0"/>
                <a:cs typeface="Arial" panose="020B0604020202020204" pitchFamily="34" charset="0"/>
              </a:rPr>
              <a:t>Subsistemas</a:t>
            </a:r>
            <a:endParaRPr lang="es-AR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3" name="Grupo 42">
            <a:extLst>
              <a:ext uri="{FF2B5EF4-FFF2-40B4-BE49-F238E27FC236}">
                <a16:creationId xmlns:a16="http://schemas.microsoft.com/office/drawing/2014/main" id="{B5D0280F-4556-1FAE-E70D-02F5276FD2A3}"/>
              </a:ext>
            </a:extLst>
          </p:cNvPr>
          <p:cNvGrpSpPr/>
          <p:nvPr/>
        </p:nvGrpSpPr>
        <p:grpSpPr>
          <a:xfrm>
            <a:off x="778142" y="3135967"/>
            <a:ext cx="8595827" cy="3641719"/>
            <a:chOff x="550801" y="3084683"/>
            <a:chExt cx="8595827" cy="3641719"/>
          </a:xfrm>
        </p:grpSpPr>
        <p:pic>
          <p:nvPicPr>
            <p:cNvPr id="3" name="Imagen 2" descr="Programación en c++: El modelo de Von Neumann">
              <a:extLst>
                <a:ext uri="{FF2B5EF4-FFF2-40B4-BE49-F238E27FC236}">
                  <a16:creationId xmlns:a16="http://schemas.microsoft.com/office/drawing/2014/main" id="{59F6EF67-B32E-F0A8-60CF-A90E78C6535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3386" t="27409" r="11591" b="10299"/>
            <a:stretch/>
          </p:blipFill>
          <p:spPr bwMode="auto">
            <a:xfrm>
              <a:off x="911402" y="3084683"/>
              <a:ext cx="7211410" cy="3366322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9" name="CuadroTexto 8">
              <a:extLst>
                <a:ext uri="{FF2B5EF4-FFF2-40B4-BE49-F238E27FC236}">
                  <a16:creationId xmlns:a16="http://schemas.microsoft.com/office/drawing/2014/main" id="{0EC4E764-F383-EEE2-F2DC-7A4C03D6D718}"/>
                </a:ext>
              </a:extLst>
            </p:cNvPr>
            <p:cNvSpPr txBox="1"/>
            <p:nvPr/>
          </p:nvSpPr>
          <p:spPr>
            <a:xfrm>
              <a:off x="3289685" y="4659706"/>
              <a:ext cx="268932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1400" dirty="0">
                  <a:latin typeface="Arial" panose="020B0604020202020204" pitchFamily="34" charset="0"/>
                  <a:cs typeface="Arial" panose="020B0604020202020204" pitchFamily="34" charset="0"/>
                </a:rPr>
                <a:t>Subsistema de procesamiento</a:t>
              </a:r>
              <a:endParaRPr lang="es-AR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" name="CuadroTexto 3">
              <a:extLst>
                <a:ext uri="{FF2B5EF4-FFF2-40B4-BE49-F238E27FC236}">
                  <a16:creationId xmlns:a16="http://schemas.microsoft.com/office/drawing/2014/main" id="{93A26C05-4A77-5E3D-2FBA-CF125F499815}"/>
                </a:ext>
              </a:extLst>
            </p:cNvPr>
            <p:cNvSpPr txBox="1"/>
            <p:nvPr/>
          </p:nvSpPr>
          <p:spPr>
            <a:xfrm>
              <a:off x="550801" y="4128659"/>
              <a:ext cx="268932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1400" dirty="0">
                  <a:latin typeface="Arial" panose="020B0604020202020204" pitchFamily="34" charset="0"/>
                  <a:cs typeface="Arial" panose="020B0604020202020204" pitchFamily="34" charset="0"/>
                </a:rPr>
                <a:t>Subsistema de entradas</a:t>
              </a:r>
              <a:endParaRPr lang="es-AR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FB9FF4BC-208E-C890-9F2B-AFEEC43960C5}"/>
                </a:ext>
              </a:extLst>
            </p:cNvPr>
            <p:cNvSpPr txBox="1"/>
            <p:nvPr/>
          </p:nvSpPr>
          <p:spPr>
            <a:xfrm>
              <a:off x="6457308" y="4182033"/>
              <a:ext cx="268932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1400" dirty="0">
                  <a:latin typeface="Arial" panose="020B0604020202020204" pitchFamily="34" charset="0"/>
                  <a:cs typeface="Arial" panose="020B0604020202020204" pitchFamily="34" charset="0"/>
                </a:rPr>
                <a:t>Subsistema de salidas</a:t>
              </a:r>
              <a:endParaRPr lang="es-AR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CuadroTexto 12">
              <a:extLst>
                <a:ext uri="{FF2B5EF4-FFF2-40B4-BE49-F238E27FC236}">
                  <a16:creationId xmlns:a16="http://schemas.microsoft.com/office/drawing/2014/main" id="{C1E96950-AD43-AAEE-1F2A-D6C24373F1FD}"/>
                </a:ext>
              </a:extLst>
            </p:cNvPr>
            <p:cNvSpPr txBox="1"/>
            <p:nvPr/>
          </p:nvSpPr>
          <p:spPr>
            <a:xfrm>
              <a:off x="3050169" y="6418625"/>
              <a:ext cx="316835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1400" dirty="0">
                  <a:latin typeface="Arial" panose="020B0604020202020204" pitchFamily="34" charset="0"/>
                  <a:cs typeface="Arial" panose="020B0604020202020204" pitchFamily="34" charset="0"/>
                </a:rPr>
                <a:t>Subsistema de almacenamiento</a:t>
              </a:r>
              <a:endParaRPr lang="es-AR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CuadroTexto 13">
              <a:extLst>
                <a:ext uri="{FF2B5EF4-FFF2-40B4-BE49-F238E27FC236}">
                  <a16:creationId xmlns:a16="http://schemas.microsoft.com/office/drawing/2014/main" id="{9A3B5981-3559-6921-A847-473E9C7BB084}"/>
                </a:ext>
              </a:extLst>
            </p:cNvPr>
            <p:cNvSpPr txBox="1"/>
            <p:nvPr/>
          </p:nvSpPr>
          <p:spPr>
            <a:xfrm>
              <a:off x="1751763" y="4596532"/>
              <a:ext cx="268932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14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Interfaz</a:t>
              </a:r>
              <a:endParaRPr lang="es-AR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23" name="Conector: angular 22">
              <a:extLst>
                <a:ext uri="{FF2B5EF4-FFF2-40B4-BE49-F238E27FC236}">
                  <a16:creationId xmlns:a16="http://schemas.microsoft.com/office/drawing/2014/main" id="{B1D2220E-F11D-726B-25C8-3F3F788A9ABA}"/>
                </a:ext>
              </a:extLst>
            </p:cNvPr>
            <p:cNvCxnSpPr>
              <a:cxnSpLocks/>
            </p:cNvCxnSpPr>
            <p:nvPr/>
          </p:nvCxnSpPr>
          <p:spPr>
            <a:xfrm rot="5400000" flipH="1" flipV="1">
              <a:off x="2023373" y="4057170"/>
              <a:ext cx="845032" cy="360040"/>
            </a:xfrm>
            <a:prstGeom prst="bentConnector3">
              <a:avLst>
                <a:gd name="adj1" fmla="val 21699"/>
              </a:avLst>
            </a:prstGeom>
            <a:ln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Conector: angular 35">
              <a:extLst>
                <a:ext uri="{FF2B5EF4-FFF2-40B4-BE49-F238E27FC236}">
                  <a16:creationId xmlns:a16="http://schemas.microsoft.com/office/drawing/2014/main" id="{20138311-E614-A560-7760-07BB740C0CF2}"/>
                </a:ext>
              </a:extLst>
            </p:cNvPr>
            <p:cNvCxnSpPr/>
            <p:nvPr/>
          </p:nvCxnSpPr>
          <p:spPr>
            <a:xfrm>
              <a:off x="2142338" y="4904309"/>
              <a:ext cx="2298745" cy="154258"/>
            </a:xfrm>
            <a:prstGeom prst="bentConnector3">
              <a:avLst>
                <a:gd name="adj1" fmla="val -2018"/>
              </a:avLst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CuadroTexto 37">
              <a:extLst>
                <a:ext uri="{FF2B5EF4-FFF2-40B4-BE49-F238E27FC236}">
                  <a16:creationId xmlns:a16="http://schemas.microsoft.com/office/drawing/2014/main" id="{70CEC05F-27DD-D8B3-EF62-A46CE24D8B4D}"/>
                </a:ext>
              </a:extLst>
            </p:cNvPr>
            <p:cNvSpPr txBox="1"/>
            <p:nvPr/>
          </p:nvSpPr>
          <p:spPr>
            <a:xfrm>
              <a:off x="6218521" y="3104478"/>
              <a:ext cx="268932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14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Interfaz</a:t>
              </a:r>
              <a:endParaRPr lang="es-AR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40" name="Conector: angular 39">
              <a:extLst>
                <a:ext uri="{FF2B5EF4-FFF2-40B4-BE49-F238E27FC236}">
                  <a16:creationId xmlns:a16="http://schemas.microsoft.com/office/drawing/2014/main" id="{DC591DE6-A976-A33E-6A84-359C35CDFAEC}"/>
                </a:ext>
              </a:extLst>
            </p:cNvPr>
            <p:cNvCxnSpPr/>
            <p:nvPr/>
          </p:nvCxnSpPr>
          <p:spPr>
            <a:xfrm rot="5400000">
              <a:off x="6215113" y="3572478"/>
              <a:ext cx="484391" cy="12700"/>
            </a:xfrm>
            <a:prstGeom prst="bentConnector3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3435312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btitle 1"/>
          <p:cNvSpPr>
            <a:spLocks noGrp="1"/>
          </p:cNvSpPr>
          <p:nvPr>
            <p:ph type="subTitle" idx="1"/>
          </p:nvPr>
        </p:nvSpPr>
        <p:spPr>
          <a:xfrm>
            <a:off x="2383166" y="295116"/>
            <a:ext cx="4377668" cy="550984"/>
          </a:xfrm>
        </p:spPr>
        <p:txBody>
          <a:bodyPr>
            <a:normAutofit/>
          </a:bodyPr>
          <a:lstStyle/>
          <a:p>
            <a:pPr algn="ctr"/>
            <a:r>
              <a:rPr lang="es-AR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Sistemas </a:t>
            </a:r>
            <a:endParaRPr dirty="0"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3371249" y="868195"/>
            <a:ext cx="4801152" cy="37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AR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Bertalanffy realizó una primera clasificación:</a:t>
            </a:r>
            <a:endParaRPr lang="es-A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D212F4D7-87E4-5AAA-DA82-9388DA565A8C}"/>
              </a:ext>
            </a:extLst>
          </p:cNvPr>
          <p:cNvSpPr txBox="1"/>
          <p:nvPr/>
        </p:nvSpPr>
        <p:spPr>
          <a:xfrm>
            <a:off x="478563" y="839631"/>
            <a:ext cx="459749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200" b="1" dirty="0">
                <a:latin typeface="Arial" panose="020B0604020202020204" pitchFamily="34" charset="0"/>
                <a:cs typeface="Arial" panose="020B0604020202020204" pitchFamily="34" charset="0"/>
              </a:rPr>
              <a:t>Tipos de sistemas </a:t>
            </a:r>
            <a:endParaRPr lang="es-AR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4" name="Picture 2" descr="Termodinámica | Salud, Nutrición Y Deporte">
            <a:extLst>
              <a:ext uri="{FF2B5EF4-FFF2-40B4-BE49-F238E27FC236}">
                <a16:creationId xmlns:a16="http://schemas.microsoft.com/office/drawing/2014/main" id="{DA44FA75-46D6-AC0A-7BBA-54024BC79A5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90" t="16904" r="6689" b="15233"/>
          <a:stretch/>
        </p:blipFill>
        <p:spPr bwMode="auto">
          <a:xfrm>
            <a:off x="4022948" y="1204483"/>
            <a:ext cx="4968552" cy="28247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18 Rectángulo">
            <a:extLst>
              <a:ext uri="{FF2B5EF4-FFF2-40B4-BE49-F238E27FC236}">
                <a16:creationId xmlns:a16="http://schemas.microsoft.com/office/drawing/2014/main" id="{E6569CE1-8711-BFF2-D4F3-1DBA29BEBF3F}"/>
              </a:ext>
            </a:extLst>
          </p:cNvPr>
          <p:cNvSpPr/>
          <p:nvPr/>
        </p:nvSpPr>
        <p:spPr>
          <a:xfrm>
            <a:off x="4283968" y="4725144"/>
            <a:ext cx="4707532" cy="1559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AR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Cerrado: El sistema está definido en lo físico como un sistema que está contenido en sí mismo. No intercambia materiales, información ni energía con su medio ambiente</a:t>
            </a:r>
            <a:endParaRPr lang="es-A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18 Rectángulo">
            <a:extLst>
              <a:ext uri="{FF2B5EF4-FFF2-40B4-BE49-F238E27FC236}">
                <a16:creationId xmlns:a16="http://schemas.microsoft.com/office/drawing/2014/main" id="{F4590102-DB56-43BB-4DA0-0181BC5DD705}"/>
              </a:ext>
            </a:extLst>
          </p:cNvPr>
          <p:cNvSpPr/>
          <p:nvPr/>
        </p:nvSpPr>
        <p:spPr>
          <a:xfrm>
            <a:off x="323528" y="1817236"/>
            <a:ext cx="3699420" cy="1256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AR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Abiertos: El sistema intercambia información, materiales o energía con el medio ambiente incluyendo el azar y entradas no definidas. </a:t>
            </a:r>
          </a:p>
        </p:txBody>
      </p:sp>
      <p:pic>
        <p:nvPicPr>
          <p:cNvPr id="3076" name="Picture 4" descr="Sistemas termodinamicos - Quimica | Quimica Inorganica">
            <a:extLst>
              <a:ext uri="{FF2B5EF4-FFF2-40B4-BE49-F238E27FC236}">
                <a16:creationId xmlns:a16="http://schemas.microsoft.com/office/drawing/2014/main" id="{131CA060-8079-1519-5296-097DB13813D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817"/>
          <a:stretch/>
        </p:blipFill>
        <p:spPr bwMode="auto">
          <a:xfrm>
            <a:off x="166074" y="3423349"/>
            <a:ext cx="2406204" cy="21060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Sistema cerrado - Qué es, definición, características y propiedades">
            <a:extLst>
              <a:ext uri="{FF2B5EF4-FFF2-40B4-BE49-F238E27FC236}">
                <a16:creationId xmlns:a16="http://schemas.microsoft.com/office/drawing/2014/main" id="{435BAC67-F535-DF01-7323-2F8C59E7F2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5845" y="5040812"/>
            <a:ext cx="1769684" cy="17005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89334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btitle 1"/>
          <p:cNvSpPr>
            <a:spLocks noGrp="1"/>
          </p:cNvSpPr>
          <p:nvPr>
            <p:ph type="subTitle" idx="1"/>
          </p:nvPr>
        </p:nvSpPr>
        <p:spPr>
          <a:xfrm>
            <a:off x="2383166" y="295116"/>
            <a:ext cx="4377668" cy="550984"/>
          </a:xfrm>
        </p:spPr>
        <p:txBody>
          <a:bodyPr>
            <a:normAutofit/>
          </a:bodyPr>
          <a:lstStyle/>
          <a:p>
            <a:pPr algn="ctr"/>
            <a:r>
              <a:rPr lang="es-AR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Sistema Informático </a:t>
            </a:r>
            <a:endParaRPr dirty="0"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D212F4D7-87E4-5AAA-DA82-9388DA565A8C}"/>
              </a:ext>
            </a:extLst>
          </p:cNvPr>
          <p:cNvSpPr txBox="1"/>
          <p:nvPr/>
        </p:nvSpPr>
        <p:spPr>
          <a:xfrm>
            <a:off x="478563" y="839631"/>
            <a:ext cx="459749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200" b="1" dirty="0">
                <a:latin typeface="Arial" panose="020B0604020202020204" pitchFamily="34" charset="0"/>
                <a:cs typeface="Arial" panose="020B0604020202020204" pitchFamily="34" charset="0"/>
              </a:rPr>
              <a:t>Componentes</a:t>
            </a:r>
            <a:endParaRPr lang="es-AR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18 Rectángulo">
            <a:extLst>
              <a:ext uri="{FF2B5EF4-FFF2-40B4-BE49-F238E27FC236}">
                <a16:creationId xmlns:a16="http://schemas.microsoft.com/office/drawing/2014/main" id="{E6569CE1-8711-BFF2-D4F3-1DBA29BEBF3F}"/>
              </a:ext>
            </a:extLst>
          </p:cNvPr>
          <p:cNvSpPr/>
          <p:nvPr/>
        </p:nvSpPr>
        <p:spPr>
          <a:xfrm>
            <a:off x="971600" y="5157192"/>
            <a:ext cx="7875885" cy="12628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es-AR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 sistema informático como todo </a:t>
            </a:r>
            <a:r>
              <a:rPr lang="es-AR" sz="1800" strike="noStrike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 tooltip="Teoría general de sistemas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sistema</a:t>
            </a:r>
            <a:r>
              <a:rPr lang="es-AR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es el conjunto de partes interrelacionadas, </a:t>
            </a:r>
            <a:r>
              <a:rPr lang="es-AR" sz="1800" strike="noStrike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 tooltip="Soporte físico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hardware</a:t>
            </a:r>
            <a:r>
              <a:rPr lang="es-AR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(elemento físico), </a:t>
            </a:r>
            <a:r>
              <a:rPr lang="es-AR" sz="1800" strike="noStrike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5" tooltip="Programa informático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software</a:t>
            </a:r>
            <a:r>
              <a:rPr lang="es-AR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(elemento lógico) y </a:t>
            </a:r>
            <a:r>
              <a:rPr lang="es-AR" sz="18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humanware</a:t>
            </a:r>
            <a:r>
              <a:rPr lang="es-AR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(Elemento humano) que permite almacenar y procesar </a:t>
            </a:r>
            <a:r>
              <a:rPr lang="es-AR" sz="1800" strike="noStrike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6" tooltip="Información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información</a:t>
            </a:r>
            <a:r>
              <a:rPr lang="es-AR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es-A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122" name="Picture 2" descr="Sistema informático - EcuRed">
            <a:extLst>
              <a:ext uri="{FF2B5EF4-FFF2-40B4-BE49-F238E27FC236}">
                <a16:creationId xmlns:a16="http://schemas.microsoft.com/office/drawing/2014/main" id="{4C6EC3BA-029D-CE4C-3094-DE14A7C4AF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9968" y="1270518"/>
            <a:ext cx="4992174" cy="37740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202707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btitle 1"/>
          <p:cNvSpPr>
            <a:spLocks noGrp="1"/>
          </p:cNvSpPr>
          <p:nvPr>
            <p:ph type="subTitle" idx="1"/>
          </p:nvPr>
        </p:nvSpPr>
        <p:spPr>
          <a:xfrm>
            <a:off x="2383166" y="328179"/>
            <a:ext cx="4377668" cy="550984"/>
          </a:xfrm>
        </p:spPr>
        <p:txBody>
          <a:bodyPr>
            <a:normAutofit/>
          </a:bodyPr>
          <a:lstStyle/>
          <a:p>
            <a:pPr algn="ctr"/>
            <a:r>
              <a:rPr dirty="0">
                <a:latin typeface="Arial" pitchFamily="34" charset="0"/>
                <a:cs typeface="Arial" pitchFamily="34" charset="0"/>
              </a:rPr>
              <a:t> </a:t>
            </a:r>
            <a:r>
              <a:rPr lang="es-AR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Teoría General de Sistemas </a:t>
            </a:r>
            <a:endParaRPr dirty="0"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683568" y="1495385"/>
            <a:ext cx="5117943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0" i="0" dirty="0">
                <a:effectLst/>
                <a:latin typeface="arial" panose="020B0604020202020204" pitchFamily="34" charset="0"/>
              </a:rPr>
              <a:t>Aunque la Teoría General de Sistemas (TGS) </a:t>
            </a:r>
            <a:r>
              <a:rPr lang="es-ES" b="1" i="0" dirty="0">
                <a:effectLst/>
                <a:latin typeface="arial" panose="020B0604020202020204" pitchFamily="34" charset="0"/>
              </a:rPr>
              <a:t>puede remontarse a los orígenes de la ciencia y la filosofía</a:t>
            </a:r>
            <a:r>
              <a:rPr lang="es-ES" b="0" i="0" dirty="0">
                <a:effectLst/>
                <a:latin typeface="arial" panose="020B0604020202020204" pitchFamily="34" charset="0"/>
              </a:rPr>
              <a:t>, sólo en la segunda mitad del siglo XX adquirió tonalidades de una ciencia formal gracias a los valiosos aportes teóricos del biólogo austríaco Ludwig </a:t>
            </a:r>
            <a:r>
              <a:rPr lang="es-ES" b="0" i="0" dirty="0" err="1">
                <a:effectLst/>
                <a:latin typeface="arial" panose="020B0604020202020204" pitchFamily="34" charset="0"/>
              </a:rPr>
              <a:t>von</a:t>
            </a:r>
            <a:r>
              <a:rPr lang="es-ES" b="0" i="0" dirty="0">
                <a:effectLst/>
                <a:latin typeface="arial" panose="020B0604020202020204" pitchFamily="34" charset="0"/>
              </a:rPr>
              <a:t> </a:t>
            </a:r>
            <a:r>
              <a:rPr lang="es-ES" b="0" i="0" dirty="0" err="1">
                <a:effectLst/>
                <a:latin typeface="arial" panose="020B0604020202020204" pitchFamily="34" charset="0"/>
              </a:rPr>
              <a:t>Bertalanffi</a:t>
            </a:r>
            <a:r>
              <a:rPr lang="es-ES" b="0" i="0" dirty="0">
                <a:effectLst/>
                <a:latin typeface="arial" panose="020B0604020202020204" pitchFamily="34" charset="0"/>
              </a:rPr>
              <a:t> (1901-1972).</a:t>
            </a:r>
            <a:endParaRPr lang="es-ES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5FF71861-15E4-6CE8-DF0B-B1E642E8D0BD}"/>
              </a:ext>
            </a:extLst>
          </p:cNvPr>
          <p:cNvSpPr txBox="1"/>
          <p:nvPr/>
        </p:nvSpPr>
        <p:spPr>
          <a:xfrm>
            <a:off x="251520" y="926411"/>
            <a:ext cx="109517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200" b="1" dirty="0">
                <a:latin typeface="Arial" panose="020B0604020202020204" pitchFamily="34" charset="0"/>
                <a:cs typeface="Arial" panose="020B0604020202020204" pitchFamily="34" charset="0"/>
              </a:rPr>
              <a:t>Origen</a:t>
            </a:r>
            <a:endParaRPr lang="es-AR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18 Rectángulo">
            <a:extLst>
              <a:ext uri="{FF2B5EF4-FFF2-40B4-BE49-F238E27FC236}">
                <a16:creationId xmlns:a16="http://schemas.microsoft.com/office/drawing/2014/main" id="{6B80FEE7-7743-E3B1-479D-B1239C020174}"/>
              </a:ext>
            </a:extLst>
          </p:cNvPr>
          <p:cNvSpPr/>
          <p:nvPr/>
        </p:nvSpPr>
        <p:spPr>
          <a:xfrm>
            <a:off x="683568" y="4142932"/>
            <a:ext cx="803183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0" i="0" dirty="0">
                <a:effectLst/>
                <a:latin typeface="arial" panose="020B0604020202020204" pitchFamily="34" charset="0"/>
              </a:rPr>
              <a:t>Resolver las dificultades a las que se enfrentaba la biología para explicar los fenómenos biológicos, debido al predominio de la aplicación de métodos reduccionistas.</a:t>
            </a:r>
          </a:p>
          <a:p>
            <a:pPr algn="just"/>
            <a:endParaRPr lang="es-ES" b="0" i="0" dirty="0">
              <a:effectLst/>
              <a:latin typeface="arial" panose="020B0604020202020204" pitchFamily="34" charset="0"/>
            </a:endParaRPr>
          </a:p>
          <a:p>
            <a:pPr algn="just"/>
            <a:r>
              <a:rPr lang="es-ES" b="1" i="0" dirty="0">
                <a:effectLst/>
                <a:latin typeface="arial" panose="020B0604020202020204" pitchFamily="34" charset="0"/>
              </a:rPr>
              <a:t>Y afirma que las propiedades de los sistemas no pueden describirse significativamente en términos de sus elementos separados</a:t>
            </a:r>
            <a:r>
              <a:rPr lang="es-ES" b="0" i="0" dirty="0">
                <a:effectLst/>
                <a:latin typeface="arial" panose="020B0604020202020204" pitchFamily="34" charset="0"/>
              </a:rPr>
              <a:t>.</a:t>
            </a:r>
          </a:p>
          <a:p>
            <a:pPr algn="just"/>
            <a:endParaRPr lang="es-ES" b="0" i="0" dirty="0">
              <a:effectLst/>
              <a:latin typeface="arial" panose="020B0604020202020204" pitchFamily="34" charset="0"/>
            </a:endParaRPr>
          </a:p>
          <a:p>
            <a:pPr algn="just"/>
            <a:r>
              <a:rPr lang="es-AR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La Teoría General de Sistemas trata de descubrir la similitud que tienen todos los sistemas</a:t>
            </a:r>
            <a:endParaRPr lang="es-ES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561AC64D-7C38-6F95-1235-053EC8133E6D}"/>
              </a:ext>
            </a:extLst>
          </p:cNvPr>
          <p:cNvSpPr txBox="1"/>
          <p:nvPr/>
        </p:nvSpPr>
        <p:spPr>
          <a:xfrm>
            <a:off x="251520" y="3684249"/>
            <a:ext cx="150393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200" b="1" dirty="0">
                <a:latin typeface="Arial" panose="020B0604020202020204" pitchFamily="34" charset="0"/>
                <a:cs typeface="Arial" panose="020B0604020202020204" pitchFamily="34" charset="0"/>
              </a:rPr>
              <a:t>Propósito</a:t>
            </a:r>
            <a:endParaRPr lang="es-AR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 descr="Ludwin Von Bertalanffy | PDF | Sistema | Teoría de sistemas">
            <a:extLst>
              <a:ext uri="{FF2B5EF4-FFF2-40B4-BE49-F238E27FC236}">
                <a16:creationId xmlns:a16="http://schemas.microsoft.com/office/drawing/2014/main" id="{D2823A5B-B52C-7C8E-889B-E064B1DA018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50" r="3800" b="19791"/>
          <a:stretch/>
        </p:blipFill>
        <p:spPr bwMode="auto">
          <a:xfrm>
            <a:off x="5915211" y="703372"/>
            <a:ext cx="2977269" cy="31963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782988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btitle 1"/>
          <p:cNvSpPr>
            <a:spLocks noGrp="1"/>
          </p:cNvSpPr>
          <p:nvPr>
            <p:ph type="subTitle" idx="1"/>
          </p:nvPr>
        </p:nvSpPr>
        <p:spPr>
          <a:xfrm>
            <a:off x="2383166" y="328179"/>
            <a:ext cx="4377668" cy="550984"/>
          </a:xfrm>
        </p:spPr>
        <p:txBody>
          <a:bodyPr>
            <a:normAutofit/>
          </a:bodyPr>
          <a:lstStyle/>
          <a:p>
            <a:pPr algn="ctr"/>
            <a:r>
              <a:rPr dirty="0">
                <a:latin typeface="Arial" pitchFamily="34" charset="0"/>
                <a:cs typeface="Arial" pitchFamily="34" charset="0"/>
              </a:rPr>
              <a:t> </a:t>
            </a:r>
            <a:r>
              <a:rPr lang="es-AR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Teoría General de Sistemas </a:t>
            </a:r>
            <a:endParaRPr dirty="0"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545239" y="934905"/>
            <a:ext cx="82089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Surge como nuevo </a:t>
            </a:r>
            <a:r>
              <a:rPr lang="es-AR" sz="1800" b="1" i="1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Paradigma</a:t>
            </a:r>
            <a:r>
              <a:rPr lang="es-AR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en el pensamiento científico, al estudiar los isomorfismos (</a:t>
            </a:r>
            <a:r>
              <a:rPr lang="es-AR" sz="18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iso</a:t>
            </a:r>
            <a:r>
              <a:rPr lang="es-AR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: semejante, morfismo: formas) en las distintas disciplinas (física, biología, psicología, ciencias sociales, etc.)</a:t>
            </a:r>
            <a:endParaRPr lang="es-ES" dirty="0"/>
          </a:p>
        </p:txBody>
      </p:sp>
      <p:sp>
        <p:nvSpPr>
          <p:cNvPr id="4" name="18 Rectángulo">
            <a:extLst>
              <a:ext uri="{FF2B5EF4-FFF2-40B4-BE49-F238E27FC236}">
                <a16:creationId xmlns:a16="http://schemas.microsoft.com/office/drawing/2014/main" id="{6B80FEE7-7743-E3B1-479D-B1239C020174}"/>
              </a:ext>
            </a:extLst>
          </p:cNvPr>
          <p:cNvSpPr/>
          <p:nvPr/>
        </p:nvSpPr>
        <p:spPr>
          <a:xfrm>
            <a:off x="545239" y="2609338"/>
            <a:ext cx="803183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b="0" i="0" dirty="0">
                <a:effectLst/>
                <a:latin typeface="arial" panose="020B0604020202020204" pitchFamily="34" charset="0"/>
              </a:rPr>
              <a:t>Ejemplo o modelo de algo.</a:t>
            </a:r>
          </a:p>
          <a:p>
            <a:pPr algn="just"/>
            <a:endParaRPr lang="es-AR" b="0" i="0" dirty="0">
              <a:effectLst/>
              <a:latin typeface="arial" panose="020B0604020202020204" pitchFamily="34" charset="0"/>
            </a:endParaRPr>
          </a:p>
          <a:p>
            <a:pPr algn="just"/>
            <a:r>
              <a:rPr lang="es-ES" b="0" i="0" dirty="0">
                <a:effectLst/>
                <a:latin typeface="arial" panose="020B0604020202020204" pitchFamily="34" charset="0"/>
              </a:rPr>
              <a:t>Conjunto de unidades que pueden sustituir a otra en un mismo contexto porque cumplen la misma función.</a:t>
            </a:r>
          </a:p>
          <a:p>
            <a:pPr algn="just"/>
            <a:endParaRPr lang="es-AR" dirty="0">
              <a:latin typeface="arial" panose="020B0604020202020204" pitchFamily="34" charset="0"/>
            </a:endParaRPr>
          </a:p>
          <a:p>
            <a:pPr algn="l"/>
            <a:r>
              <a:rPr lang="es-ES" b="0" i="0" dirty="0">
                <a:effectLst/>
                <a:latin typeface="arial" panose="020B0604020202020204" pitchFamily="34" charset="0"/>
              </a:rPr>
              <a:t>Un paradigma es todo aquel </a:t>
            </a:r>
            <a:r>
              <a:rPr lang="es-ES" b="1" i="0" dirty="0">
                <a:effectLst/>
                <a:latin typeface="arial" panose="020B0604020202020204" pitchFamily="34" charset="0"/>
              </a:rPr>
              <a:t>modelo, patrón o ejemplo que debe seguirse en determinada situación</a:t>
            </a:r>
            <a:r>
              <a:rPr lang="es-ES" b="0" i="0" dirty="0">
                <a:effectLst/>
                <a:latin typeface="arial" panose="020B0604020202020204" pitchFamily="34" charset="0"/>
              </a:rPr>
              <a:t>. En un sentido amplio, un paradigma es una teoría o conjunto de teorías que sirve de modelo a seguir para resolver problemas.</a:t>
            </a:r>
            <a:endParaRPr lang="es-ES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561AC64D-7C38-6F95-1235-053EC8133E6D}"/>
              </a:ext>
            </a:extLst>
          </p:cNvPr>
          <p:cNvSpPr txBox="1"/>
          <p:nvPr/>
        </p:nvSpPr>
        <p:spPr>
          <a:xfrm>
            <a:off x="323528" y="2018343"/>
            <a:ext cx="162736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200" b="1" dirty="0">
                <a:latin typeface="Arial" panose="020B0604020202020204" pitchFamily="34" charset="0"/>
                <a:cs typeface="Arial" panose="020B0604020202020204" pitchFamily="34" charset="0"/>
              </a:rPr>
              <a:t>Paradigma</a:t>
            </a:r>
            <a:endParaRPr lang="es-AR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2" name="Picture 4" descr="Qué es un paradigma? - Borja Vilaseca">
            <a:extLst>
              <a:ext uri="{FF2B5EF4-FFF2-40B4-BE49-F238E27FC236}">
                <a16:creationId xmlns:a16="http://schemas.microsoft.com/office/drawing/2014/main" id="{A8B10850-E9F2-A237-6344-1C81C9188D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9849" y="5164794"/>
            <a:ext cx="3305944" cy="151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Paradigma Interpretativo | Mind Map">
            <a:extLst>
              <a:ext uri="{FF2B5EF4-FFF2-40B4-BE49-F238E27FC236}">
                <a16:creationId xmlns:a16="http://schemas.microsoft.com/office/drawing/2014/main" id="{4DC6EA85-79A9-CAE5-CF0C-65C951372D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0403" y="5091546"/>
            <a:ext cx="3506093" cy="1589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15332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btitle 1"/>
          <p:cNvSpPr>
            <a:spLocks noGrp="1"/>
          </p:cNvSpPr>
          <p:nvPr>
            <p:ph type="subTitle" idx="1"/>
          </p:nvPr>
        </p:nvSpPr>
        <p:spPr>
          <a:xfrm>
            <a:off x="2383166" y="328179"/>
            <a:ext cx="4377668" cy="550984"/>
          </a:xfrm>
        </p:spPr>
        <p:txBody>
          <a:bodyPr>
            <a:normAutofit/>
          </a:bodyPr>
          <a:lstStyle/>
          <a:p>
            <a:pPr algn="ctr"/>
            <a:r>
              <a:rPr dirty="0">
                <a:latin typeface="Arial" pitchFamily="34" charset="0"/>
                <a:cs typeface="Arial" pitchFamily="34" charset="0"/>
              </a:rPr>
              <a:t> </a:t>
            </a:r>
            <a:r>
              <a:rPr lang="es-AR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Teoría General de Sistemas </a:t>
            </a:r>
            <a:endParaRPr dirty="0"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545239" y="934905"/>
            <a:ext cx="820891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dirty="0">
                <a:latin typeface="Arial" panose="020B0604020202020204" pitchFamily="34" charset="0"/>
                <a:ea typeface="Calibri" panose="020F0502020204030204" pitchFamily="34" charset="0"/>
              </a:rPr>
              <a:t>L</a:t>
            </a:r>
            <a:r>
              <a:rPr lang="es-AR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 Teoría General de los Sistemas - TGS - se presenta como una forma sistemática y científica de aproximación y representación de la realidad.</a:t>
            </a:r>
          </a:p>
          <a:p>
            <a:pPr algn="just"/>
            <a:r>
              <a:rPr lang="es-AR" dirty="0">
                <a:latin typeface="Arial" panose="020B0604020202020204" pitchFamily="34" charset="0"/>
                <a:ea typeface="Calibri" panose="020F0502020204030204" pitchFamily="34" charset="0"/>
              </a:rPr>
              <a:t>U</a:t>
            </a:r>
            <a:r>
              <a:rPr lang="es-AR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na orientación hacia una práctica estimulante para formas de trabajo interdisciplinarias.</a:t>
            </a:r>
          </a:p>
          <a:p>
            <a:pPr algn="just"/>
            <a:r>
              <a:rPr lang="es-AR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La TGS se caracteriza por su perspectiva holística e integradora, donde lo importante son las relaciones y los conjuntos que a partir de ellas emergen.</a:t>
            </a:r>
            <a:endParaRPr lang="es-ES" dirty="0"/>
          </a:p>
        </p:txBody>
      </p:sp>
      <p:sp>
        <p:nvSpPr>
          <p:cNvPr id="4" name="18 Rectángulo">
            <a:extLst>
              <a:ext uri="{FF2B5EF4-FFF2-40B4-BE49-F238E27FC236}">
                <a16:creationId xmlns:a16="http://schemas.microsoft.com/office/drawing/2014/main" id="{6B80FEE7-7743-E3B1-479D-B1239C020174}"/>
              </a:ext>
            </a:extLst>
          </p:cNvPr>
          <p:cNvSpPr/>
          <p:nvPr/>
        </p:nvSpPr>
        <p:spPr>
          <a:xfrm>
            <a:off x="540675" y="3367192"/>
            <a:ext cx="80318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Un partido de futbol televisado y verlo personalmente en el estadio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561AC64D-7C38-6F95-1235-053EC8133E6D}"/>
              </a:ext>
            </a:extLst>
          </p:cNvPr>
          <p:cNvSpPr txBox="1"/>
          <p:nvPr/>
        </p:nvSpPr>
        <p:spPr>
          <a:xfrm>
            <a:off x="323528" y="2905101"/>
            <a:ext cx="162736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200" b="1" dirty="0">
                <a:latin typeface="Arial" panose="020B0604020202020204" pitchFamily="34" charset="0"/>
                <a:cs typeface="Arial" panose="020B0604020202020204" pitchFamily="34" charset="0"/>
              </a:rPr>
              <a:t>Ejemplo</a:t>
            </a:r>
            <a:endParaRPr lang="es-AR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098" name="Picture 2" descr="Argentina campeón del Mundial de Qatar 2022 - Infobae">
            <a:extLst>
              <a:ext uri="{FF2B5EF4-FFF2-40B4-BE49-F238E27FC236}">
                <a16:creationId xmlns:a16="http://schemas.microsoft.com/office/drawing/2014/main" id="{9F99A415-B7FA-6888-06CD-9707B696C1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188" y="3845194"/>
            <a:ext cx="2676525" cy="1704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Dibu Martínez subastará los guantes que usó en Mundial de Qatar 2022 | 442">
            <a:extLst>
              <a:ext uri="{FF2B5EF4-FFF2-40B4-BE49-F238E27FC236}">
                <a16:creationId xmlns:a16="http://schemas.microsoft.com/office/drawing/2014/main" id="{4C803D8E-90FE-1508-56D4-6271A76F67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4465" y="4003126"/>
            <a:ext cx="2304256" cy="12903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>
            <a:extLst>
              <a:ext uri="{FF2B5EF4-FFF2-40B4-BE49-F238E27FC236}">
                <a16:creationId xmlns:a16="http://schemas.microsoft.com/office/drawing/2014/main" id="{6E229DEA-6BA1-AB1C-AE3C-BEEE856A69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0289" y="3693309"/>
            <a:ext cx="2857500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8 Rectángulo">
            <a:extLst>
              <a:ext uri="{FF2B5EF4-FFF2-40B4-BE49-F238E27FC236}">
                <a16:creationId xmlns:a16="http://schemas.microsoft.com/office/drawing/2014/main" id="{3CAFB6AC-8512-8080-C2A5-D8763C2122BC}"/>
              </a:ext>
            </a:extLst>
          </p:cNvPr>
          <p:cNvSpPr/>
          <p:nvPr/>
        </p:nvSpPr>
        <p:spPr>
          <a:xfrm>
            <a:off x="633777" y="5670991"/>
            <a:ext cx="8031836" cy="9664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AR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 una palabra, observamos una parte del conjunto que no nos permite "gozar" del espectáculo completo. Esto significa tener una mirada holística (mirar el conjunto, mirar el todo)</a:t>
            </a:r>
            <a:endParaRPr lang="es-A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50938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btitle 1"/>
          <p:cNvSpPr>
            <a:spLocks noGrp="1"/>
          </p:cNvSpPr>
          <p:nvPr>
            <p:ph type="subTitle" idx="1"/>
          </p:nvPr>
        </p:nvSpPr>
        <p:spPr>
          <a:xfrm>
            <a:off x="2383166" y="328179"/>
            <a:ext cx="4377668" cy="550984"/>
          </a:xfrm>
        </p:spPr>
        <p:txBody>
          <a:bodyPr>
            <a:normAutofit/>
          </a:bodyPr>
          <a:lstStyle/>
          <a:p>
            <a:pPr algn="ctr"/>
            <a:r>
              <a:rPr dirty="0">
                <a:latin typeface="Arial" pitchFamily="34" charset="0"/>
                <a:cs typeface="Arial" pitchFamily="34" charset="0"/>
              </a:rPr>
              <a:t> </a:t>
            </a:r>
            <a:r>
              <a:rPr lang="es-AR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Teoría General de Sistemas </a:t>
            </a:r>
            <a:endParaRPr dirty="0"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322918" y="1428324"/>
            <a:ext cx="8208912" cy="23139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just">
              <a:lnSpc>
                <a:spcPct val="107000"/>
              </a:lnSpc>
              <a:spcAft>
                <a:spcPts val="800"/>
              </a:spcAft>
            </a:pPr>
            <a:r>
              <a:rPr lang="es-AR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</a:t>
            </a:r>
            <a:r>
              <a:rPr lang="es-AR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Impulsar el desarrollo de una terminología general que permita describir las características, funciones y comportamientos sistémicos. </a:t>
            </a:r>
            <a:endParaRPr lang="es-AR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07000"/>
              </a:lnSpc>
              <a:spcAft>
                <a:spcPts val="800"/>
              </a:spcAft>
            </a:pPr>
            <a:r>
              <a:rPr lang="es-AR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</a:t>
            </a:r>
            <a:r>
              <a:rPr lang="es-AR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Desarrollar un conjunto de leyes aplicables a todos estos comportamientos y, por último, </a:t>
            </a:r>
            <a:endParaRPr lang="es-AR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Symbol" panose="05050102010706020507" pitchFamily="18" charset="2"/>
              <a:buChar char="·"/>
            </a:pPr>
            <a:r>
              <a:rPr lang="es-AR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Promover una formalización (matemática) de estas leyes.</a:t>
            </a:r>
          </a:p>
          <a:p>
            <a:pPr lvl="1"/>
            <a:endParaRPr lang="es-AR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742950" lvl="1" indent="-285750">
              <a:buFont typeface="Symbol" panose="05050102010706020507" pitchFamily="18" charset="2"/>
              <a:buChar char="·"/>
            </a:pPr>
            <a:r>
              <a:rPr lang="es-AR" dirty="0">
                <a:latin typeface="Arial" panose="020B0604020202020204" pitchFamily="34" charset="0"/>
              </a:rPr>
              <a:t>Describir </a:t>
            </a:r>
            <a:r>
              <a:rPr lang="es-AR" dirty="0" err="1">
                <a:latin typeface="Arial" panose="020B0604020202020204" pitchFamily="34" charset="0"/>
              </a:rPr>
              <a:t>caracteristicas</a:t>
            </a:r>
            <a:r>
              <a:rPr lang="es-AR" dirty="0">
                <a:latin typeface="Arial" panose="020B0604020202020204" pitchFamily="34" charset="0"/>
              </a:rPr>
              <a:t>, funciones y comportamientos </a:t>
            </a:r>
            <a:r>
              <a:rPr lang="es-AR" dirty="0" err="1">
                <a:latin typeface="Arial" panose="020B0604020202020204" pitchFamily="34" charset="0"/>
              </a:rPr>
              <a:t>sistemicos</a:t>
            </a:r>
            <a:endParaRPr lang="es-ES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D212F4D7-87E4-5AAA-DA82-9388DA565A8C}"/>
              </a:ext>
            </a:extLst>
          </p:cNvPr>
          <p:cNvSpPr txBox="1"/>
          <p:nvPr/>
        </p:nvSpPr>
        <p:spPr>
          <a:xfrm>
            <a:off x="478564" y="908720"/>
            <a:ext cx="315733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200" b="1" dirty="0">
                <a:latin typeface="Arial" panose="020B0604020202020204" pitchFamily="34" charset="0"/>
                <a:cs typeface="Arial" panose="020B0604020202020204" pitchFamily="34" charset="0"/>
              </a:rPr>
              <a:t>Objetivos originales</a:t>
            </a:r>
            <a:endParaRPr lang="es-AR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122" name="Picture 2" descr="Objetivo de la teoría de sistema – Juicios – Información ...">
            <a:extLst>
              <a:ext uri="{FF2B5EF4-FFF2-40B4-BE49-F238E27FC236}">
                <a16:creationId xmlns:a16="http://schemas.microsoft.com/office/drawing/2014/main" id="{8F951509-B2EA-757D-C22C-6343AFE1AF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818" y="4331638"/>
            <a:ext cx="3641315" cy="17599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Fundamentos de la teoría general de los sistemas">
            <a:extLst>
              <a:ext uri="{FF2B5EF4-FFF2-40B4-BE49-F238E27FC236}">
                <a16:creationId xmlns:a16="http://schemas.microsoft.com/office/drawing/2014/main" id="{6CD8592C-9EFA-4043-D1BA-9C2B8074DA4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17" r="2636"/>
          <a:stretch/>
        </p:blipFill>
        <p:spPr bwMode="auto">
          <a:xfrm>
            <a:off x="4427374" y="3728548"/>
            <a:ext cx="4355976" cy="29661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708716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btitle 1"/>
          <p:cNvSpPr>
            <a:spLocks noGrp="1"/>
          </p:cNvSpPr>
          <p:nvPr>
            <p:ph type="subTitle" idx="1"/>
          </p:nvPr>
        </p:nvSpPr>
        <p:spPr>
          <a:xfrm>
            <a:off x="2383166" y="328179"/>
            <a:ext cx="4377668" cy="550984"/>
          </a:xfrm>
        </p:spPr>
        <p:txBody>
          <a:bodyPr>
            <a:normAutofit/>
          </a:bodyPr>
          <a:lstStyle/>
          <a:p>
            <a:pPr algn="ctr"/>
            <a:r>
              <a:rPr dirty="0">
                <a:latin typeface="Arial" pitchFamily="34" charset="0"/>
                <a:cs typeface="Arial" pitchFamily="34" charset="0"/>
              </a:rPr>
              <a:t> </a:t>
            </a:r>
            <a:r>
              <a:rPr lang="es-AR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Teoría General de Sistemas </a:t>
            </a:r>
            <a:endParaRPr dirty="0"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683568" y="1357298"/>
            <a:ext cx="80318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0" i="0" dirty="0">
                <a:effectLst/>
                <a:latin typeface="arial" panose="020B0604020202020204" pitchFamily="34" charset="0"/>
              </a:rPr>
              <a:t>Conjunto ordenado de normas y procedimientos que regulan el funcionamiento de un grupo o colectividad</a:t>
            </a:r>
            <a:endParaRPr lang="es-ES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5FF71861-15E4-6CE8-DF0B-B1E642E8D0BD}"/>
              </a:ext>
            </a:extLst>
          </p:cNvPr>
          <p:cNvSpPr txBox="1"/>
          <p:nvPr/>
        </p:nvSpPr>
        <p:spPr>
          <a:xfrm>
            <a:off x="251520" y="926411"/>
            <a:ext cx="142378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200" b="1" dirty="0">
                <a:latin typeface="Arial" panose="020B0604020202020204" pitchFamily="34" charset="0"/>
                <a:cs typeface="Arial" panose="020B0604020202020204" pitchFamily="34" charset="0"/>
              </a:rPr>
              <a:t>Sistemas</a:t>
            </a:r>
            <a:endParaRPr lang="es-AR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18 Rectángulo">
            <a:extLst>
              <a:ext uri="{FF2B5EF4-FFF2-40B4-BE49-F238E27FC236}">
                <a16:creationId xmlns:a16="http://schemas.microsoft.com/office/drawing/2014/main" id="{AE3728F5-8896-BE5F-D1F4-50C3F4E9E372}"/>
              </a:ext>
            </a:extLst>
          </p:cNvPr>
          <p:cNvSpPr/>
          <p:nvPr/>
        </p:nvSpPr>
        <p:spPr>
          <a:xfrm>
            <a:off x="683568" y="2158598"/>
            <a:ext cx="80318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0" i="0" dirty="0">
                <a:effectLst/>
                <a:latin typeface="arial" panose="020B0604020202020204" pitchFamily="34" charset="0"/>
              </a:rPr>
              <a:t>Conjunto de reglas, principios o medidas que tienen relación entre sí.</a:t>
            </a:r>
            <a:endParaRPr lang="es-ES" dirty="0"/>
          </a:p>
        </p:txBody>
      </p:sp>
      <p:sp>
        <p:nvSpPr>
          <p:cNvPr id="4" name="18 Rectángulo">
            <a:extLst>
              <a:ext uri="{FF2B5EF4-FFF2-40B4-BE49-F238E27FC236}">
                <a16:creationId xmlns:a16="http://schemas.microsoft.com/office/drawing/2014/main" id="{6B80FEE7-7743-E3B1-479D-B1239C020174}"/>
              </a:ext>
            </a:extLst>
          </p:cNvPr>
          <p:cNvSpPr/>
          <p:nvPr/>
        </p:nvSpPr>
        <p:spPr>
          <a:xfrm>
            <a:off x="683568" y="2682899"/>
            <a:ext cx="80318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Un sistema es una colección de componentes interrelacionados que trabajan conjuntamente para cumplir algún objetivo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BE88F78-5E4A-7839-5DA1-6FBB5F7822DD}"/>
              </a:ext>
            </a:extLst>
          </p:cNvPr>
          <p:cNvSpPr txBox="1"/>
          <p:nvPr/>
        </p:nvSpPr>
        <p:spPr>
          <a:xfrm>
            <a:off x="298274" y="3463319"/>
            <a:ext cx="143981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200" b="1" dirty="0">
                <a:latin typeface="Arial" panose="020B0604020202020204" pitchFamily="34" charset="0"/>
                <a:cs typeface="Arial" panose="020B0604020202020204" pitchFamily="34" charset="0"/>
              </a:rPr>
              <a:t>Ejemplos</a:t>
            </a:r>
            <a:endParaRPr lang="es-AR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Sistema solar">
            <a:extLst>
              <a:ext uri="{FF2B5EF4-FFF2-40B4-BE49-F238E27FC236}">
                <a16:creationId xmlns:a16="http://schemas.microsoft.com/office/drawing/2014/main" id="{AEFDCE7D-628A-B87C-DD9D-5C0A37ABA4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8310" y="3716135"/>
            <a:ext cx="2782104" cy="13910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Qué es un Sistema informático? Componentes, características y ejemplos">
            <a:extLst>
              <a:ext uri="{FF2B5EF4-FFF2-40B4-BE49-F238E27FC236}">
                <a16:creationId xmlns:a16="http://schemas.microsoft.com/office/drawing/2014/main" id="{ABD21F6C-F058-787B-DEA7-A9DE4BB32C1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420"/>
          <a:stretch/>
        </p:blipFill>
        <p:spPr bwMode="auto">
          <a:xfrm>
            <a:off x="3920401" y="5484171"/>
            <a:ext cx="2990850" cy="1189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Definicion de sistema natural">
            <a:extLst>
              <a:ext uri="{FF2B5EF4-FFF2-40B4-BE49-F238E27FC236}">
                <a16:creationId xmlns:a16="http://schemas.microsoft.com/office/drawing/2014/main" id="{FCF7A225-C9E8-3457-E101-B7950CC11B0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619"/>
          <a:stretch/>
        </p:blipFill>
        <p:spPr bwMode="auto">
          <a:xfrm>
            <a:off x="7174221" y="3528771"/>
            <a:ext cx="1702999" cy="19719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Sistema biológico: concepto, características y ejemplos">
            <a:extLst>
              <a:ext uri="{FF2B5EF4-FFF2-40B4-BE49-F238E27FC236}">
                <a16:creationId xmlns:a16="http://schemas.microsoft.com/office/drawing/2014/main" id="{C1326FC9-B77C-5008-A7AF-596B5821C8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80" y="4121222"/>
            <a:ext cx="3505656" cy="19719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374836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btitle 1"/>
          <p:cNvSpPr>
            <a:spLocks noGrp="1"/>
          </p:cNvSpPr>
          <p:nvPr>
            <p:ph type="subTitle" idx="1"/>
          </p:nvPr>
        </p:nvSpPr>
        <p:spPr>
          <a:xfrm>
            <a:off x="2383166" y="328179"/>
            <a:ext cx="4377668" cy="550984"/>
          </a:xfrm>
        </p:spPr>
        <p:txBody>
          <a:bodyPr>
            <a:normAutofit/>
          </a:bodyPr>
          <a:lstStyle/>
          <a:p>
            <a:pPr algn="ctr"/>
            <a:r>
              <a:rPr dirty="0">
                <a:latin typeface="Arial" pitchFamily="34" charset="0"/>
                <a:cs typeface="Arial" pitchFamily="34" charset="0"/>
              </a:rPr>
              <a:t> </a:t>
            </a:r>
            <a:r>
              <a:rPr lang="es-AR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Teoría General de Sistemas </a:t>
            </a:r>
            <a:endParaRPr dirty="0"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1342789" y="1384963"/>
            <a:ext cx="6673835" cy="23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Existe un Conjunto de elementos o partes. 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Están Dinámicamente relacionados. (Movimiento o acción). 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Forman una actividad. (todos los elementos) 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Buscan alcanzar el objetivo del sistema.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Operan sobre datos de entrada. 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Proveen una salida. Información.</a:t>
            </a:r>
            <a:endParaRPr lang="es-AR" sz="18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18 Rectángulo">
            <a:extLst>
              <a:ext uri="{FF2B5EF4-FFF2-40B4-BE49-F238E27FC236}">
                <a16:creationId xmlns:a16="http://schemas.microsoft.com/office/drawing/2014/main" id="{6B80FEE7-7743-E3B1-479D-B1239C020174}"/>
              </a:ext>
            </a:extLst>
          </p:cNvPr>
          <p:cNvSpPr/>
          <p:nvPr/>
        </p:nvSpPr>
        <p:spPr>
          <a:xfrm>
            <a:off x="663788" y="4081364"/>
            <a:ext cx="80318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b="1" i="0" dirty="0">
                <a:effectLst/>
                <a:latin typeface="arial" panose="020B0604020202020204" pitchFamily="34" charset="0"/>
              </a:rPr>
              <a:t>Abstractos                                                                   Físicos</a:t>
            </a:r>
            <a:r>
              <a:rPr lang="es-ES" b="1" dirty="0">
                <a:latin typeface="arial" panose="020B0604020202020204" pitchFamily="34" charset="0"/>
              </a:rPr>
              <a:t>: </a:t>
            </a:r>
            <a:endParaRPr lang="es-ES" b="1" i="0" dirty="0">
              <a:effectLst/>
              <a:latin typeface="arial" panose="020B0604020202020204" pitchFamily="34" charset="0"/>
            </a:endParaRPr>
          </a:p>
          <a:p>
            <a:pPr algn="just"/>
            <a:r>
              <a:rPr lang="es-ES" b="0" i="0" dirty="0">
                <a:effectLst/>
                <a:latin typeface="arial" panose="020B0604020202020204" pitchFamily="34" charset="0"/>
              </a:rPr>
              <a:t>.</a:t>
            </a:r>
            <a:endParaRPr lang="es-ES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561AC64D-7C38-6F95-1235-053EC8133E6D}"/>
              </a:ext>
            </a:extLst>
          </p:cNvPr>
          <p:cNvSpPr txBox="1"/>
          <p:nvPr/>
        </p:nvSpPr>
        <p:spPr>
          <a:xfrm>
            <a:off x="478564" y="3792312"/>
            <a:ext cx="162736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200" b="1" dirty="0">
                <a:latin typeface="Arial" panose="020B0604020202020204" pitchFamily="34" charset="0"/>
                <a:cs typeface="Arial" panose="020B0604020202020204" pitchFamily="34" charset="0"/>
              </a:rPr>
              <a:t>Tipos</a:t>
            </a:r>
            <a:endParaRPr lang="es-AR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D212F4D7-87E4-5AAA-DA82-9388DA565A8C}"/>
              </a:ext>
            </a:extLst>
          </p:cNvPr>
          <p:cNvSpPr txBox="1"/>
          <p:nvPr/>
        </p:nvSpPr>
        <p:spPr>
          <a:xfrm>
            <a:off x="478564" y="908720"/>
            <a:ext cx="459749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200" b="1" dirty="0">
                <a:latin typeface="Arial" panose="020B0604020202020204" pitchFamily="34" charset="0"/>
                <a:cs typeface="Arial" panose="020B0604020202020204" pitchFamily="34" charset="0"/>
              </a:rPr>
              <a:t>Características</a:t>
            </a:r>
            <a:endParaRPr lang="es-AR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146" name="Picture 2" descr="Sistema Abstracto - TGS01">
            <a:extLst>
              <a:ext uri="{FF2B5EF4-FFF2-40B4-BE49-F238E27FC236}">
                <a16:creationId xmlns:a16="http://schemas.microsoft.com/office/drawing/2014/main" id="{7B0DABE9-F83E-A373-38B9-2A7ED9CB2B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611" y="4478115"/>
            <a:ext cx="1071563" cy="1071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>
            <a:extLst>
              <a:ext uri="{FF2B5EF4-FFF2-40B4-BE49-F238E27FC236}">
                <a16:creationId xmlns:a16="http://schemas.microsoft.com/office/drawing/2014/main" id="{2AA5A2CF-468C-8984-80DF-7CE32EC4474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094" t="36122" r="3603" b="5530"/>
          <a:stretch/>
        </p:blipFill>
        <p:spPr bwMode="auto">
          <a:xfrm>
            <a:off x="2655581" y="4477633"/>
            <a:ext cx="1512169" cy="16000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0" name="Picture 6">
            <a:extLst>
              <a:ext uri="{FF2B5EF4-FFF2-40B4-BE49-F238E27FC236}">
                <a16:creationId xmlns:a16="http://schemas.microsoft.com/office/drawing/2014/main" id="{6EA78839-4CD2-075F-AC0A-47EDB4A722F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54" t="34331" r="57488" b="6358"/>
          <a:stretch/>
        </p:blipFill>
        <p:spPr bwMode="auto">
          <a:xfrm>
            <a:off x="7552239" y="4477633"/>
            <a:ext cx="1310194" cy="1681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2" name="Picture 8" descr="La Fe de la humanidad: ¿cuántas religiones hay en el mundo? - Infobae">
            <a:extLst>
              <a:ext uri="{FF2B5EF4-FFF2-40B4-BE49-F238E27FC236}">
                <a16:creationId xmlns:a16="http://schemas.microsoft.com/office/drawing/2014/main" id="{2506C6B6-9445-660C-6A37-0B40F2AB2E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3833" y="5483587"/>
            <a:ext cx="1767031" cy="9939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4" name="Picture 10" descr="CME | El papel de las empresas en el sistema educativo">
            <a:extLst>
              <a:ext uri="{FF2B5EF4-FFF2-40B4-BE49-F238E27FC236}">
                <a16:creationId xmlns:a16="http://schemas.microsoft.com/office/drawing/2014/main" id="{D01D1177-54E8-1985-57F8-AA5DC9044E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3064" y="4446273"/>
            <a:ext cx="1698710" cy="939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Imagen 2" descr="Sistema Circulatorio: mira todos detalles del principal aparato del cuerpo  humano | El Popular">
            <a:extLst>
              <a:ext uri="{FF2B5EF4-FFF2-40B4-BE49-F238E27FC236}">
                <a16:creationId xmlns:a16="http://schemas.microsoft.com/office/drawing/2014/main" id="{A3FB9FD4-B638-E3BF-5656-BD003DA1D526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4282" y="5418537"/>
            <a:ext cx="1964051" cy="105835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440678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btitle 1"/>
          <p:cNvSpPr>
            <a:spLocks noGrp="1"/>
          </p:cNvSpPr>
          <p:nvPr>
            <p:ph type="subTitle" idx="1"/>
          </p:nvPr>
        </p:nvSpPr>
        <p:spPr>
          <a:xfrm>
            <a:off x="2383166" y="495838"/>
            <a:ext cx="4377668" cy="550984"/>
          </a:xfrm>
        </p:spPr>
        <p:txBody>
          <a:bodyPr>
            <a:normAutofit fontScale="92500"/>
          </a:bodyPr>
          <a:lstStyle/>
          <a:p>
            <a:pPr algn="ctr"/>
            <a:r>
              <a:rPr dirty="0">
                <a:latin typeface="Arial" pitchFamily="34" charset="0"/>
                <a:cs typeface="Arial" pitchFamily="34" charset="0"/>
              </a:rPr>
              <a:t> </a:t>
            </a:r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Modelo </a:t>
            </a:r>
            <a:r>
              <a:rPr lang="es-AR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General de Sistemas </a:t>
            </a:r>
            <a:endParaRPr dirty="0"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561AC64D-7C38-6F95-1235-053EC8133E6D}"/>
              </a:ext>
            </a:extLst>
          </p:cNvPr>
          <p:cNvSpPr txBox="1"/>
          <p:nvPr/>
        </p:nvSpPr>
        <p:spPr>
          <a:xfrm>
            <a:off x="478564" y="3063269"/>
            <a:ext cx="589139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200" b="1" dirty="0">
                <a:latin typeface="Arial" panose="020B0604020202020204" pitchFamily="34" charset="0"/>
                <a:cs typeface="Arial" panose="020B0604020202020204" pitchFamily="34" charset="0"/>
              </a:rPr>
              <a:t>Modelo de múltiples entradas y salidas</a:t>
            </a:r>
            <a:endParaRPr lang="es-AR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D212F4D7-87E4-5AAA-DA82-9388DA565A8C}"/>
              </a:ext>
            </a:extLst>
          </p:cNvPr>
          <p:cNvSpPr txBox="1"/>
          <p:nvPr/>
        </p:nvSpPr>
        <p:spPr>
          <a:xfrm>
            <a:off x="478564" y="1031315"/>
            <a:ext cx="51015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200" b="1" dirty="0">
                <a:latin typeface="Arial" panose="020B0604020202020204" pitchFamily="34" charset="0"/>
                <a:cs typeface="Arial" panose="020B0604020202020204" pitchFamily="34" charset="0"/>
              </a:rPr>
              <a:t>Modelo simplificado de un sistema</a:t>
            </a:r>
            <a:endParaRPr lang="es-AR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" name="Grupo 2">
            <a:extLst>
              <a:ext uri="{FF2B5EF4-FFF2-40B4-BE49-F238E27FC236}">
                <a16:creationId xmlns:a16="http://schemas.microsoft.com/office/drawing/2014/main" id="{44329120-7FD4-6F17-0318-8F6D96F2CF43}"/>
              </a:ext>
            </a:extLst>
          </p:cNvPr>
          <p:cNvGrpSpPr/>
          <p:nvPr/>
        </p:nvGrpSpPr>
        <p:grpSpPr>
          <a:xfrm>
            <a:off x="1371419" y="1664136"/>
            <a:ext cx="5891394" cy="927442"/>
            <a:chOff x="0" y="0"/>
            <a:chExt cx="5381625" cy="542925"/>
          </a:xfrm>
        </p:grpSpPr>
        <p:sp>
          <p:nvSpPr>
            <p:cNvPr id="4" name="Flecha: a la derecha 3">
              <a:extLst>
                <a:ext uri="{FF2B5EF4-FFF2-40B4-BE49-F238E27FC236}">
                  <a16:creationId xmlns:a16="http://schemas.microsoft.com/office/drawing/2014/main" id="{86E39D57-1DA3-7F8F-1FC9-FB850BD43F2A}"/>
                </a:ext>
              </a:extLst>
            </p:cNvPr>
            <p:cNvSpPr/>
            <p:nvPr/>
          </p:nvSpPr>
          <p:spPr>
            <a:xfrm>
              <a:off x="857250" y="19050"/>
              <a:ext cx="952500" cy="504825"/>
            </a:xfrm>
            <a:prstGeom prst="rightArrow">
              <a:avLst/>
            </a:prstGeom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s-AR"/>
            </a:p>
          </p:txBody>
        </p:sp>
        <p:sp>
          <p:nvSpPr>
            <p:cNvPr id="5" name="Cuadro de texto 2">
              <a:extLst>
                <a:ext uri="{FF2B5EF4-FFF2-40B4-BE49-F238E27FC236}">
                  <a16:creationId xmlns:a16="http://schemas.microsoft.com/office/drawing/2014/main" id="{97CBF638-4C81-BE0A-19E3-E76518080A9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142875"/>
              <a:ext cx="809625" cy="28575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s-AR" sz="1100" kern="10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Entrada</a:t>
              </a:r>
              <a:endParaRPr lang="es-AR" sz="1100" kern="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Cuadro de texto 2">
              <a:extLst>
                <a:ext uri="{FF2B5EF4-FFF2-40B4-BE49-F238E27FC236}">
                  <a16:creationId xmlns:a16="http://schemas.microsoft.com/office/drawing/2014/main" id="{00CBD341-1F31-D715-A6E3-18D5AAC6278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72000" y="104775"/>
              <a:ext cx="809625" cy="28575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s-ES" sz="1100" kern="10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Salida</a:t>
              </a:r>
              <a:endParaRPr lang="es-AR" sz="1100" kern="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Flecha: a la derecha 7">
              <a:extLst>
                <a:ext uri="{FF2B5EF4-FFF2-40B4-BE49-F238E27FC236}">
                  <a16:creationId xmlns:a16="http://schemas.microsoft.com/office/drawing/2014/main" id="{527F7CE1-0BB1-E902-1E70-3288EF86405A}"/>
                </a:ext>
              </a:extLst>
            </p:cNvPr>
            <p:cNvSpPr/>
            <p:nvPr/>
          </p:nvSpPr>
          <p:spPr>
            <a:xfrm>
              <a:off x="3505200" y="0"/>
              <a:ext cx="952500" cy="504825"/>
            </a:xfrm>
            <a:prstGeom prst="rightArrow">
              <a:avLst/>
            </a:prstGeom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s-AR"/>
            </a:p>
          </p:txBody>
        </p:sp>
        <p:sp>
          <p:nvSpPr>
            <p:cNvPr id="9" name="Rectángulo: esquinas redondeadas 8">
              <a:extLst>
                <a:ext uri="{FF2B5EF4-FFF2-40B4-BE49-F238E27FC236}">
                  <a16:creationId xmlns:a16="http://schemas.microsoft.com/office/drawing/2014/main" id="{14A57D62-C3A9-97A0-94F0-F80933004718}"/>
                </a:ext>
              </a:extLst>
            </p:cNvPr>
            <p:cNvSpPr/>
            <p:nvPr/>
          </p:nvSpPr>
          <p:spPr>
            <a:xfrm>
              <a:off x="1876425" y="9525"/>
              <a:ext cx="1552575" cy="533400"/>
            </a:xfrm>
            <a:prstGeom prst="roundRect">
              <a:avLst/>
            </a:prstGeom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s-AR"/>
            </a:p>
          </p:txBody>
        </p:sp>
        <p:sp>
          <p:nvSpPr>
            <p:cNvPr id="11" name="Cuadro de texto 2">
              <a:extLst>
                <a:ext uri="{FF2B5EF4-FFF2-40B4-BE49-F238E27FC236}">
                  <a16:creationId xmlns:a16="http://schemas.microsoft.com/office/drawing/2014/main" id="{DB9FCA49-064D-9A07-8017-EC6D98F7A60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66950" y="123825"/>
              <a:ext cx="809625" cy="285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s-AR" sz="1100" kern="10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Proceso</a:t>
              </a:r>
              <a:endParaRPr lang="es-AR" sz="1100" kern="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8" name="Grupo 17">
            <a:extLst>
              <a:ext uri="{FF2B5EF4-FFF2-40B4-BE49-F238E27FC236}">
                <a16:creationId xmlns:a16="http://schemas.microsoft.com/office/drawing/2014/main" id="{08E3CC6D-AB8F-730E-53C9-793E6612F7C4}"/>
              </a:ext>
            </a:extLst>
          </p:cNvPr>
          <p:cNvGrpSpPr/>
          <p:nvPr/>
        </p:nvGrpSpPr>
        <p:grpSpPr>
          <a:xfrm>
            <a:off x="1009285" y="3736860"/>
            <a:ext cx="6239460" cy="1622062"/>
            <a:chOff x="0" y="0"/>
            <a:chExt cx="5324475" cy="923925"/>
          </a:xfrm>
        </p:grpSpPr>
        <p:sp>
          <p:nvSpPr>
            <p:cNvPr id="19" name="Rectángulo: esquinas redondeadas 18">
              <a:extLst>
                <a:ext uri="{FF2B5EF4-FFF2-40B4-BE49-F238E27FC236}">
                  <a16:creationId xmlns:a16="http://schemas.microsoft.com/office/drawing/2014/main" id="{870A287E-1B11-11F2-B822-6B51B43C1BEA}"/>
                </a:ext>
              </a:extLst>
            </p:cNvPr>
            <p:cNvSpPr/>
            <p:nvPr/>
          </p:nvSpPr>
          <p:spPr>
            <a:xfrm>
              <a:off x="1857375" y="28575"/>
              <a:ext cx="1552575" cy="809625"/>
            </a:xfrm>
            <a:prstGeom prst="roundRect">
              <a:avLst/>
            </a:prstGeom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s-AR"/>
            </a:p>
          </p:txBody>
        </p:sp>
        <p:sp>
          <p:nvSpPr>
            <p:cNvPr id="20" name="Cuadro de texto 2">
              <a:extLst>
                <a:ext uri="{FF2B5EF4-FFF2-40B4-BE49-F238E27FC236}">
                  <a16:creationId xmlns:a16="http://schemas.microsoft.com/office/drawing/2014/main" id="{2B12465C-4EB1-B971-2370-2BC865BFD6B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28850" y="304800"/>
              <a:ext cx="971550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s-AR" sz="1100" kern="10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Proceso</a:t>
              </a:r>
              <a:endParaRPr lang="es-AR" sz="1100" kern="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Flecha: a la derecha 20">
              <a:extLst>
                <a:ext uri="{FF2B5EF4-FFF2-40B4-BE49-F238E27FC236}">
                  <a16:creationId xmlns:a16="http://schemas.microsoft.com/office/drawing/2014/main" id="{BDFC9A2E-B2D6-992A-21FD-39644E4ACE41}"/>
                </a:ext>
              </a:extLst>
            </p:cNvPr>
            <p:cNvSpPr/>
            <p:nvPr/>
          </p:nvSpPr>
          <p:spPr>
            <a:xfrm>
              <a:off x="904875" y="95250"/>
              <a:ext cx="866775" cy="215900"/>
            </a:xfrm>
            <a:prstGeom prst="rightArrow">
              <a:avLst/>
            </a:prstGeom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s-AR"/>
            </a:p>
          </p:txBody>
        </p:sp>
        <p:sp>
          <p:nvSpPr>
            <p:cNvPr id="22" name="Flecha: a la derecha 21">
              <a:extLst>
                <a:ext uri="{FF2B5EF4-FFF2-40B4-BE49-F238E27FC236}">
                  <a16:creationId xmlns:a16="http://schemas.microsoft.com/office/drawing/2014/main" id="{DF0124E4-FD56-9E11-FE86-0AC48B0664C7}"/>
                </a:ext>
              </a:extLst>
            </p:cNvPr>
            <p:cNvSpPr/>
            <p:nvPr/>
          </p:nvSpPr>
          <p:spPr>
            <a:xfrm>
              <a:off x="904875" y="352425"/>
              <a:ext cx="866775" cy="238125"/>
            </a:xfrm>
            <a:prstGeom prst="rightArrow">
              <a:avLst/>
            </a:prstGeom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s-AR"/>
            </a:p>
          </p:txBody>
        </p:sp>
        <p:sp>
          <p:nvSpPr>
            <p:cNvPr id="23" name="Flecha: a la derecha 22">
              <a:extLst>
                <a:ext uri="{FF2B5EF4-FFF2-40B4-BE49-F238E27FC236}">
                  <a16:creationId xmlns:a16="http://schemas.microsoft.com/office/drawing/2014/main" id="{B6927C42-BC2B-7460-2C92-94D75E71FFDD}"/>
                </a:ext>
              </a:extLst>
            </p:cNvPr>
            <p:cNvSpPr/>
            <p:nvPr/>
          </p:nvSpPr>
          <p:spPr>
            <a:xfrm>
              <a:off x="904875" y="647700"/>
              <a:ext cx="866775" cy="238125"/>
            </a:xfrm>
            <a:prstGeom prst="rightArrow">
              <a:avLst/>
            </a:prstGeom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s-AR"/>
            </a:p>
          </p:txBody>
        </p:sp>
        <p:sp>
          <p:nvSpPr>
            <p:cNvPr id="24" name="Flecha: a la derecha 23">
              <a:extLst>
                <a:ext uri="{FF2B5EF4-FFF2-40B4-BE49-F238E27FC236}">
                  <a16:creationId xmlns:a16="http://schemas.microsoft.com/office/drawing/2014/main" id="{08CA617B-7D7D-C03A-D0B7-8D4B8EDBC162}"/>
                </a:ext>
              </a:extLst>
            </p:cNvPr>
            <p:cNvSpPr/>
            <p:nvPr/>
          </p:nvSpPr>
          <p:spPr>
            <a:xfrm>
              <a:off x="3514725" y="28575"/>
              <a:ext cx="866775" cy="215900"/>
            </a:xfrm>
            <a:prstGeom prst="rightArrow">
              <a:avLst/>
            </a:prstGeom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s-AR"/>
            </a:p>
          </p:txBody>
        </p:sp>
        <p:sp>
          <p:nvSpPr>
            <p:cNvPr id="25" name="Flecha: a la derecha 24">
              <a:extLst>
                <a:ext uri="{FF2B5EF4-FFF2-40B4-BE49-F238E27FC236}">
                  <a16:creationId xmlns:a16="http://schemas.microsoft.com/office/drawing/2014/main" id="{507CDFBC-76C4-3F1E-9AA4-B8A953E57FCA}"/>
                </a:ext>
              </a:extLst>
            </p:cNvPr>
            <p:cNvSpPr/>
            <p:nvPr/>
          </p:nvSpPr>
          <p:spPr>
            <a:xfrm>
              <a:off x="3514725" y="285750"/>
              <a:ext cx="866775" cy="238125"/>
            </a:xfrm>
            <a:prstGeom prst="rightArrow">
              <a:avLst/>
            </a:prstGeom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s-AR"/>
            </a:p>
          </p:txBody>
        </p:sp>
        <p:sp>
          <p:nvSpPr>
            <p:cNvPr id="26" name="Flecha: a la derecha 25">
              <a:extLst>
                <a:ext uri="{FF2B5EF4-FFF2-40B4-BE49-F238E27FC236}">
                  <a16:creationId xmlns:a16="http://schemas.microsoft.com/office/drawing/2014/main" id="{2B0C41D3-A885-5509-EA6D-FED78A1D763E}"/>
                </a:ext>
              </a:extLst>
            </p:cNvPr>
            <p:cNvSpPr/>
            <p:nvPr/>
          </p:nvSpPr>
          <p:spPr>
            <a:xfrm>
              <a:off x="3514725" y="590550"/>
              <a:ext cx="866775" cy="238125"/>
            </a:xfrm>
            <a:prstGeom prst="rightArrow">
              <a:avLst/>
            </a:prstGeom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s-AR"/>
            </a:p>
          </p:txBody>
        </p:sp>
        <p:sp>
          <p:nvSpPr>
            <p:cNvPr id="27" name="Cuadro de texto 2">
              <a:extLst>
                <a:ext uri="{FF2B5EF4-FFF2-40B4-BE49-F238E27FC236}">
                  <a16:creationId xmlns:a16="http://schemas.microsoft.com/office/drawing/2014/main" id="{AA644D9B-4B0F-8580-506A-9B28629ABC5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66675"/>
              <a:ext cx="809625" cy="28575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s-AR" sz="1100" kern="10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Entrada 1</a:t>
              </a:r>
              <a:endParaRPr lang="es-AR" sz="1100" kern="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8" name="Cuadro de texto 2">
              <a:extLst>
                <a:ext uri="{FF2B5EF4-FFF2-40B4-BE49-F238E27FC236}">
                  <a16:creationId xmlns:a16="http://schemas.microsoft.com/office/drawing/2014/main" id="{861D0B58-4E97-FEE5-0716-9BE283D7C41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525" y="342900"/>
              <a:ext cx="809625" cy="28575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s-AR" sz="1100" kern="10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Entrada 2</a:t>
              </a:r>
              <a:endParaRPr lang="es-AR" sz="1100" kern="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9" name="Cuadro de texto 2">
              <a:extLst>
                <a:ext uri="{FF2B5EF4-FFF2-40B4-BE49-F238E27FC236}">
                  <a16:creationId xmlns:a16="http://schemas.microsoft.com/office/drawing/2014/main" id="{5533CFB6-4D6F-F7B3-118E-6C88D7ADBDC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050" y="638175"/>
              <a:ext cx="809625" cy="28575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s-AR" sz="1100" kern="10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Entrada n</a:t>
              </a:r>
              <a:endParaRPr lang="es-AR" sz="1100" kern="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0" name="Cuadro de texto 2">
              <a:extLst>
                <a:ext uri="{FF2B5EF4-FFF2-40B4-BE49-F238E27FC236}">
                  <a16:creationId xmlns:a16="http://schemas.microsoft.com/office/drawing/2014/main" id="{853EC6A1-92E4-2821-A0B6-4DDCA939876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57700" y="0"/>
              <a:ext cx="809625" cy="28575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s-ES" sz="1100" kern="10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Salida 1</a:t>
              </a:r>
              <a:endParaRPr lang="es-AR" sz="1100" kern="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1" name="Cuadro de texto 2">
              <a:extLst>
                <a:ext uri="{FF2B5EF4-FFF2-40B4-BE49-F238E27FC236}">
                  <a16:creationId xmlns:a16="http://schemas.microsoft.com/office/drawing/2014/main" id="{AFA30390-61E7-B41C-039F-0472046BFA7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86275" y="266700"/>
              <a:ext cx="809625" cy="28575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s-ES" sz="1100" kern="10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Salida 2</a:t>
              </a:r>
              <a:endParaRPr lang="es-AR" sz="1100" kern="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2" name="Cuadro de texto 2">
              <a:extLst>
                <a:ext uri="{FF2B5EF4-FFF2-40B4-BE49-F238E27FC236}">
                  <a16:creationId xmlns:a16="http://schemas.microsoft.com/office/drawing/2014/main" id="{D529D199-FC70-34EA-7711-E9F23703504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14850" y="533400"/>
              <a:ext cx="809625" cy="28575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s-ES" sz="1100" kern="10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Salida n</a:t>
              </a:r>
              <a:endParaRPr lang="es-AR" sz="1100" kern="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532229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btitle 1"/>
          <p:cNvSpPr>
            <a:spLocks noGrp="1"/>
          </p:cNvSpPr>
          <p:nvPr>
            <p:ph type="subTitle" idx="1"/>
          </p:nvPr>
        </p:nvSpPr>
        <p:spPr>
          <a:xfrm>
            <a:off x="2383166" y="328179"/>
            <a:ext cx="4377668" cy="550984"/>
          </a:xfrm>
        </p:spPr>
        <p:txBody>
          <a:bodyPr>
            <a:normAutofit/>
          </a:bodyPr>
          <a:lstStyle/>
          <a:p>
            <a:pPr algn="ctr"/>
            <a:r>
              <a:rPr lang="es-AR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Sistemas </a:t>
            </a:r>
            <a:endParaRPr dirty="0"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1139848" y="1606153"/>
            <a:ext cx="7704246" cy="30458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Las propiedades y el comportamiento de los componentes del sistema están inseparablemente entremezclados.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El funcionamiento exitoso de cada componente del sistema depende del funcionamiento de otros componentes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AR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 la Teoría General de sistemas se establece que el sistema es una totalidad y sus partes o componentes sólo pueden comprenderse como funciones del sistema total. Por esta razón es que se entiende que: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AR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AR" sz="18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 "TODO" CONSTITUYE MAS QUE LA SIMPLE SUMA DE SUS PARTES </a:t>
            </a:r>
            <a:endParaRPr lang="es-AR" sz="18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561AC64D-7C38-6F95-1235-053EC8133E6D}"/>
              </a:ext>
            </a:extLst>
          </p:cNvPr>
          <p:cNvSpPr txBox="1"/>
          <p:nvPr/>
        </p:nvSpPr>
        <p:spPr>
          <a:xfrm>
            <a:off x="4373916" y="4758089"/>
            <a:ext cx="148793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200" b="1" dirty="0">
                <a:latin typeface="Arial" panose="020B0604020202020204" pitchFamily="34" charset="0"/>
                <a:cs typeface="Arial" panose="020B0604020202020204" pitchFamily="34" charset="0"/>
              </a:rPr>
              <a:t>Sinergia</a:t>
            </a:r>
            <a:endParaRPr lang="es-AR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D212F4D7-87E4-5AAA-DA82-9388DA565A8C}"/>
              </a:ext>
            </a:extLst>
          </p:cNvPr>
          <p:cNvSpPr txBox="1"/>
          <p:nvPr/>
        </p:nvSpPr>
        <p:spPr>
          <a:xfrm>
            <a:off x="478564" y="836712"/>
            <a:ext cx="510154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200" b="1" dirty="0">
                <a:latin typeface="Arial" panose="020B0604020202020204" pitchFamily="34" charset="0"/>
                <a:cs typeface="Arial" panose="020B0604020202020204" pitchFamily="34" charset="0"/>
              </a:rPr>
              <a:t>Características principales de los sistemas</a:t>
            </a:r>
            <a:endParaRPr lang="es-AR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Imagen 4" descr="La sinergía como ventaja competitiva - Córdoba Global">
            <a:extLst>
              <a:ext uri="{FF2B5EF4-FFF2-40B4-BE49-F238E27FC236}">
                <a16:creationId xmlns:a16="http://schemas.microsoft.com/office/drawing/2014/main" id="{5A4C7204-6265-7B19-865B-981FA8918E9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57" r="11302"/>
          <a:stretch/>
        </p:blipFill>
        <p:spPr bwMode="auto">
          <a:xfrm>
            <a:off x="6477908" y="4427500"/>
            <a:ext cx="2366186" cy="1721456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9" name="Picture 5" descr="Sexto Habito: La sinergia">
            <a:extLst>
              <a:ext uri="{FF2B5EF4-FFF2-40B4-BE49-F238E27FC236}">
                <a16:creationId xmlns:a16="http://schemas.microsoft.com/office/drawing/2014/main" id="{9B198A8F-72AC-B2D3-D462-79725A31DB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6483" y="4427500"/>
            <a:ext cx="2763391" cy="14118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Sinergias - Blog de Konssult - Software de Gestión">
            <a:extLst>
              <a:ext uri="{FF2B5EF4-FFF2-40B4-BE49-F238E27FC236}">
                <a16:creationId xmlns:a16="http://schemas.microsoft.com/office/drawing/2014/main" id="{68000B82-C62C-6475-B19C-3EC6521DC3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5186242"/>
            <a:ext cx="2183862" cy="16210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3854902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Theme">
  <a:themeElements>
    <a:clrScheme name="Office Colors">
      <a:dk1>
        <a:sysClr val="windowText" lastClr="000000"/>
      </a:dk1>
      <a:lt1>
        <a:sysClr val="window" lastClr="FFFFFF"/>
      </a:lt1>
      <a:dk2>
        <a:srgbClr val="1F497D"/>
      </a:dk2>
      <a:lt2>
        <a:srgbClr val="FAF3E8"/>
      </a:lt2>
      <a:accent1>
        <a:srgbClr val="5C83B4"/>
      </a:accent1>
      <a:accent2>
        <a:srgbClr val="C0504D"/>
      </a:accent2>
      <a:accent3>
        <a:srgbClr val="9DBB61"/>
      </a:accent3>
      <a:accent4>
        <a:srgbClr val="8066A0"/>
      </a:accent4>
      <a:accent5>
        <a:srgbClr val="4BACC6"/>
      </a:accent5>
      <a:accent6>
        <a:srgbClr val="F59D56"/>
      </a:accent6>
      <a:hlink>
        <a:srgbClr val="0000FF"/>
      </a:hlink>
      <a:folHlink>
        <a:srgbClr val="800080"/>
      </a:folHlink>
    </a:clrScheme>
    <a:fontScheme name="Office Fonts">
      <a:majorFont>
        <a:latin typeface="Calibri"/>
        <a:ea typeface="MS PGothic"/>
        <a:cs typeface=""/>
      </a:majorFont>
      <a:minorFont>
        <a:latin typeface="Calibri"/>
        <a:ea typeface="MS PGothic"/>
        <a:cs typeface=""/>
      </a:minorFont>
    </a:fontScheme>
    <a:fmtScheme name="Office Effects">
      <a: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65000"/>
                <a:shade val="100000"/>
                <a:satMod val="133000"/>
              </a:schemeClr>
            </a:gs>
            <a:gs pos="15000">
              <a:schemeClr val="phClr">
                <a:tint val="50000"/>
                <a:shade val="100000"/>
                <a:satMod val="140000"/>
              </a:schemeClr>
            </a:gs>
            <a:gs pos="100000">
              <a:schemeClr val="phClr">
                <a:tint val="10000"/>
                <a:shade val="100000"/>
                <a:satMod val="13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75000"/>
                <a:satMod val="160000"/>
              </a:schemeClr>
            </a:gs>
            <a:gs pos="62000">
              <a:schemeClr val="phClr">
                <a:tint val="100000"/>
                <a:shade val="100000"/>
                <a:satMod val="125000"/>
              </a:schemeClr>
            </a:gs>
            <a:gs pos="100000">
              <a:schemeClr val="phClr">
                <a:tint val="80000"/>
                <a:shade val="100000"/>
                <a:satMod val="140000"/>
              </a:schemeClr>
            </a:gs>
          </a:gsLst>
          <a:lin ang="16200000" scaled="1"/>
        </a:gradFill>
      </a:fillStyleLst>
      <a:lnStyleLst>
        <a:ln w="1270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  <a:ln w="38100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61176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  <a:effectStyle>
          <a:effectLst>
            <a:reflection blurRad="12700" stA="25000" endPos="28000" dist="38100" dir="5400000" sy="-100000" rotWithShape="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100000"/>
                <a:shade val="50000"/>
                <a:satMod val="145000"/>
              </a:schemeClr>
            </a:gs>
            <a:gs pos="40000">
              <a:schemeClr val="phClr">
                <a:tint val="100000"/>
                <a:shade val="70000"/>
                <a:satMod val="145000"/>
              </a:schemeClr>
            </a:gs>
            <a:gs pos="100000">
              <a:schemeClr val="phClr">
                <a:tint val="85000"/>
                <a:shade val="100000"/>
                <a:satMod val="15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50000"/>
                <a:satMod val="145000"/>
              </a:schemeClr>
            </a:gs>
            <a:gs pos="30000">
              <a:schemeClr val="phClr">
                <a:tint val="100000"/>
                <a:shade val="65000"/>
                <a:satMod val="155000"/>
              </a:schemeClr>
            </a:gs>
            <a:gs pos="100000">
              <a:schemeClr val="phClr">
                <a:tint val="60000"/>
                <a:shade val="10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Theme">
  <a:themeElements>
    <a:clrScheme name="Office Colors">
      <a:dk1>
        <a:sysClr val="windowText" lastClr="000000"/>
      </a:dk1>
      <a:lt1>
        <a:sysClr val="window" lastClr="FFFFFF"/>
      </a:lt1>
      <a:dk2>
        <a:srgbClr val="1F497D"/>
      </a:dk2>
      <a:lt2>
        <a:srgbClr val="FAF3E8"/>
      </a:lt2>
      <a:accent1>
        <a:srgbClr val="5C83B4"/>
      </a:accent1>
      <a:accent2>
        <a:srgbClr val="C0504D"/>
      </a:accent2>
      <a:accent3>
        <a:srgbClr val="9DBB61"/>
      </a:accent3>
      <a:accent4>
        <a:srgbClr val="8066A0"/>
      </a:accent4>
      <a:accent5>
        <a:srgbClr val="4BACC6"/>
      </a:accent5>
      <a:accent6>
        <a:srgbClr val="F59D56"/>
      </a:accent6>
      <a:hlink>
        <a:srgbClr val="0000FF"/>
      </a:hlink>
      <a:folHlink>
        <a:srgbClr val="800080"/>
      </a:folHlink>
    </a:clrScheme>
    <a:fontScheme name="Office Fonts">
      <a:majorFont>
        <a:latin typeface="Calibri"/>
        <a:ea typeface="MS PGothic"/>
        <a:cs typeface=""/>
      </a:majorFont>
      <a:minorFont>
        <a:latin typeface="Calibri"/>
        <a:ea typeface="MS PGothic"/>
        <a:cs typeface=""/>
      </a:minorFont>
    </a:fontScheme>
    <a:fmtScheme name="Office Effects">
      <a: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65000"/>
                <a:shade val="100000"/>
                <a:satMod val="133000"/>
              </a:schemeClr>
            </a:gs>
            <a:gs pos="15000">
              <a:schemeClr val="phClr">
                <a:tint val="50000"/>
                <a:shade val="100000"/>
                <a:satMod val="140000"/>
              </a:schemeClr>
            </a:gs>
            <a:gs pos="100000">
              <a:schemeClr val="phClr">
                <a:tint val="10000"/>
                <a:shade val="100000"/>
                <a:satMod val="13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75000"/>
                <a:satMod val="160000"/>
              </a:schemeClr>
            </a:gs>
            <a:gs pos="62000">
              <a:schemeClr val="phClr">
                <a:tint val="100000"/>
                <a:shade val="100000"/>
                <a:satMod val="125000"/>
              </a:schemeClr>
            </a:gs>
            <a:gs pos="100000">
              <a:schemeClr val="phClr">
                <a:tint val="80000"/>
                <a:shade val="100000"/>
                <a:satMod val="140000"/>
              </a:schemeClr>
            </a:gs>
          </a:gsLst>
          <a:lin ang="16200000" scaled="1"/>
        </a:gradFill>
      </a:fillStyleLst>
      <a:lnStyleLst>
        <a:ln w="1270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  <a:ln w="38100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61176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  <a:effectStyle>
          <a:effectLst>
            <a:reflection blurRad="12700" stA="25000" endPos="28000" dist="38100" dir="5400000" sy="-100000" rotWithShape="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100000"/>
                <a:shade val="50000"/>
                <a:satMod val="145000"/>
              </a:schemeClr>
            </a:gs>
            <a:gs pos="40000">
              <a:schemeClr val="phClr">
                <a:tint val="100000"/>
                <a:shade val="70000"/>
                <a:satMod val="145000"/>
              </a:schemeClr>
            </a:gs>
            <a:gs pos="100000">
              <a:schemeClr val="phClr">
                <a:tint val="85000"/>
                <a:shade val="100000"/>
                <a:satMod val="15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50000"/>
                <a:satMod val="145000"/>
              </a:schemeClr>
            </a:gs>
            <a:gs pos="30000">
              <a:schemeClr val="phClr">
                <a:tint val="100000"/>
                <a:shade val="65000"/>
                <a:satMod val="155000"/>
              </a:schemeClr>
            </a:gs>
            <a:gs pos="100000">
              <a:schemeClr val="phClr">
                <a:tint val="60000"/>
                <a:shade val="10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/>
</file>

<file path=customXml/item2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DE95A0C693CEB341887D38A4A2B58B45040072C752107C5A7B47AA91A1EE638E6F1F" ma:contentTypeVersion="24" ma:contentTypeDescription="Create a new document." ma:contentTypeScope="" ma:versionID="0c22a9e4ee5a4d59bacc0eca4cef97cb"/>
</file>

<file path=customXml/itemProps1.xml><?xml version="1.0" encoding="utf-8"?>
<ds:datastoreItem xmlns:ds="http://schemas.openxmlformats.org/officeDocument/2006/customXml" ds:itemID="{E84655DC-E572-4564-A9C9-0B9D8003F121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3722D8BD-807B-4A41-93C9-0E581F3C4C1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8EF03C4-44DE-46A6-83B9-F81098DF0B89}">
  <ds:schemaRefs>
    <ds:schemaRef ds:uri="http://schemas.microsoft.com/office/2006/metadata/contentType"/>
    <ds:schemaRef ds:uri="http://schemas.microsoft.com/office/2006/metadata/properties/metaAttribut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TM10001115[[fn=Paquete]]</Template>
  <TotalTime>3355</TotalTime>
  <Words>879</Words>
  <Application>Microsoft Office PowerPoint</Application>
  <PresentationFormat>Presentación en pantalla (4:3)</PresentationFormat>
  <Paragraphs>109</Paragraphs>
  <Slides>14</Slides>
  <Notes>13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21" baseType="lpstr">
      <vt:lpstr>arial</vt:lpstr>
      <vt:lpstr>arial</vt:lpstr>
      <vt:lpstr>Calibri</vt:lpstr>
      <vt:lpstr>Calibri Light</vt:lpstr>
      <vt:lpstr>Source Sans Pro</vt:lpstr>
      <vt:lpstr>Symbol</vt:lpstr>
      <vt:lpstr>Tema de Office</vt:lpstr>
      <vt:lpstr>Teoría de la Información y la Comunicación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Tecnologias de la Informacion y de la Comunicacion</dc:title>
  <dc:creator>User OEM</dc:creator>
  <cp:lastModifiedBy>Usuario</cp:lastModifiedBy>
  <cp:revision>43</cp:revision>
  <dcterms:created xsi:type="dcterms:W3CDTF">2011-08-28T12:11:05Z</dcterms:created>
  <dcterms:modified xsi:type="dcterms:W3CDTF">2023-04-05T03:02:17Z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TC100738469990</vt:lpwstr>
  </property>
</Properties>
</file>