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6" r:id="rId2"/>
    <p:sldId id="257" r:id="rId3"/>
    <p:sldId id="364" r:id="rId4"/>
    <p:sldId id="365" r:id="rId5"/>
    <p:sldId id="366" r:id="rId6"/>
    <p:sldId id="367" r:id="rId7"/>
    <p:sldId id="368" r:id="rId8"/>
    <p:sldId id="369" r:id="rId9"/>
    <p:sldId id="370" r:id="rId10"/>
    <p:sldId id="371" r:id="rId11"/>
    <p:sldId id="372" r:id="rId12"/>
    <p:sldId id="373" r:id="rId13"/>
    <p:sldId id="374" r:id="rId14"/>
    <p:sldId id="375" r:id="rId15"/>
    <p:sldId id="376" r:id="rId16"/>
    <p:sldId id="377" r:id="rId17"/>
    <p:sldId id="378" r:id="rId18"/>
    <p:sldId id="379" r:id="rId19"/>
    <p:sldId id="380" r:id="rId20"/>
    <p:sldId id="381" r:id="rId21"/>
    <p:sldId id="382" r:id="rId22"/>
    <p:sldId id="383" r:id="rId23"/>
    <p:sldId id="384" r:id="rId24"/>
    <p:sldId id="387" r:id="rId25"/>
    <p:sldId id="385" r:id="rId26"/>
    <p:sldId id="386" r:id="rId27"/>
    <p:sldId id="388" r:id="rId28"/>
    <p:sldId id="389" r:id="rId29"/>
    <p:sldId id="390" r:id="rId30"/>
    <p:sldId id="391" r:id="rId31"/>
    <p:sldId id="392" r:id="rId32"/>
    <p:sldId id="393" r:id="rId33"/>
    <p:sldId id="394" r:id="rId34"/>
    <p:sldId id="395" r:id="rId35"/>
    <p:sldId id="396" r:id="rId36"/>
    <p:sldId id="397" r:id="rId37"/>
    <p:sldId id="398" r:id="rId38"/>
    <p:sldId id="399" r:id="rId39"/>
    <p:sldId id="400" r:id="rId40"/>
    <p:sldId id="401" r:id="rId41"/>
    <p:sldId id="416" r:id="rId42"/>
    <p:sldId id="417" r:id="rId43"/>
    <p:sldId id="402" r:id="rId44"/>
    <p:sldId id="403" r:id="rId45"/>
    <p:sldId id="404" r:id="rId46"/>
    <p:sldId id="405" r:id="rId47"/>
    <p:sldId id="406" r:id="rId48"/>
    <p:sldId id="407" r:id="rId49"/>
    <p:sldId id="408" r:id="rId50"/>
    <p:sldId id="409" r:id="rId51"/>
    <p:sldId id="410" r:id="rId52"/>
    <p:sldId id="411" r:id="rId53"/>
    <p:sldId id="412" r:id="rId54"/>
    <p:sldId id="413" r:id="rId55"/>
    <p:sldId id="414" r:id="rId56"/>
    <p:sldId id="41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suelo Gomez" initials="C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D7B"/>
    <a:srgbClr val="FB9525"/>
    <a:srgbClr val="C751A8"/>
    <a:srgbClr val="FCC2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2" autoAdjust="0"/>
  </p:normalViewPr>
  <p:slideViewPr>
    <p:cSldViewPr>
      <p:cViewPr>
        <p:scale>
          <a:sx n="70" d="100"/>
          <a:sy n="70" d="100"/>
        </p:scale>
        <p:origin x="-1398" y="-90"/>
      </p:cViewPr>
      <p:guideLst>
        <p:guide orient="horz" pos="2160"/>
        <p:guide pos="2880"/>
      </p:guideLst>
    </p:cSldViewPr>
  </p:slideViewPr>
  <p:outlineViewPr>
    <p:cViewPr>
      <p:scale>
        <a:sx n="33" d="100"/>
        <a:sy n="33" d="100"/>
      </p:scale>
      <p:origin x="0" y="2800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2014C-CE2D-45BB-B824-5B6539A38C82}" type="datetimeFigureOut">
              <a:rPr lang="es-MX" smtClean="0"/>
              <a:t>11/09/2013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EAE65C-1DCB-4DB6-8D4D-A6093E850739}" type="slidenum">
              <a:rPr lang="es-MX" smtClean="0"/>
              <a:t>‹Nº›</a:t>
            </a:fld>
            <a:endParaRPr lang="es-MX"/>
          </a:p>
        </p:txBody>
      </p:sp>
    </p:spTree>
    <p:extLst>
      <p:ext uri="{BB962C8B-B14F-4D97-AF65-F5344CB8AC3E}">
        <p14:creationId xmlns:p14="http://schemas.microsoft.com/office/powerpoint/2010/main" val="3756871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En una topología en estrella simple con un solo armario del cableado, el MDF incluye uno o más paneles de conexión cruzada horizontal (HCC). Los cables de conexión HCC se utilizan para conectar el cableado horizontal de Capa 1 con los puertos del </a:t>
            </a:r>
            <a:r>
              <a:rPr lang="es-ES" dirty="0" err="1" smtClean="0"/>
              <a:t>switch</a:t>
            </a:r>
            <a:r>
              <a:rPr lang="es-ES" dirty="0" smtClean="0"/>
              <a:t> LAN de Capa 2. El puerto </a:t>
            </a:r>
            <a:r>
              <a:rPr lang="es-ES" dirty="0" err="1" smtClean="0"/>
              <a:t>uplink</a:t>
            </a:r>
            <a:r>
              <a:rPr lang="es-ES" dirty="0" smtClean="0"/>
              <a:t> del </a:t>
            </a:r>
            <a:r>
              <a:rPr lang="es-ES" dirty="0" err="1" smtClean="0"/>
              <a:t>switch</a:t>
            </a:r>
            <a:r>
              <a:rPr lang="es-ES" dirty="0" smtClean="0"/>
              <a:t> LAN, basado en el modelo, está conectado al puerto Ethernet del </a:t>
            </a:r>
            <a:r>
              <a:rPr lang="es-ES" dirty="0" err="1" smtClean="0"/>
              <a:t>router</a:t>
            </a:r>
            <a:r>
              <a:rPr lang="es-ES" dirty="0" smtClean="0"/>
              <a:t> de Capa 3 con un cable de conexión. En este punto, el host final tiene una conexión física completa hacia el puerto del </a:t>
            </a:r>
            <a:r>
              <a:rPr lang="es-ES" dirty="0" err="1" smtClean="0"/>
              <a:t>router</a:t>
            </a:r>
            <a:r>
              <a:rPr lang="es-ES" dirty="0" smtClean="0"/>
              <a:t>.</a:t>
            </a:r>
            <a:endParaRPr lang="es-MX" dirty="0"/>
          </a:p>
        </p:txBody>
      </p:sp>
      <p:sp>
        <p:nvSpPr>
          <p:cNvPr id="4" name="3 Marcador de número de diapositiva"/>
          <p:cNvSpPr>
            <a:spLocks noGrp="1"/>
          </p:cNvSpPr>
          <p:nvPr>
            <p:ph type="sldNum" sz="quarter" idx="10"/>
          </p:nvPr>
        </p:nvSpPr>
        <p:spPr/>
        <p:txBody>
          <a:bodyPr/>
          <a:lstStyle/>
          <a:p>
            <a:fld id="{0FEAE65C-1DCB-4DB6-8D4D-A6093E850739}" type="slidenum">
              <a:rPr lang="es-MX" smtClean="0"/>
              <a:t>34</a:t>
            </a:fld>
            <a:endParaRPr lang="es-MX"/>
          </a:p>
        </p:txBody>
      </p:sp>
    </p:spTree>
    <p:extLst>
      <p:ext uri="{BB962C8B-B14F-4D97-AF65-F5344CB8AC3E}">
        <p14:creationId xmlns:p14="http://schemas.microsoft.com/office/powerpoint/2010/main" val="2296023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Los dispositivos de la Capa 3 (</a:t>
            </a:r>
            <a:r>
              <a:rPr lang="es-ES" dirty="0" err="1" smtClean="0"/>
              <a:t>Routers</a:t>
            </a:r>
            <a:r>
              <a:rPr lang="es-ES" dirty="0" smtClean="0"/>
              <a:t>) se pueden utilizar para crear segmentos LAN únicos.  Ellos permiten la comunicación entre los segmentos basados en las direcciones de Capa 3, como por ejemplo direcciones IP. La implementación de los dispositivos de Capa 3 permite la segmentación de la LAN en redes lógicas y físicas exclusivas. Los </a:t>
            </a:r>
            <a:r>
              <a:rPr lang="es-ES" dirty="0" err="1" smtClean="0"/>
              <a:t>routers</a:t>
            </a:r>
            <a:r>
              <a:rPr lang="es-ES" dirty="0" smtClean="0"/>
              <a:t> también permiten la conectividad a las WAN como, por ejemplo, Internet. </a:t>
            </a:r>
          </a:p>
        </p:txBody>
      </p:sp>
      <p:sp>
        <p:nvSpPr>
          <p:cNvPr id="4" name="3 Marcador de número de diapositiva"/>
          <p:cNvSpPr>
            <a:spLocks noGrp="1"/>
          </p:cNvSpPr>
          <p:nvPr>
            <p:ph type="sldNum" sz="quarter" idx="10"/>
          </p:nvPr>
        </p:nvSpPr>
        <p:spPr/>
        <p:txBody>
          <a:bodyPr/>
          <a:lstStyle/>
          <a:p>
            <a:fld id="{0FEAE65C-1DCB-4DB6-8D4D-A6093E850739}" type="slidenum">
              <a:rPr lang="es-MX" smtClean="0"/>
              <a:t>49</a:t>
            </a:fld>
            <a:endParaRPr lang="es-MX"/>
          </a:p>
        </p:txBody>
      </p:sp>
    </p:spTree>
    <p:extLst>
      <p:ext uri="{BB962C8B-B14F-4D97-AF65-F5344CB8AC3E}">
        <p14:creationId xmlns:p14="http://schemas.microsoft.com/office/powerpoint/2010/main" val="1500708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El enrutamiento de Capa 3 determina el flujo de tráfico entre los segmentos de red física exclusivos basados en direcciones de Capa 3. Un </a:t>
            </a:r>
            <a:r>
              <a:rPr lang="es-ES" dirty="0" err="1" smtClean="0"/>
              <a:t>router</a:t>
            </a:r>
            <a:r>
              <a:rPr lang="es-ES" dirty="0" smtClean="0"/>
              <a:t> envía paquetes de datos basados en direcciones destino no </a:t>
            </a:r>
            <a:r>
              <a:rPr lang="es-ES" dirty="0" err="1" smtClean="0"/>
              <a:t>broadcasts</a:t>
            </a:r>
            <a:r>
              <a:rPr lang="es-ES" dirty="0" smtClean="0"/>
              <a:t> basados en LAN. Por lo tanto, la interfaz del </a:t>
            </a:r>
            <a:r>
              <a:rPr lang="es-ES" dirty="0" err="1" smtClean="0"/>
              <a:t>router</a:t>
            </a:r>
            <a:r>
              <a:rPr lang="es-ES" dirty="0" smtClean="0"/>
              <a:t> se considera como el punto de entrada y salida de un dominio de </a:t>
            </a:r>
            <a:r>
              <a:rPr lang="es-ES" dirty="0" err="1" smtClean="0"/>
              <a:t>broadcast</a:t>
            </a:r>
            <a:r>
              <a:rPr lang="es-ES" dirty="0" smtClean="0"/>
              <a:t> y evita que los </a:t>
            </a:r>
            <a:r>
              <a:rPr lang="es-ES" dirty="0" err="1" smtClean="0"/>
              <a:t>broadcasts</a:t>
            </a:r>
            <a:r>
              <a:rPr lang="es-ES" dirty="0" smtClean="0"/>
              <a:t> lleguen hasta los otros segmentos LAN.</a:t>
            </a:r>
          </a:p>
        </p:txBody>
      </p:sp>
      <p:sp>
        <p:nvSpPr>
          <p:cNvPr id="4" name="3 Marcador de número de diapositiva"/>
          <p:cNvSpPr>
            <a:spLocks noGrp="1"/>
          </p:cNvSpPr>
          <p:nvPr>
            <p:ph type="sldNum" sz="quarter" idx="10"/>
          </p:nvPr>
        </p:nvSpPr>
        <p:spPr/>
        <p:txBody>
          <a:bodyPr/>
          <a:lstStyle/>
          <a:p>
            <a:fld id="{0FEAE65C-1DCB-4DB6-8D4D-A6093E850739}" type="slidenum">
              <a:rPr lang="es-MX" smtClean="0"/>
              <a:t>50</a:t>
            </a:fld>
            <a:endParaRPr lang="es-MX"/>
          </a:p>
        </p:txBody>
      </p:sp>
    </p:spTree>
    <p:extLst>
      <p:ext uri="{BB962C8B-B14F-4D97-AF65-F5344CB8AC3E}">
        <p14:creationId xmlns:p14="http://schemas.microsoft.com/office/powerpoint/2010/main" val="252523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Los </a:t>
            </a:r>
            <a:r>
              <a:rPr lang="es-ES" dirty="0" err="1" smtClean="0"/>
              <a:t>routers</a:t>
            </a:r>
            <a:r>
              <a:rPr lang="es-ES" dirty="0" smtClean="0"/>
              <a:t> solucionan los problemas de </a:t>
            </a:r>
            <a:r>
              <a:rPr lang="es-ES" dirty="0" err="1" smtClean="0"/>
              <a:t>broadcasts</a:t>
            </a:r>
            <a:r>
              <a:rPr lang="es-ES" dirty="0" smtClean="0"/>
              <a:t> excesivos, protocolos que no son escalables, temas de seguridad y direccionamiento de la capa de red. </a:t>
            </a:r>
          </a:p>
          <a:p>
            <a:endParaRPr lang="es-MX" dirty="0"/>
          </a:p>
        </p:txBody>
      </p:sp>
      <p:sp>
        <p:nvSpPr>
          <p:cNvPr id="4" name="3 Marcador de número de diapositiva"/>
          <p:cNvSpPr>
            <a:spLocks noGrp="1"/>
          </p:cNvSpPr>
          <p:nvPr>
            <p:ph type="sldNum" sz="quarter" idx="10"/>
          </p:nvPr>
        </p:nvSpPr>
        <p:spPr/>
        <p:txBody>
          <a:bodyPr/>
          <a:lstStyle/>
          <a:p>
            <a:fld id="{0FEAE65C-1DCB-4DB6-8D4D-A6093E850739}" type="slidenum">
              <a:rPr lang="es-MX" smtClean="0"/>
              <a:t>51</a:t>
            </a:fld>
            <a:endParaRPr lang="es-MX"/>
          </a:p>
        </p:txBody>
      </p:sp>
    </p:spTree>
    <p:extLst>
      <p:ext uri="{BB962C8B-B14F-4D97-AF65-F5344CB8AC3E}">
        <p14:creationId xmlns:p14="http://schemas.microsoft.com/office/powerpoint/2010/main" val="2857880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Una vez que se desarrolla el esquema de direccionamiento IP, éste se debe documentar con precisión. Se debe establecer una convención estándar para el direccionamiento de hosts importantes en la red.</a:t>
            </a:r>
            <a:endParaRPr lang="es-MX" dirty="0" smtClean="0"/>
          </a:p>
        </p:txBody>
      </p:sp>
      <p:sp>
        <p:nvSpPr>
          <p:cNvPr id="4" name="3 Marcador de número de diapositiva"/>
          <p:cNvSpPr>
            <a:spLocks noGrp="1"/>
          </p:cNvSpPr>
          <p:nvPr>
            <p:ph type="sldNum" sz="quarter" idx="10"/>
          </p:nvPr>
        </p:nvSpPr>
        <p:spPr/>
        <p:txBody>
          <a:bodyPr/>
          <a:lstStyle/>
          <a:p>
            <a:fld id="{0FEAE65C-1DCB-4DB6-8D4D-A6093E850739}" type="slidenum">
              <a:rPr lang="es-MX" smtClean="0"/>
              <a:t>52</a:t>
            </a:fld>
            <a:endParaRPr lang="es-MX"/>
          </a:p>
        </p:txBody>
      </p:sp>
    </p:spTree>
    <p:extLst>
      <p:ext uri="{BB962C8B-B14F-4D97-AF65-F5344CB8AC3E}">
        <p14:creationId xmlns:p14="http://schemas.microsoft.com/office/powerpoint/2010/main" val="3752960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Este esquema de direccionamiento debe ser uniforme en toda la red. Los mapas de direccionamiento ofrecen una instantánea de la red.</a:t>
            </a:r>
          </a:p>
        </p:txBody>
      </p:sp>
      <p:sp>
        <p:nvSpPr>
          <p:cNvPr id="4" name="3 Marcador de número de diapositiva"/>
          <p:cNvSpPr>
            <a:spLocks noGrp="1"/>
          </p:cNvSpPr>
          <p:nvPr>
            <p:ph type="sldNum" sz="quarter" idx="10"/>
          </p:nvPr>
        </p:nvSpPr>
        <p:spPr/>
        <p:txBody>
          <a:bodyPr/>
          <a:lstStyle/>
          <a:p>
            <a:fld id="{0FEAE65C-1DCB-4DB6-8D4D-A6093E850739}" type="slidenum">
              <a:rPr lang="es-MX" smtClean="0"/>
              <a:t>53</a:t>
            </a:fld>
            <a:endParaRPr lang="es-MX"/>
          </a:p>
        </p:txBody>
      </p:sp>
    </p:spTree>
    <p:extLst>
      <p:ext uri="{BB962C8B-B14F-4D97-AF65-F5344CB8AC3E}">
        <p14:creationId xmlns:p14="http://schemas.microsoft.com/office/powerpoint/2010/main" val="3806642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La implementación de las VLAN combina las conmutación de Capa 2 y las tecnologías de enrutamiento de Capa 3 para limitar tanto los dominios de colisión como los dominios de </a:t>
            </a:r>
            <a:r>
              <a:rPr lang="es-ES" dirty="0" err="1" smtClean="0"/>
              <a:t>broadcast</a:t>
            </a:r>
            <a:r>
              <a:rPr lang="es-ES" dirty="0" smtClean="0"/>
              <a:t>. Las VLAN también ofrecen seguridad con la creación de grupos VLAN que se comunican con otras VLAN a través de </a:t>
            </a:r>
            <a:r>
              <a:rPr lang="es-ES" dirty="0" err="1" smtClean="0"/>
              <a:t>routers</a:t>
            </a:r>
            <a:r>
              <a:rPr lang="es-ES" dirty="0" smtClean="0"/>
              <a:t>.</a:t>
            </a:r>
          </a:p>
        </p:txBody>
      </p:sp>
      <p:sp>
        <p:nvSpPr>
          <p:cNvPr id="4" name="3 Marcador de número de diapositiva"/>
          <p:cNvSpPr>
            <a:spLocks noGrp="1"/>
          </p:cNvSpPr>
          <p:nvPr>
            <p:ph type="sldNum" sz="quarter" idx="10"/>
          </p:nvPr>
        </p:nvSpPr>
        <p:spPr/>
        <p:txBody>
          <a:bodyPr/>
          <a:lstStyle/>
          <a:p>
            <a:fld id="{0FEAE65C-1DCB-4DB6-8D4D-A6093E850739}" type="slidenum">
              <a:rPr lang="es-MX" smtClean="0"/>
              <a:t>55</a:t>
            </a:fld>
            <a:endParaRPr lang="es-MX"/>
          </a:p>
        </p:txBody>
      </p:sp>
    </p:spTree>
    <p:extLst>
      <p:ext uri="{BB962C8B-B14F-4D97-AF65-F5344CB8AC3E}">
        <p14:creationId xmlns:p14="http://schemas.microsoft.com/office/powerpoint/2010/main" val="3927253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Cuando los hosts de las redes de mayor tamaño están ubicados fuera del límite de 100 metros (328ft.) para el UTP Categoría 5e, se requiere más de un armario de cableado. La presencia de varios armarios de cableado implica la existencia de múltiples áreas de captación. Los armarios secundarios de cableado se denominan IDF.  </a:t>
            </a:r>
          </a:p>
        </p:txBody>
      </p:sp>
      <p:sp>
        <p:nvSpPr>
          <p:cNvPr id="4" name="3 Marcador de número de diapositiva"/>
          <p:cNvSpPr>
            <a:spLocks noGrp="1"/>
          </p:cNvSpPr>
          <p:nvPr>
            <p:ph type="sldNum" sz="quarter" idx="10"/>
          </p:nvPr>
        </p:nvSpPr>
        <p:spPr/>
        <p:txBody>
          <a:bodyPr/>
          <a:lstStyle/>
          <a:p>
            <a:fld id="{0FEAE65C-1DCB-4DB6-8D4D-A6093E850739}" type="slidenum">
              <a:rPr lang="es-MX" smtClean="0"/>
              <a:t>35</a:t>
            </a:fld>
            <a:endParaRPr lang="es-MX"/>
          </a:p>
        </p:txBody>
      </p:sp>
    </p:spTree>
    <p:extLst>
      <p:ext uri="{BB962C8B-B14F-4D97-AF65-F5344CB8AC3E}">
        <p14:creationId xmlns:p14="http://schemas.microsoft.com/office/powerpoint/2010/main" val="2250969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Los estándares TIA/EIA -568-A especifican que los IDF se deben conectar al MDF utilizando cableado vertical, también denominado cableado </a:t>
            </a:r>
            <a:r>
              <a:rPr lang="es-ES" dirty="0" err="1" smtClean="0"/>
              <a:t>backbone</a:t>
            </a:r>
            <a:r>
              <a:rPr lang="es-ES" dirty="0" smtClean="0"/>
              <a:t>.</a:t>
            </a:r>
            <a:endParaRPr lang="es-MX" dirty="0"/>
          </a:p>
        </p:txBody>
      </p:sp>
      <p:sp>
        <p:nvSpPr>
          <p:cNvPr id="4" name="3 Marcador de número de diapositiva"/>
          <p:cNvSpPr>
            <a:spLocks noGrp="1"/>
          </p:cNvSpPr>
          <p:nvPr>
            <p:ph type="sldNum" sz="quarter" idx="10"/>
          </p:nvPr>
        </p:nvSpPr>
        <p:spPr/>
        <p:txBody>
          <a:bodyPr/>
          <a:lstStyle/>
          <a:p>
            <a:fld id="{0FEAE65C-1DCB-4DB6-8D4D-A6093E850739}" type="slidenum">
              <a:rPr lang="es-MX" smtClean="0"/>
              <a:t>36</a:t>
            </a:fld>
            <a:endParaRPr lang="es-MX"/>
          </a:p>
        </p:txBody>
      </p:sp>
    </p:spTree>
    <p:extLst>
      <p:ext uri="{BB962C8B-B14F-4D97-AF65-F5344CB8AC3E}">
        <p14:creationId xmlns:p14="http://schemas.microsoft.com/office/powerpoint/2010/main" val="2946747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El diagrama lógico es el modelo de topología de red sin todos los detalles de la instalación exacta del cableado. El diagrama lógico es el mapa de ruta básico de la LAN.</a:t>
            </a:r>
            <a:endParaRPr lang="es-MX" dirty="0"/>
          </a:p>
        </p:txBody>
      </p:sp>
      <p:sp>
        <p:nvSpPr>
          <p:cNvPr id="4" name="3 Marcador de número de diapositiva"/>
          <p:cNvSpPr>
            <a:spLocks noGrp="1"/>
          </p:cNvSpPr>
          <p:nvPr>
            <p:ph type="sldNum" sz="quarter" idx="10"/>
          </p:nvPr>
        </p:nvSpPr>
        <p:spPr/>
        <p:txBody>
          <a:bodyPr/>
          <a:lstStyle/>
          <a:p>
            <a:fld id="{0FEAE65C-1DCB-4DB6-8D4D-A6093E850739}" type="slidenum">
              <a:rPr lang="es-MX" smtClean="0"/>
              <a:t>37</a:t>
            </a:fld>
            <a:endParaRPr lang="es-MX"/>
          </a:p>
        </p:txBody>
      </p:sp>
    </p:spTree>
    <p:extLst>
      <p:ext uri="{BB962C8B-B14F-4D97-AF65-F5344CB8AC3E}">
        <p14:creationId xmlns:p14="http://schemas.microsoft.com/office/powerpoint/2010/main" val="334699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buFontTx/>
              <a:buChar char="•"/>
            </a:pPr>
            <a:r>
              <a:rPr lang="es-ES" dirty="0" smtClean="0"/>
              <a:t> Especifica las ubicaciones e identificaciones de los armarios de cableado MDF e IDF. </a:t>
            </a:r>
          </a:p>
          <a:p>
            <a:pPr>
              <a:buFontTx/>
              <a:buChar char="•"/>
            </a:pPr>
            <a:r>
              <a:rPr lang="es-ES" dirty="0" smtClean="0"/>
              <a:t> Documenta el tipo y la cantidad de cables que se utilizan para interconectar los IDF con el MDF. </a:t>
            </a:r>
          </a:p>
          <a:p>
            <a:pPr>
              <a:buFontTx/>
              <a:buChar char="•"/>
            </a:pPr>
            <a:r>
              <a:rPr lang="es-ES" dirty="0" smtClean="0"/>
              <a:t> Documenta la cantidad de cables de repuesto que están disponibles para aumentar el ancho de banda entre los armarios de cableado. </a:t>
            </a:r>
          </a:p>
          <a:p>
            <a:pPr>
              <a:buFontTx/>
              <a:buChar char="•"/>
            </a:pPr>
            <a:r>
              <a:rPr lang="es-ES" dirty="0" smtClean="0"/>
              <a:t> Proporcionar documentación detallada sobre todos los tendidos de cable, los números de identificación y en cuál de los puertos del HCC o VCC termina el tendido de cableado</a:t>
            </a:r>
            <a:endParaRPr lang="es-MX" dirty="0"/>
          </a:p>
        </p:txBody>
      </p:sp>
      <p:sp>
        <p:nvSpPr>
          <p:cNvPr id="4" name="3 Marcador de número de diapositiva"/>
          <p:cNvSpPr>
            <a:spLocks noGrp="1"/>
          </p:cNvSpPr>
          <p:nvPr>
            <p:ph type="sldNum" sz="quarter" idx="10"/>
          </p:nvPr>
        </p:nvSpPr>
        <p:spPr/>
        <p:txBody>
          <a:bodyPr/>
          <a:lstStyle/>
          <a:p>
            <a:fld id="{0FEAE65C-1DCB-4DB6-8D4D-A6093E850739}" type="slidenum">
              <a:rPr lang="es-MX" smtClean="0"/>
              <a:t>38</a:t>
            </a:fld>
            <a:endParaRPr lang="es-MX"/>
          </a:p>
        </p:txBody>
      </p:sp>
    </p:spTree>
    <p:extLst>
      <p:ext uri="{BB962C8B-B14F-4D97-AF65-F5344CB8AC3E}">
        <p14:creationId xmlns:p14="http://schemas.microsoft.com/office/powerpoint/2010/main" val="1105984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 </a:t>
            </a:r>
            <a:r>
              <a:rPr lang="es-ES" dirty="0" err="1" smtClean="0"/>
              <a:t>microsegmentación</a:t>
            </a:r>
            <a:r>
              <a:rPr lang="es-ES" dirty="0" smtClean="0"/>
              <a:t> de la red reduce el tamaño de los dominios de colisión y reduce las colisiones con el objeto de aumentar el rendimiento de un grupo de trabajo o de un </a:t>
            </a:r>
            <a:r>
              <a:rPr lang="es-ES" dirty="0" err="1" smtClean="0"/>
              <a:t>backbone</a:t>
            </a:r>
            <a:r>
              <a:rPr lang="es-ES" dirty="0" smtClean="0"/>
              <a:t>.  Los </a:t>
            </a:r>
            <a:r>
              <a:rPr lang="es-ES" dirty="0" err="1" smtClean="0"/>
              <a:t>switches</a:t>
            </a:r>
            <a:r>
              <a:rPr lang="es-ES" dirty="0" smtClean="0"/>
              <a:t> se pueden utilizar junto con </a:t>
            </a:r>
            <a:r>
              <a:rPr lang="es-ES" dirty="0" err="1" smtClean="0"/>
              <a:t>hubs</a:t>
            </a:r>
            <a:r>
              <a:rPr lang="es-ES" dirty="0" smtClean="0"/>
              <a:t> para suministrar el nivel de rendimiento adecuado para distintos usuarios y servidores.</a:t>
            </a:r>
          </a:p>
          <a:p>
            <a:r>
              <a:rPr lang="es-ES" dirty="0" smtClean="0"/>
              <a:t>Otras capacidades de un </a:t>
            </a:r>
            <a:r>
              <a:rPr lang="es-ES" dirty="0" err="1" smtClean="0"/>
              <a:t>switch</a:t>
            </a:r>
            <a:r>
              <a:rPr lang="es-ES" dirty="0" smtClean="0"/>
              <a:t> LAN es la forma en que puede asignar ancho de banda por puerto, esto permite ofrecer más ancho de banda para el cableado vertical, los </a:t>
            </a:r>
            <a:r>
              <a:rPr lang="es-ES" dirty="0" err="1" smtClean="0"/>
              <a:t>uplinks</a:t>
            </a:r>
            <a:r>
              <a:rPr lang="es-ES" dirty="0" smtClean="0"/>
              <a:t> y los servidores. Este tipo de conmutación se conoce como conmutación asimétrica porque proporciona conexiones de conmutación entre puertos con distinto ancho de banda</a:t>
            </a:r>
          </a:p>
          <a:p>
            <a:endParaRPr lang="es-MX" dirty="0"/>
          </a:p>
        </p:txBody>
      </p:sp>
      <p:sp>
        <p:nvSpPr>
          <p:cNvPr id="4" name="3 Marcador de número de diapositiva"/>
          <p:cNvSpPr>
            <a:spLocks noGrp="1"/>
          </p:cNvSpPr>
          <p:nvPr>
            <p:ph type="sldNum" sz="quarter" idx="10"/>
          </p:nvPr>
        </p:nvSpPr>
        <p:spPr/>
        <p:txBody>
          <a:bodyPr/>
          <a:lstStyle/>
          <a:p>
            <a:fld id="{0FEAE65C-1DCB-4DB6-8D4D-A6093E850739}" type="slidenum">
              <a:rPr lang="es-MX" smtClean="0"/>
              <a:t>43</a:t>
            </a:fld>
            <a:endParaRPr lang="es-MX"/>
          </a:p>
        </p:txBody>
      </p:sp>
    </p:spTree>
    <p:extLst>
      <p:ext uri="{BB962C8B-B14F-4D97-AF65-F5344CB8AC3E}">
        <p14:creationId xmlns:p14="http://schemas.microsoft.com/office/powerpoint/2010/main" val="1365939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None/>
            </a:pPr>
            <a:r>
              <a:rPr lang="es-ES" dirty="0" smtClean="0"/>
              <a:t>La capacidad deseada de un tendido de cable vertical es mayor que la de un tendido de cable horizontal. La instalación de un </a:t>
            </a:r>
            <a:r>
              <a:rPr lang="es-ES" dirty="0" err="1" smtClean="0"/>
              <a:t>switch</a:t>
            </a:r>
            <a:r>
              <a:rPr lang="es-ES" dirty="0" smtClean="0"/>
              <a:t> LAN en MDF e IDF, permite al tendido de cable vertical administrar el tráfico de datos que se transmiten desde el MDF hasta el IDF</a:t>
            </a:r>
          </a:p>
          <a:p>
            <a:pPr marL="0" indent="0">
              <a:buNone/>
            </a:pPr>
            <a:endParaRPr lang="es-MX" dirty="0" smtClean="0"/>
          </a:p>
          <a:p>
            <a:endParaRPr lang="es-MX" dirty="0"/>
          </a:p>
        </p:txBody>
      </p:sp>
      <p:sp>
        <p:nvSpPr>
          <p:cNvPr id="4" name="3 Marcador de número de diapositiva"/>
          <p:cNvSpPr>
            <a:spLocks noGrp="1"/>
          </p:cNvSpPr>
          <p:nvPr>
            <p:ph type="sldNum" sz="quarter" idx="10"/>
          </p:nvPr>
        </p:nvSpPr>
        <p:spPr/>
        <p:txBody>
          <a:bodyPr/>
          <a:lstStyle/>
          <a:p>
            <a:fld id="{0FEAE65C-1DCB-4DB6-8D4D-A6093E850739}" type="slidenum">
              <a:rPr lang="es-MX" smtClean="0"/>
              <a:t>44</a:t>
            </a:fld>
            <a:endParaRPr lang="es-MX"/>
          </a:p>
        </p:txBody>
      </p:sp>
    </p:spTree>
    <p:extLst>
      <p:ext uri="{BB962C8B-B14F-4D97-AF65-F5344CB8AC3E}">
        <p14:creationId xmlns:p14="http://schemas.microsoft.com/office/powerpoint/2010/main" val="671883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La siguiente tarea consiste en determinar el número de puertos de 10 Mbps y 100 Mbps que se necesitan en el MDF y cada IDF. Esto se logra revisando los requisitos del usuario para la cantidad de derivaciones de cable horizontal por habitación y la cantidad de derivaciones totales en cualquier área de captación. Esto incluye la cantidad de tendidos de cable vertical. </a:t>
            </a:r>
          </a:p>
          <a:p>
            <a:endParaRPr lang="es-MX" dirty="0"/>
          </a:p>
        </p:txBody>
      </p:sp>
      <p:sp>
        <p:nvSpPr>
          <p:cNvPr id="4" name="3 Marcador de número de diapositiva"/>
          <p:cNvSpPr>
            <a:spLocks noGrp="1"/>
          </p:cNvSpPr>
          <p:nvPr>
            <p:ph type="sldNum" sz="quarter" idx="10"/>
          </p:nvPr>
        </p:nvSpPr>
        <p:spPr/>
        <p:txBody>
          <a:bodyPr/>
          <a:lstStyle/>
          <a:p>
            <a:fld id="{0FEAE65C-1DCB-4DB6-8D4D-A6093E850739}" type="slidenum">
              <a:rPr lang="es-MX" smtClean="0"/>
              <a:t>45</a:t>
            </a:fld>
            <a:endParaRPr lang="es-MX"/>
          </a:p>
        </p:txBody>
      </p:sp>
    </p:spTree>
    <p:extLst>
      <p:ext uri="{BB962C8B-B14F-4D97-AF65-F5344CB8AC3E}">
        <p14:creationId xmlns:p14="http://schemas.microsoft.com/office/powerpoint/2010/main" val="2837005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Ésta es una situación aceptable pero que debe tomarse con precaución, debido a que los dominios de colisión deben mantenerse pequeños y el ancho de banda hacia el host se debe suministrar de acuerdo con las especificaciones establecidas en la fase de requisitos del proceso de diseño de red</a:t>
            </a:r>
          </a:p>
          <a:p>
            <a:endParaRPr lang="es-MX" dirty="0" smtClean="0"/>
          </a:p>
          <a:p>
            <a:endParaRPr lang="es-MX" dirty="0"/>
          </a:p>
        </p:txBody>
      </p:sp>
      <p:sp>
        <p:nvSpPr>
          <p:cNvPr id="4" name="3 Marcador de número de diapositiva"/>
          <p:cNvSpPr>
            <a:spLocks noGrp="1"/>
          </p:cNvSpPr>
          <p:nvPr>
            <p:ph type="sldNum" sz="quarter" idx="10"/>
          </p:nvPr>
        </p:nvSpPr>
        <p:spPr/>
        <p:txBody>
          <a:bodyPr/>
          <a:lstStyle/>
          <a:p>
            <a:fld id="{0FEAE65C-1DCB-4DB6-8D4D-A6093E850739}" type="slidenum">
              <a:rPr lang="es-MX" smtClean="0"/>
              <a:t>48</a:t>
            </a:fld>
            <a:endParaRPr lang="es-MX"/>
          </a:p>
        </p:txBody>
      </p:sp>
    </p:spTree>
    <p:extLst>
      <p:ext uri="{BB962C8B-B14F-4D97-AF65-F5344CB8AC3E}">
        <p14:creationId xmlns:p14="http://schemas.microsoft.com/office/powerpoint/2010/main" val="249064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47C9B81F-C347-4BEF-BFDF-29C42F48304A}" type="datetimeFigureOut">
              <a:rPr lang="en-US" smtClean="0"/>
              <a:pPr/>
              <a:t>9/11/2013</a:t>
            </a:fld>
            <a:endParaRPr lang="en-US" dirty="0"/>
          </a:p>
        </p:txBody>
      </p:sp>
      <p:sp>
        <p:nvSpPr>
          <p:cNvPr id="19" name="18 Marcador de pie de página"/>
          <p:cNvSpPr>
            <a:spLocks noGrp="1"/>
          </p:cNvSpPr>
          <p:nvPr>
            <p:ph type="ftr" sz="quarter" idx="11"/>
          </p:nvPr>
        </p:nvSpPr>
        <p:spPr/>
        <p:txBody>
          <a:bodyPr/>
          <a:lstStyle/>
          <a:p>
            <a:endParaRPr kumimoji="0" lang="en-US" dirty="0"/>
          </a:p>
        </p:txBody>
      </p:sp>
      <p:sp>
        <p:nvSpPr>
          <p:cNvPr id="27" name="26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7C9B81F-C347-4BEF-BFDF-29C42F48304A}" type="datetimeFigureOut">
              <a:rPr lang="en-US" smtClean="0"/>
              <a:pPr/>
              <a:t>9/11/2013</a:t>
            </a:fld>
            <a:endParaRPr lang="en-US" dirty="0"/>
          </a:p>
        </p:txBody>
      </p:sp>
      <p:sp>
        <p:nvSpPr>
          <p:cNvPr id="5" name="4 Marcador de pie de página"/>
          <p:cNvSpPr>
            <a:spLocks noGrp="1"/>
          </p:cNvSpPr>
          <p:nvPr>
            <p:ph type="ftr" sz="quarter" idx="11"/>
          </p:nvPr>
        </p:nvSpPr>
        <p:spPr/>
        <p:txBody>
          <a:bodyPr/>
          <a:lstStyle/>
          <a:p>
            <a:endParaRPr kumimoji="0" lang="en-US" dirty="0"/>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7C9B81F-C347-4BEF-BFDF-29C42F48304A}" type="datetimeFigureOut">
              <a:rPr lang="en-US" smtClean="0"/>
              <a:pPr/>
              <a:t>9/11/2013</a:t>
            </a:fld>
            <a:endParaRPr lang="en-US" dirty="0"/>
          </a:p>
        </p:txBody>
      </p:sp>
      <p:sp>
        <p:nvSpPr>
          <p:cNvPr id="5" name="4 Marcador de pie de página"/>
          <p:cNvSpPr>
            <a:spLocks noGrp="1"/>
          </p:cNvSpPr>
          <p:nvPr>
            <p:ph type="ftr" sz="quarter" idx="11"/>
          </p:nvPr>
        </p:nvSpPr>
        <p:spPr/>
        <p:txBody>
          <a:bodyPr/>
          <a:lstStyle/>
          <a:p>
            <a:endParaRPr kumimoji="0" lang="en-US" dirty="0"/>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MX"/>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D6AD2B17-4772-44D7-9492-10C56BA47D1A}" type="slidenum">
              <a:rPr lang="es-ES"/>
              <a:pPr/>
              <a:t>‹Nº›</a:t>
            </a:fld>
            <a:endParaRPr lang="es-ES"/>
          </a:p>
        </p:txBody>
      </p:sp>
    </p:spTree>
    <p:extLst>
      <p:ext uri="{BB962C8B-B14F-4D97-AF65-F5344CB8AC3E}">
        <p14:creationId xmlns:p14="http://schemas.microsoft.com/office/powerpoint/2010/main" val="16934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7C9B81F-C347-4BEF-BFDF-29C42F48304A}" type="datetimeFigureOut">
              <a:rPr lang="en-US" smtClean="0"/>
              <a:pPr/>
              <a:t>9/11/2013</a:t>
            </a:fld>
            <a:endParaRPr lang="en-US" dirty="0"/>
          </a:p>
        </p:txBody>
      </p:sp>
      <p:sp>
        <p:nvSpPr>
          <p:cNvPr id="5" name="4 Marcador de pie de página"/>
          <p:cNvSpPr>
            <a:spLocks noGrp="1"/>
          </p:cNvSpPr>
          <p:nvPr>
            <p:ph type="ftr" sz="quarter" idx="11"/>
          </p:nvPr>
        </p:nvSpPr>
        <p:spPr/>
        <p:txBody>
          <a:bodyPr/>
          <a:lstStyle/>
          <a:p>
            <a:endParaRPr kumimoji="0" lang="en-US" dirty="0"/>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47C9B81F-C347-4BEF-BFDF-29C42F48304A}" type="datetimeFigureOut">
              <a:rPr lang="en-US" smtClean="0"/>
              <a:pPr/>
              <a:t>9/11/2013</a:t>
            </a:fld>
            <a:endParaRPr lang="en-US" dirty="0"/>
          </a:p>
        </p:txBody>
      </p:sp>
      <p:sp>
        <p:nvSpPr>
          <p:cNvPr id="5" name="4 Marcador de pie de página"/>
          <p:cNvSpPr>
            <a:spLocks noGrp="1"/>
          </p:cNvSpPr>
          <p:nvPr>
            <p:ph type="ftr" sz="quarter" idx="11"/>
          </p:nvPr>
        </p:nvSpPr>
        <p:spPr/>
        <p:txBody>
          <a:bodyPr/>
          <a:lstStyle/>
          <a:p>
            <a:endParaRPr kumimoji="0" lang="en-US" dirty="0"/>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7C9B81F-C347-4BEF-BFDF-29C42F48304A}" type="datetimeFigureOut">
              <a:rPr lang="en-US" smtClean="0"/>
              <a:pPr/>
              <a:t>9/11/2013</a:t>
            </a:fld>
            <a:endParaRPr lang="en-US" dirty="0"/>
          </a:p>
        </p:txBody>
      </p:sp>
      <p:sp>
        <p:nvSpPr>
          <p:cNvPr id="6" name="5 Marcador de pie de página"/>
          <p:cNvSpPr>
            <a:spLocks noGrp="1"/>
          </p:cNvSpPr>
          <p:nvPr>
            <p:ph type="ftr" sz="quarter" idx="11"/>
          </p:nvPr>
        </p:nvSpPr>
        <p:spPr/>
        <p:txBody>
          <a:bodyPr/>
          <a:lstStyle/>
          <a:p>
            <a:endParaRPr kumimoji="0" lang="en-US" dirty="0"/>
          </a:p>
        </p:txBody>
      </p:sp>
      <p:sp>
        <p:nvSpPr>
          <p:cNvPr id="7" name="6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47C9B81F-C347-4BEF-BFDF-29C42F48304A}" type="datetimeFigureOut">
              <a:rPr lang="en-US" smtClean="0"/>
              <a:pPr/>
              <a:t>9/11/2013</a:t>
            </a:fld>
            <a:endParaRPr lang="en-US" dirty="0"/>
          </a:p>
        </p:txBody>
      </p:sp>
      <p:sp>
        <p:nvSpPr>
          <p:cNvPr id="8" name="7 Marcador de pie de página"/>
          <p:cNvSpPr>
            <a:spLocks noGrp="1"/>
          </p:cNvSpPr>
          <p:nvPr>
            <p:ph type="ftr" sz="quarter" idx="11"/>
          </p:nvPr>
        </p:nvSpPr>
        <p:spPr/>
        <p:txBody>
          <a:bodyPr/>
          <a:lstStyle/>
          <a:p>
            <a:endParaRPr kumimoji="0" lang="en-US" dirty="0"/>
          </a:p>
        </p:txBody>
      </p:sp>
      <p:sp>
        <p:nvSpPr>
          <p:cNvPr id="9" name="8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7C9B81F-C347-4BEF-BFDF-29C42F48304A}" type="datetimeFigureOut">
              <a:rPr lang="en-US" smtClean="0"/>
              <a:pPr/>
              <a:t>9/11/2013</a:t>
            </a:fld>
            <a:endParaRPr lang="en-US" dirty="0"/>
          </a:p>
        </p:txBody>
      </p:sp>
      <p:sp>
        <p:nvSpPr>
          <p:cNvPr id="4" name="3 Marcador de pie de página"/>
          <p:cNvSpPr>
            <a:spLocks noGrp="1"/>
          </p:cNvSpPr>
          <p:nvPr>
            <p:ph type="ftr" sz="quarter" idx="11"/>
          </p:nvPr>
        </p:nvSpPr>
        <p:spPr/>
        <p:txBody>
          <a:bodyPr/>
          <a:lstStyle/>
          <a:p>
            <a:endParaRPr kumimoji="0" lang="en-US" dirty="0"/>
          </a:p>
        </p:txBody>
      </p:sp>
      <p:sp>
        <p:nvSpPr>
          <p:cNvPr id="5" name="4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7C9B81F-C347-4BEF-BFDF-29C42F48304A}" type="datetimeFigureOut">
              <a:rPr lang="en-US" smtClean="0"/>
              <a:pPr/>
              <a:t>9/11/2013</a:t>
            </a:fld>
            <a:endParaRPr lang="en-US" dirty="0"/>
          </a:p>
        </p:txBody>
      </p:sp>
      <p:sp>
        <p:nvSpPr>
          <p:cNvPr id="3" name="2 Marcador de pie de página"/>
          <p:cNvSpPr>
            <a:spLocks noGrp="1"/>
          </p:cNvSpPr>
          <p:nvPr>
            <p:ph type="ftr" sz="quarter" idx="11"/>
          </p:nvPr>
        </p:nvSpPr>
        <p:spPr/>
        <p:txBody>
          <a:bodyPr/>
          <a:lstStyle/>
          <a:p>
            <a:endParaRPr kumimoji="0" lang="en-US" dirty="0"/>
          </a:p>
        </p:txBody>
      </p:sp>
      <p:sp>
        <p:nvSpPr>
          <p:cNvPr id="4" name="3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7C9B81F-C347-4BEF-BFDF-29C42F48304A}" type="datetimeFigureOut">
              <a:rPr lang="en-US" smtClean="0"/>
              <a:pPr/>
              <a:t>9/11/2013</a:t>
            </a:fld>
            <a:endParaRPr lang="en-US" dirty="0"/>
          </a:p>
        </p:txBody>
      </p:sp>
      <p:sp>
        <p:nvSpPr>
          <p:cNvPr id="6" name="5 Marcador de pie de página"/>
          <p:cNvSpPr>
            <a:spLocks noGrp="1"/>
          </p:cNvSpPr>
          <p:nvPr>
            <p:ph type="ftr" sz="quarter" idx="11"/>
          </p:nvPr>
        </p:nvSpPr>
        <p:spPr/>
        <p:txBody>
          <a:bodyPr/>
          <a:lstStyle/>
          <a:p>
            <a:endParaRPr kumimoji="0" lang="en-US" dirty="0"/>
          </a:p>
        </p:txBody>
      </p:sp>
      <p:sp>
        <p:nvSpPr>
          <p:cNvPr id="7" name="6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47C9B81F-C347-4BEF-BFDF-29C42F48304A}" type="datetimeFigureOut">
              <a:rPr lang="en-US" smtClean="0"/>
              <a:pPr/>
              <a:t>9/11/2013</a:t>
            </a:fld>
            <a:endParaRPr lang="en-US" dirty="0"/>
          </a:p>
        </p:txBody>
      </p:sp>
      <p:sp>
        <p:nvSpPr>
          <p:cNvPr id="6" name="5 Marcador de pie de página"/>
          <p:cNvSpPr>
            <a:spLocks noGrp="1"/>
          </p:cNvSpPr>
          <p:nvPr>
            <p:ph type="ftr" sz="quarter" idx="11"/>
          </p:nvPr>
        </p:nvSpPr>
        <p:spPr/>
        <p:txBody>
          <a:bodyPr/>
          <a:lstStyle/>
          <a:p>
            <a:endParaRPr kumimoji="0" lang="en-US" dirty="0"/>
          </a:p>
        </p:txBody>
      </p:sp>
      <p:sp>
        <p:nvSpPr>
          <p:cNvPr id="7" name="6 Marcador de número de diapositiva"/>
          <p:cNvSpPr>
            <a:spLocks noGrp="1"/>
          </p:cNvSpPr>
          <p:nvPr>
            <p:ph type="sldNum" sz="quarter" idx="12"/>
          </p:nvPr>
        </p:nvSpPr>
        <p:spPr>
          <a:xfrm>
            <a:off x="8077200" y="6356350"/>
            <a:ext cx="609600" cy="365125"/>
          </a:xfrm>
        </p:spPr>
        <p:txBody>
          <a:bodyPr/>
          <a:lstStyle/>
          <a:p>
            <a:fld id="{042AED99-7FB4-404E-8A97-64753DCE42EC}" type="slidenum">
              <a:rPr kumimoji="0" lang="en-US" smtClean="0"/>
              <a:pPr/>
              <a:t>‹Nº›</a:t>
            </a:fld>
            <a:endParaRPr kumimoji="0" lang="en-US" dirty="0"/>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9/11/2013</a:t>
            </a:fld>
            <a:endParaRPr lang="en-US" dirty="0">
              <a:solidFill>
                <a:schemeClr val="tx2">
                  <a:shade val="90000"/>
                </a:schemeClr>
              </a:solidFill>
            </a:endParaRPr>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‹Nº›</a:t>
            </a:fld>
            <a:endParaRPr kumimoji="0" lang="en-US" dirty="0">
              <a:solidFill>
                <a:schemeClr val="tx2">
                  <a:shade val="90000"/>
                </a:schemeClr>
              </a:solidFill>
            </a:endParaRPr>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AR" dirty="0" smtClean="0"/>
              <a:t>Diseño de LAN</a:t>
            </a:r>
            <a:br>
              <a:rPr lang="es-AR" dirty="0" smtClean="0"/>
            </a:br>
            <a:endParaRPr lang="es-AR" dirty="0"/>
          </a:p>
        </p:txBody>
      </p:sp>
      <p:sp>
        <p:nvSpPr>
          <p:cNvPr id="3" name="2 Subtítulo"/>
          <p:cNvSpPr>
            <a:spLocks noGrp="1"/>
          </p:cNvSpPr>
          <p:nvPr>
            <p:ph type="subTitle" idx="1"/>
          </p:nvPr>
        </p:nvSpPr>
        <p:spPr/>
        <p:txBody>
          <a:bodyPr/>
          <a:lstStyle/>
          <a:p>
            <a:r>
              <a:rPr lang="es-AR" dirty="0" smtClean="0"/>
              <a:t>Unidad III – Redes II </a:t>
            </a:r>
          </a:p>
          <a:p>
            <a:r>
              <a:rPr lang="es-AR" dirty="0" smtClean="0"/>
              <a:t>APU- </a:t>
            </a:r>
            <a:r>
              <a:rPr lang="es-AR" dirty="0" err="1" smtClean="0"/>
              <a:t>UNJu</a:t>
            </a:r>
            <a:endParaRPr lang="es-AR" dirty="0" smtClean="0"/>
          </a:p>
          <a:p>
            <a:r>
              <a:rPr lang="es-AR" dirty="0" smtClean="0"/>
              <a:t>Ing. Consuelo Gómez</a:t>
            </a:r>
            <a:endParaRPr lang="es-A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4800" dirty="0">
                <a:solidFill>
                  <a:srgbClr val="04617B"/>
                </a:solidFill>
              </a:rPr>
              <a:t>Objetivos del diseño de la LAN: </a:t>
            </a:r>
            <a:r>
              <a:rPr lang="es-CO" sz="3600" b="1" dirty="0"/>
              <a:t>Compatibilidad: hardware </a:t>
            </a:r>
            <a:r>
              <a:rPr lang="es-CO" sz="3600" b="1" dirty="0" smtClean="0"/>
              <a:t>y </a:t>
            </a:r>
            <a:r>
              <a:rPr lang="es-CO" sz="3600" b="1" dirty="0"/>
              <a:t>software </a:t>
            </a:r>
            <a:endParaRPr lang="es-MX" sz="3600" dirty="0"/>
          </a:p>
        </p:txBody>
      </p:sp>
      <p:sp>
        <p:nvSpPr>
          <p:cNvPr id="3" name="2 Marcador de contenido"/>
          <p:cNvSpPr>
            <a:spLocks noGrp="1"/>
          </p:cNvSpPr>
          <p:nvPr>
            <p:ph idx="1"/>
          </p:nvPr>
        </p:nvSpPr>
        <p:spPr/>
        <p:txBody>
          <a:bodyPr/>
          <a:lstStyle/>
          <a:p>
            <a:r>
              <a:rPr lang="es-CO" dirty="0" smtClean="0"/>
              <a:t>La </a:t>
            </a:r>
            <a:r>
              <a:rPr lang="es-CO" dirty="0"/>
              <a:t>compatibilidad entre los sistemas, tanto en </a:t>
            </a:r>
            <a:r>
              <a:rPr lang="es-CO" i="1" dirty="0"/>
              <a:t>hardware</a:t>
            </a:r>
            <a:r>
              <a:rPr lang="es-CO" dirty="0"/>
              <a:t> como en </a:t>
            </a:r>
            <a:r>
              <a:rPr lang="es-CO" i="1" dirty="0"/>
              <a:t>software</a:t>
            </a:r>
            <a:r>
              <a:rPr lang="es-CO" dirty="0"/>
              <a:t> es una pieza clave también en el diseño de una red. </a:t>
            </a:r>
            <a:endParaRPr lang="es-CO" dirty="0" smtClean="0"/>
          </a:p>
          <a:p>
            <a:r>
              <a:rPr lang="es-CO" dirty="0" smtClean="0"/>
              <a:t>Los </a:t>
            </a:r>
            <a:r>
              <a:rPr lang="es-CO" dirty="0"/>
              <a:t>sistemas deben ser compatibles para que estos dentro de la red puedan funcionar y comunicarse entre sí, por lo que el diseñador de la red, deberá tener cuidado de seleccionar los protocolos </a:t>
            </a:r>
            <a:r>
              <a:rPr lang="es-CO" dirty="0" smtClean="0"/>
              <a:t>estándares</a:t>
            </a:r>
            <a:r>
              <a:rPr lang="es-CO" dirty="0"/>
              <a:t>, sistemas operativos de red, aplicaciones (como un simple procesador de palabras). </a:t>
            </a:r>
            <a:endParaRPr lang="es-MX" dirty="0"/>
          </a:p>
        </p:txBody>
      </p:sp>
    </p:spTree>
    <p:extLst>
      <p:ext uri="{BB962C8B-B14F-4D97-AF65-F5344CB8AC3E}">
        <p14:creationId xmlns:p14="http://schemas.microsoft.com/office/powerpoint/2010/main" val="3715832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4300" dirty="0">
                <a:solidFill>
                  <a:srgbClr val="04617B"/>
                </a:solidFill>
              </a:rPr>
              <a:t>Objetivos del diseño de la LAN: </a:t>
            </a:r>
            <a:r>
              <a:rPr lang="es-CO" sz="3600" b="1" dirty="0">
                <a:solidFill>
                  <a:srgbClr val="04617B"/>
                </a:solidFill>
              </a:rPr>
              <a:t>Compatibilidad: organización y personal</a:t>
            </a:r>
            <a:endParaRPr lang="es-MX" sz="3600" b="1" dirty="0">
              <a:solidFill>
                <a:srgbClr val="04617B"/>
              </a:solidFill>
            </a:endParaRPr>
          </a:p>
        </p:txBody>
      </p:sp>
      <p:sp>
        <p:nvSpPr>
          <p:cNvPr id="3" name="2 Marcador de contenido"/>
          <p:cNvSpPr>
            <a:spLocks noGrp="1"/>
          </p:cNvSpPr>
          <p:nvPr>
            <p:ph idx="1"/>
          </p:nvPr>
        </p:nvSpPr>
        <p:spPr/>
        <p:txBody>
          <a:bodyPr>
            <a:normAutofit lnSpcReduction="10000"/>
          </a:bodyPr>
          <a:lstStyle/>
          <a:p>
            <a:r>
              <a:rPr lang="es-CO" dirty="0" smtClean="0"/>
              <a:t>Una </a:t>
            </a:r>
            <a:r>
              <a:rPr lang="es-CO" dirty="0"/>
              <a:t>vez que la red esta diseñada para ser compatible con el hardware y software existente, sería un gran error si no se considera la organización y el personal de la compañía. </a:t>
            </a:r>
            <a:endParaRPr lang="es-CO" dirty="0" smtClean="0"/>
          </a:p>
          <a:p>
            <a:r>
              <a:rPr lang="es-CO" dirty="0" smtClean="0"/>
              <a:t>Sistemas </a:t>
            </a:r>
            <a:r>
              <a:rPr lang="es-CO" dirty="0"/>
              <a:t>de la más alta tecnología </a:t>
            </a:r>
            <a:r>
              <a:rPr lang="es-CO" dirty="0" smtClean="0"/>
              <a:t>- </a:t>
            </a:r>
            <a:r>
              <a:rPr lang="es-CO" dirty="0"/>
              <a:t>personal </a:t>
            </a:r>
            <a:r>
              <a:rPr lang="es-CO" dirty="0" smtClean="0"/>
              <a:t>no preparado para </a:t>
            </a:r>
            <a:r>
              <a:rPr lang="es-CO" dirty="0"/>
              <a:t>operarlos. </a:t>
            </a:r>
            <a:endParaRPr lang="es-CO" dirty="0" smtClean="0"/>
          </a:p>
          <a:p>
            <a:r>
              <a:rPr lang="es-CO" dirty="0" smtClean="0"/>
              <a:t>Personal </a:t>
            </a:r>
            <a:r>
              <a:rPr lang="es-CO" dirty="0"/>
              <a:t>con amplios conocimientos y </a:t>
            </a:r>
            <a:r>
              <a:rPr lang="es-CO" dirty="0" smtClean="0"/>
              <a:t>experiencia - </a:t>
            </a:r>
            <a:r>
              <a:rPr lang="es-CO" dirty="0"/>
              <a:t>sistemas obsoletos. </a:t>
            </a:r>
            <a:endParaRPr lang="es-CO" dirty="0" smtClean="0"/>
          </a:p>
          <a:p>
            <a:r>
              <a:rPr lang="es-CO" dirty="0" smtClean="0"/>
              <a:t>Para </a:t>
            </a:r>
            <a:r>
              <a:rPr lang="es-CO" dirty="0"/>
              <a:t>tener éxito, la red deberá trabajar dentro del marco de trabajo de las tecnologías y filosofías existentes. </a:t>
            </a:r>
            <a:endParaRPr lang="es-ES" dirty="0"/>
          </a:p>
          <a:p>
            <a:endParaRPr lang="es-MX" dirty="0"/>
          </a:p>
        </p:txBody>
      </p:sp>
    </p:spTree>
    <p:extLst>
      <p:ext uri="{BB962C8B-B14F-4D97-AF65-F5344CB8AC3E}">
        <p14:creationId xmlns:p14="http://schemas.microsoft.com/office/powerpoint/2010/main" val="3198498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900" dirty="0">
                <a:solidFill>
                  <a:srgbClr val="04617B"/>
                </a:solidFill>
              </a:rPr>
              <a:t>Objetivos del diseño de la LAN: </a:t>
            </a:r>
            <a:r>
              <a:rPr lang="es-CO" sz="3200" b="1" dirty="0" smtClean="0">
                <a:solidFill>
                  <a:srgbClr val="04617B"/>
                </a:solidFill>
              </a:rPr>
              <a:t>Costo</a:t>
            </a:r>
            <a:endParaRPr lang="es-MX" dirty="0"/>
          </a:p>
        </p:txBody>
      </p:sp>
      <p:sp>
        <p:nvSpPr>
          <p:cNvPr id="3" name="2 Marcador de contenido"/>
          <p:cNvSpPr>
            <a:spLocks noGrp="1"/>
          </p:cNvSpPr>
          <p:nvPr>
            <p:ph idx="1"/>
          </p:nvPr>
        </p:nvSpPr>
        <p:spPr/>
        <p:txBody>
          <a:bodyPr>
            <a:normAutofit fontScale="92500" lnSpcReduction="10000"/>
          </a:bodyPr>
          <a:lstStyle/>
          <a:p>
            <a:r>
              <a:rPr lang="es-CO" dirty="0"/>
              <a:t>El costo que implica diseñar, operar y mantener una red, quizá es uno de los factores por los cuales las redes no tengan la seguridad, redundancia, proyección a futuro y personal adecuado. </a:t>
            </a:r>
            <a:endParaRPr lang="es-CO" dirty="0" smtClean="0"/>
          </a:p>
          <a:p>
            <a:r>
              <a:rPr lang="es-CO" dirty="0" smtClean="0"/>
              <a:t>Redes que </a:t>
            </a:r>
            <a:r>
              <a:rPr lang="es-CO" dirty="0"/>
              <a:t>se adapten al escaso presupuesto y </a:t>
            </a:r>
            <a:r>
              <a:rPr lang="es-CO" dirty="0" smtClean="0"/>
              <a:t>todas </a:t>
            </a:r>
            <a:r>
              <a:rPr lang="es-CO" dirty="0"/>
              <a:t>las metas del diseño anteriores no se puedan implementar. </a:t>
            </a:r>
            <a:endParaRPr lang="es-CO" dirty="0" smtClean="0"/>
          </a:p>
          <a:p>
            <a:r>
              <a:rPr lang="es-CO" dirty="0" smtClean="0"/>
              <a:t>Los </a:t>
            </a:r>
            <a:r>
              <a:rPr lang="es-CO" dirty="0"/>
              <a:t>directivos, muchas veces no tienen idea del alto costo que tiene un equipo de comunicaciones, un sistema operativo para múltiple usuarios y muchas veces no piensan en el mantenimiento. </a:t>
            </a:r>
            <a:endParaRPr lang="es-CO" dirty="0" smtClean="0"/>
          </a:p>
          <a:p>
            <a:r>
              <a:rPr lang="es-CO" dirty="0" smtClean="0"/>
              <a:t>El </a:t>
            </a:r>
            <a:r>
              <a:rPr lang="es-CO" dirty="0"/>
              <a:t>costo involucrado siempre será un factor importante para el diseño de una red</a:t>
            </a:r>
            <a:r>
              <a:rPr lang="es-CO" dirty="0" smtClean="0"/>
              <a:t>.</a:t>
            </a:r>
            <a:endParaRPr lang="es-ES" dirty="0"/>
          </a:p>
          <a:p>
            <a:endParaRPr lang="es-MX" dirty="0"/>
          </a:p>
        </p:txBody>
      </p:sp>
    </p:spTree>
    <p:extLst>
      <p:ext uri="{BB962C8B-B14F-4D97-AF65-F5344CB8AC3E}">
        <p14:creationId xmlns:p14="http://schemas.microsoft.com/office/powerpoint/2010/main" val="1392321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Consideraciones</a:t>
            </a:r>
            <a:endParaRPr lang="es-MX" dirty="0"/>
          </a:p>
        </p:txBody>
      </p:sp>
      <p:sp>
        <p:nvSpPr>
          <p:cNvPr id="3" name="2 Marcador de contenido"/>
          <p:cNvSpPr>
            <a:spLocks noGrp="1"/>
          </p:cNvSpPr>
          <p:nvPr>
            <p:ph idx="1"/>
          </p:nvPr>
        </p:nvSpPr>
        <p:spPr/>
        <p:txBody>
          <a:bodyPr>
            <a:normAutofit fontScale="92500" lnSpcReduction="10000"/>
          </a:bodyPr>
          <a:lstStyle/>
          <a:p>
            <a:pPr marL="0" indent="0">
              <a:buNone/>
            </a:pPr>
            <a:r>
              <a:rPr lang="es-MX" dirty="0" smtClean="0"/>
              <a:t>La expansión en el diseño de las LAN  se debe:</a:t>
            </a:r>
          </a:p>
          <a:p>
            <a:r>
              <a:rPr lang="es-MX" dirty="0" smtClean="0"/>
              <a:t> A las nuevas tecnologías de alta velocidad</a:t>
            </a:r>
          </a:p>
          <a:p>
            <a:r>
              <a:rPr lang="es-ES" sz="2800" dirty="0" smtClean="0"/>
              <a:t>A arquitecturas </a:t>
            </a:r>
            <a:r>
              <a:rPr lang="es-ES" sz="2800" dirty="0"/>
              <a:t>LAN complejas que utilizan conmutación de LAN y </a:t>
            </a:r>
            <a:r>
              <a:rPr lang="es-ES" sz="2800" dirty="0" smtClean="0"/>
              <a:t>VLAN</a:t>
            </a:r>
          </a:p>
          <a:p>
            <a:pPr marL="0" indent="0">
              <a:buNone/>
            </a:pPr>
            <a:r>
              <a:rPr lang="es-ES" sz="2800" dirty="0"/>
              <a:t>Para maximizar el ancho de banda y el rendimiento disponible de la </a:t>
            </a:r>
            <a:r>
              <a:rPr lang="es-ES" sz="2800" dirty="0" smtClean="0"/>
              <a:t>LAN se deberá tener en cuenta:</a:t>
            </a:r>
          </a:p>
          <a:p>
            <a:r>
              <a:rPr lang="es-ES" sz="2800" dirty="0" smtClean="0"/>
              <a:t>Función y ubicación de los servidores</a:t>
            </a:r>
          </a:p>
          <a:p>
            <a:r>
              <a:rPr lang="es-ES" sz="2800" dirty="0" smtClean="0"/>
              <a:t>Dominios de colisión</a:t>
            </a:r>
          </a:p>
          <a:p>
            <a:r>
              <a:rPr lang="es-ES" sz="2800" dirty="0" smtClean="0"/>
              <a:t>Segmentación</a:t>
            </a:r>
          </a:p>
          <a:p>
            <a:r>
              <a:rPr lang="es-ES" sz="2800" dirty="0" smtClean="0"/>
              <a:t>Dominios de </a:t>
            </a:r>
            <a:r>
              <a:rPr lang="es-ES" sz="2800" dirty="0" err="1" smtClean="0"/>
              <a:t>Boadcast</a:t>
            </a:r>
            <a:endParaRPr lang="es-MX" dirty="0"/>
          </a:p>
        </p:txBody>
      </p:sp>
    </p:spTree>
    <p:extLst>
      <p:ext uri="{BB962C8B-B14F-4D97-AF65-F5344CB8AC3E}">
        <p14:creationId xmlns:p14="http://schemas.microsoft.com/office/powerpoint/2010/main" val="3899022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FUNCIÓN Y UBICACIÓN DE LOS </a:t>
            </a:r>
            <a:r>
              <a:rPr lang="es-ES" b="1" dirty="0" smtClean="0"/>
              <a:t>SERVIDORES</a:t>
            </a:r>
            <a:endParaRPr lang="es-MX" dirty="0"/>
          </a:p>
        </p:txBody>
      </p:sp>
      <p:sp>
        <p:nvSpPr>
          <p:cNvPr id="3" name="2 Marcador de contenido"/>
          <p:cNvSpPr>
            <a:spLocks noGrp="1"/>
          </p:cNvSpPr>
          <p:nvPr>
            <p:ph idx="1"/>
          </p:nvPr>
        </p:nvSpPr>
        <p:spPr/>
        <p:txBody>
          <a:bodyPr>
            <a:normAutofit/>
          </a:bodyPr>
          <a:lstStyle/>
          <a:p>
            <a:pPr>
              <a:buFontTx/>
              <a:buChar char="•"/>
            </a:pPr>
            <a:r>
              <a:rPr lang="es-ES" dirty="0"/>
              <a:t>Permiten que los usuarios de red se comuniquen y compartan archivos, impresoras y servicios de aplicación. </a:t>
            </a:r>
          </a:p>
          <a:p>
            <a:pPr>
              <a:buFontTx/>
              <a:buChar char="•"/>
            </a:pPr>
            <a:r>
              <a:rPr lang="es-ES" dirty="0"/>
              <a:t> No operan como estaciones de trabajo.</a:t>
            </a:r>
          </a:p>
          <a:p>
            <a:pPr>
              <a:buFontTx/>
              <a:buChar char="•"/>
            </a:pPr>
            <a:r>
              <a:rPr lang="es-ES" dirty="0"/>
              <a:t> Los servidores ejecutan sistemas operativos especializados y por lo general están dedicados a una función, por ejemplo, correo </a:t>
            </a:r>
            <a:r>
              <a:rPr lang="es-ES" dirty="0" smtClean="0"/>
              <a:t>electrónico, archivos compartidos, bases de datos, etc.</a:t>
            </a:r>
            <a:endParaRPr lang="es-ES" dirty="0"/>
          </a:p>
        </p:txBody>
      </p:sp>
    </p:spTree>
    <p:extLst>
      <p:ext uri="{BB962C8B-B14F-4D97-AF65-F5344CB8AC3E}">
        <p14:creationId xmlns:p14="http://schemas.microsoft.com/office/powerpoint/2010/main" val="2175643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FUNCIÓN Y UBICACIÓN DE LOS SERVIDORES</a:t>
            </a:r>
            <a:endParaRPr lang="es-MX" dirty="0"/>
          </a:p>
        </p:txBody>
      </p:sp>
      <p:sp>
        <p:nvSpPr>
          <p:cNvPr id="3" name="2 Marcador de contenido"/>
          <p:cNvSpPr>
            <a:spLocks noGrp="1"/>
          </p:cNvSpPr>
          <p:nvPr>
            <p:ph idx="1"/>
          </p:nvPr>
        </p:nvSpPr>
        <p:spPr/>
        <p:txBody>
          <a:bodyPr>
            <a:normAutofit fontScale="92500" lnSpcReduction="10000"/>
          </a:bodyPr>
          <a:lstStyle/>
          <a:p>
            <a:r>
              <a:rPr lang="es-ES" dirty="0"/>
              <a:t>Los servidores </a:t>
            </a:r>
            <a:r>
              <a:rPr lang="es-ES" dirty="0" smtClean="0"/>
              <a:t>principales que dan servicios a todos los usuarios de la red </a:t>
            </a:r>
            <a:r>
              <a:rPr lang="es-ES" dirty="0"/>
              <a:t>deben colocarse en el servicio de distribución principal (MDF). </a:t>
            </a:r>
            <a:endParaRPr lang="es-ES" dirty="0" smtClean="0"/>
          </a:p>
          <a:p>
            <a:r>
              <a:rPr lang="es-ES" dirty="0" smtClean="0"/>
              <a:t>Siempre </a:t>
            </a:r>
            <a:r>
              <a:rPr lang="es-ES" dirty="0"/>
              <a:t>que sea posible, el tráfico hacia los servidores empresariales sólo tiene que viajar hacia el MDF y no transmitirse a través de otras redes. </a:t>
            </a:r>
          </a:p>
          <a:p>
            <a:r>
              <a:rPr lang="es-ES" dirty="0"/>
              <a:t>Los servidores de grupo de trabajo se deben coloquen en el servicio de distribución intermedia (IDF) más cercano a los usuarios que acceden a las aplicaciones en estos servidores. Esto permite al tráfico viajar por la infraestructura de red hacia un IDF y no afecta a los demás usuarios en ese segmento de red.</a:t>
            </a:r>
            <a:endParaRPr lang="es-MX" dirty="0"/>
          </a:p>
        </p:txBody>
      </p:sp>
    </p:spTree>
    <p:extLst>
      <p:ext uri="{BB962C8B-B14F-4D97-AF65-F5344CB8AC3E}">
        <p14:creationId xmlns:p14="http://schemas.microsoft.com/office/powerpoint/2010/main" val="2122277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FUNCIÓN Y UBICACIÓN DE LOS SERVIDORES</a:t>
            </a:r>
            <a:endParaRPr lang="es-MX" dirty="0"/>
          </a:p>
        </p:txBody>
      </p:sp>
      <p:sp>
        <p:nvSpPr>
          <p:cNvPr id="3" name="2 Marcador de contenido"/>
          <p:cNvSpPr>
            <a:spLocks noGrp="1"/>
          </p:cNvSpPr>
          <p:nvPr>
            <p:ph idx="1"/>
          </p:nvPr>
        </p:nvSpPr>
        <p:spPr/>
        <p:txBody>
          <a:bodyPr/>
          <a:lstStyle/>
          <a:p>
            <a:endParaRPr lang="es-MX"/>
          </a:p>
        </p:txBody>
      </p:sp>
      <p:pic>
        <p:nvPicPr>
          <p:cNvPr id="4" name="Picture 13"/>
          <p:cNvPicPr>
            <a:picLocks noChangeAspect="1" noChangeArrowheads="1"/>
          </p:cNvPicPr>
          <p:nvPr/>
        </p:nvPicPr>
        <p:blipFill>
          <a:blip r:embed="rId2">
            <a:extLst>
              <a:ext uri="{28A0092B-C50C-407E-A947-70E740481C1C}">
                <a14:useLocalDpi xmlns:a14="http://schemas.microsoft.com/office/drawing/2010/main" val="0"/>
              </a:ext>
            </a:extLst>
          </a:blip>
          <a:srcRect l="14207" t="38263" r="44217" b="24057"/>
          <a:stretch>
            <a:fillRect/>
          </a:stretch>
        </p:blipFill>
        <p:spPr bwMode="auto">
          <a:xfrm>
            <a:off x="1259631" y="1844824"/>
            <a:ext cx="6477819" cy="490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730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p:spPr>
        <p:txBody>
          <a:bodyPr>
            <a:normAutofit/>
          </a:bodyPr>
          <a:lstStyle/>
          <a:p>
            <a:r>
              <a:rPr lang="es-ES" b="1" dirty="0"/>
              <a:t>Dominios de </a:t>
            </a:r>
            <a:r>
              <a:rPr lang="es-ES" b="1" dirty="0" smtClean="0"/>
              <a:t>colisión</a:t>
            </a:r>
            <a:endParaRPr lang="es-MX" dirty="0"/>
          </a:p>
        </p:txBody>
      </p:sp>
      <p:sp>
        <p:nvSpPr>
          <p:cNvPr id="3" name="2 Marcador de contenido"/>
          <p:cNvSpPr>
            <a:spLocks noGrp="1"/>
          </p:cNvSpPr>
          <p:nvPr>
            <p:ph idx="1"/>
          </p:nvPr>
        </p:nvSpPr>
        <p:spPr>
          <a:xfrm>
            <a:off x="457200" y="1412776"/>
            <a:ext cx="8229600" cy="3705324"/>
          </a:xfrm>
        </p:spPr>
        <p:txBody>
          <a:bodyPr>
            <a:normAutofit fontScale="55000" lnSpcReduction="20000"/>
          </a:bodyPr>
          <a:lstStyle/>
          <a:p>
            <a:r>
              <a:rPr lang="es-ES" sz="3800" dirty="0"/>
              <a:t>Los nodos Ethernet utilizan CSMA/CD, donde cada nodo debe competir con otros nodos para acceder al medio compartido o al dominio de colisión. </a:t>
            </a:r>
            <a:endParaRPr lang="es-ES" sz="3800" dirty="0" smtClean="0"/>
          </a:p>
          <a:p>
            <a:r>
              <a:rPr lang="es-ES" sz="3800" dirty="0" smtClean="0"/>
              <a:t>Si </a:t>
            </a:r>
            <a:r>
              <a:rPr lang="es-ES" sz="3800" dirty="0"/>
              <a:t>dos nodos transmiten al mismo tiempo, se produce una colisión. </a:t>
            </a:r>
            <a:endParaRPr lang="es-ES" sz="3800" dirty="0" smtClean="0"/>
          </a:p>
          <a:p>
            <a:r>
              <a:rPr lang="es-ES" sz="3800" dirty="0" smtClean="0"/>
              <a:t>Cuando </a:t>
            </a:r>
            <a:r>
              <a:rPr lang="es-ES" sz="3800" dirty="0"/>
              <a:t>se produce una colisión la trama de datos transmitida se elimina y se envía una señal de embotellamiento a todos los nodos del segmento. </a:t>
            </a:r>
            <a:endParaRPr lang="es-ES" sz="3800" dirty="0" smtClean="0"/>
          </a:p>
          <a:p>
            <a:r>
              <a:rPr lang="es-ES" sz="3800" dirty="0" smtClean="0"/>
              <a:t>Los </a:t>
            </a:r>
            <a:r>
              <a:rPr lang="es-ES" sz="3800" dirty="0"/>
              <a:t>nodos esperan un período de tiempo al azar y luego vuelven a enviar los datos. </a:t>
            </a:r>
            <a:endParaRPr lang="es-ES" sz="3800" dirty="0" smtClean="0"/>
          </a:p>
          <a:p>
            <a:r>
              <a:rPr lang="es-ES" sz="3800" dirty="0" smtClean="0"/>
              <a:t>Las </a:t>
            </a:r>
            <a:r>
              <a:rPr lang="es-ES" sz="3800" dirty="0"/>
              <a:t>colisiones excesivas pueden reducir el ancho de banda disponible de un segmento de red a 35 </a:t>
            </a:r>
            <a:r>
              <a:rPr lang="es-ES" sz="3800" dirty="0" err="1"/>
              <a:t>ó</a:t>
            </a:r>
            <a:r>
              <a:rPr lang="es-ES" sz="3800" dirty="0"/>
              <a:t> 40% del ancho de banda disponible</a:t>
            </a:r>
            <a:r>
              <a:rPr lang="es-ES" sz="3800" dirty="0" smtClean="0"/>
              <a:t>.</a:t>
            </a:r>
            <a:endParaRPr lang="es-MX" dirty="0"/>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l="14360" t="47546" r="46642" b="34740"/>
          <a:stretch>
            <a:fillRect/>
          </a:stretch>
        </p:blipFill>
        <p:spPr bwMode="auto">
          <a:xfrm>
            <a:off x="2339752" y="5118100"/>
            <a:ext cx="5113337"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431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8229600" cy="1143000"/>
          </a:xfrm>
        </p:spPr>
        <p:txBody>
          <a:bodyPr/>
          <a:lstStyle/>
          <a:p>
            <a:r>
              <a:rPr lang="es-MX" dirty="0" smtClean="0"/>
              <a:t>Segmentación</a:t>
            </a:r>
            <a:endParaRPr lang="es-MX" dirty="0"/>
          </a:p>
        </p:txBody>
      </p:sp>
      <p:sp>
        <p:nvSpPr>
          <p:cNvPr id="3" name="2 Marcador de contenido"/>
          <p:cNvSpPr>
            <a:spLocks noGrp="1"/>
          </p:cNvSpPr>
          <p:nvPr>
            <p:ph idx="1"/>
          </p:nvPr>
        </p:nvSpPr>
        <p:spPr>
          <a:xfrm>
            <a:off x="504843" y="1196752"/>
            <a:ext cx="8229600" cy="4104456"/>
          </a:xfrm>
        </p:spPr>
        <p:txBody>
          <a:bodyPr/>
          <a:lstStyle/>
          <a:p>
            <a:r>
              <a:rPr lang="es-ES" dirty="0"/>
              <a:t>La segmentación se realiza cuando un sólo dominio de colisión se divide en dominios de colisión más pequeños. </a:t>
            </a:r>
            <a:endParaRPr lang="es-ES" dirty="0" smtClean="0"/>
          </a:p>
          <a:p>
            <a:r>
              <a:rPr lang="es-ES" dirty="0" smtClean="0"/>
              <a:t>Los </a:t>
            </a:r>
            <a:r>
              <a:rPr lang="es-ES" dirty="0"/>
              <a:t>dominios de colisión más pequeños reducen la cantidad de colisiones en un segmento LAN y permiten una mayor utilización del ancho de banda. </a:t>
            </a:r>
            <a:endParaRPr lang="es-ES" dirty="0" smtClean="0"/>
          </a:p>
          <a:p>
            <a:r>
              <a:rPr lang="es-ES" dirty="0" smtClean="0"/>
              <a:t>Los </a:t>
            </a:r>
            <a:r>
              <a:rPr lang="es-ES" dirty="0"/>
              <a:t>dispositivos de la Capa 2 como por ejemplo puentes y </a:t>
            </a:r>
            <a:r>
              <a:rPr lang="es-ES" dirty="0" err="1"/>
              <a:t>switches</a:t>
            </a:r>
            <a:r>
              <a:rPr lang="es-ES" dirty="0"/>
              <a:t> se pueden utilizar para segmentar una LAN.</a:t>
            </a:r>
            <a:endParaRPr lang="es-MX" dirty="0"/>
          </a:p>
        </p:txBody>
      </p:sp>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l="17943" t="43312" r="50418" b="37563"/>
          <a:stretch>
            <a:fillRect/>
          </a:stretch>
        </p:blipFill>
        <p:spPr bwMode="auto">
          <a:xfrm>
            <a:off x="2207437" y="4703048"/>
            <a:ext cx="4824413"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498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l="20277" t="41086" r="53748" b="27480"/>
          <a:stretch>
            <a:fillRect/>
          </a:stretch>
        </p:blipFill>
        <p:spPr bwMode="auto">
          <a:xfrm>
            <a:off x="5940152" y="2276872"/>
            <a:ext cx="3203848"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323528" y="332656"/>
            <a:ext cx="8229600" cy="1143000"/>
          </a:xfrm>
        </p:spPr>
        <p:txBody>
          <a:bodyPr>
            <a:normAutofit/>
          </a:bodyPr>
          <a:lstStyle/>
          <a:p>
            <a:r>
              <a:rPr lang="es-ES" b="1" dirty="0"/>
              <a:t>Dominios de </a:t>
            </a:r>
            <a:r>
              <a:rPr lang="es-ES" b="1" dirty="0" err="1" smtClean="0"/>
              <a:t>broadcast</a:t>
            </a:r>
            <a:endParaRPr lang="es-MX" dirty="0"/>
          </a:p>
        </p:txBody>
      </p:sp>
      <p:sp>
        <p:nvSpPr>
          <p:cNvPr id="3" name="2 Marcador de contenido"/>
          <p:cNvSpPr>
            <a:spLocks noGrp="1"/>
          </p:cNvSpPr>
          <p:nvPr>
            <p:ph idx="1"/>
          </p:nvPr>
        </p:nvSpPr>
        <p:spPr>
          <a:xfrm>
            <a:off x="457200" y="1484784"/>
            <a:ext cx="5626968" cy="4968552"/>
          </a:xfrm>
        </p:spPr>
        <p:txBody>
          <a:bodyPr>
            <a:normAutofit fontScale="85000" lnSpcReduction="10000"/>
          </a:bodyPr>
          <a:lstStyle/>
          <a:p>
            <a:pPr algn="just"/>
            <a:r>
              <a:rPr lang="es-ES" dirty="0"/>
              <a:t>S</a:t>
            </a:r>
            <a:r>
              <a:rPr lang="es-ES" dirty="0" smtClean="0"/>
              <a:t>e </a:t>
            </a:r>
            <a:r>
              <a:rPr lang="es-ES" dirty="0"/>
              <a:t>refiere al conjunto de dispositivos (hosts) que reciben una trama de datos de </a:t>
            </a:r>
            <a:r>
              <a:rPr lang="es-ES" dirty="0" err="1"/>
              <a:t>broadcast</a:t>
            </a:r>
            <a:r>
              <a:rPr lang="es-ES" dirty="0"/>
              <a:t> desde cualquier dispositivo dentro de este conjunto. </a:t>
            </a:r>
            <a:endParaRPr lang="es-ES" dirty="0" smtClean="0"/>
          </a:p>
          <a:p>
            <a:pPr algn="just"/>
            <a:r>
              <a:rPr lang="es-ES" dirty="0" smtClean="0"/>
              <a:t>Todos </a:t>
            </a:r>
            <a:r>
              <a:rPr lang="es-ES" dirty="0"/>
              <a:t>los hosts que reciben una trama de datos de </a:t>
            </a:r>
            <a:r>
              <a:rPr lang="es-ES" dirty="0" err="1"/>
              <a:t>broadcast</a:t>
            </a:r>
            <a:r>
              <a:rPr lang="es-ES" dirty="0"/>
              <a:t> deben procesarla. </a:t>
            </a:r>
            <a:endParaRPr lang="es-ES" dirty="0" smtClean="0"/>
          </a:p>
          <a:p>
            <a:pPr algn="just"/>
            <a:r>
              <a:rPr lang="es-ES" dirty="0" smtClean="0"/>
              <a:t>Este </a:t>
            </a:r>
            <a:r>
              <a:rPr lang="es-ES" dirty="0"/>
              <a:t>proceso consume los recursos y el ancho de banda disponible del host. </a:t>
            </a:r>
            <a:endParaRPr lang="es-ES" dirty="0" smtClean="0"/>
          </a:p>
          <a:p>
            <a:pPr algn="just"/>
            <a:r>
              <a:rPr lang="es-ES" dirty="0" smtClean="0"/>
              <a:t>Los </a:t>
            </a:r>
            <a:r>
              <a:rPr lang="es-ES" dirty="0"/>
              <a:t>dispositivos de Capa 2 como los puentes y </a:t>
            </a:r>
            <a:r>
              <a:rPr lang="es-ES" dirty="0" err="1"/>
              <a:t>switches</a:t>
            </a:r>
            <a:r>
              <a:rPr lang="es-ES" dirty="0"/>
              <a:t> reducen el tamaño de un dominio de colisión pero no reducen el tamaño del dominio de </a:t>
            </a:r>
            <a:r>
              <a:rPr lang="es-ES" dirty="0" err="1"/>
              <a:t>broadcast</a:t>
            </a:r>
            <a:r>
              <a:rPr lang="es-ES" dirty="0"/>
              <a:t>. </a:t>
            </a:r>
            <a:endParaRPr lang="es-ES" dirty="0" smtClean="0"/>
          </a:p>
          <a:p>
            <a:pPr algn="just"/>
            <a:r>
              <a:rPr lang="es-ES" dirty="0" smtClean="0"/>
              <a:t>Los </a:t>
            </a:r>
            <a:r>
              <a:rPr lang="es-ES" dirty="0" err="1"/>
              <a:t>routers</a:t>
            </a:r>
            <a:r>
              <a:rPr lang="es-ES" dirty="0"/>
              <a:t> reducen el tamaño del dominio de colisión y el tamaño del dominio de </a:t>
            </a:r>
            <a:r>
              <a:rPr lang="es-ES" dirty="0" err="1"/>
              <a:t>broadcast</a:t>
            </a:r>
            <a:r>
              <a:rPr lang="es-ES" dirty="0"/>
              <a:t> en la Capa 3.</a:t>
            </a:r>
          </a:p>
          <a:p>
            <a:pPr algn="just"/>
            <a:endParaRPr lang="es-MX" dirty="0"/>
          </a:p>
        </p:txBody>
      </p:sp>
    </p:spTree>
    <p:extLst>
      <p:ext uri="{BB962C8B-B14F-4D97-AF65-F5344CB8AC3E}">
        <p14:creationId xmlns:p14="http://schemas.microsoft.com/office/powerpoint/2010/main" val="3441128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smtClean="0">
                <a:solidFill>
                  <a:schemeClr val="tx1"/>
                </a:solidFill>
              </a:rPr>
              <a:t>Introducción</a:t>
            </a:r>
            <a:endParaRPr lang="es-AR" b="1" dirty="0">
              <a:solidFill>
                <a:schemeClr val="tx1"/>
              </a:solidFill>
            </a:endParaRPr>
          </a:p>
        </p:txBody>
      </p:sp>
      <p:sp>
        <p:nvSpPr>
          <p:cNvPr id="3" name="2 Marcador de contenido"/>
          <p:cNvSpPr>
            <a:spLocks noGrp="1"/>
          </p:cNvSpPr>
          <p:nvPr>
            <p:ph idx="1"/>
          </p:nvPr>
        </p:nvSpPr>
        <p:spPr/>
        <p:txBody>
          <a:bodyPr>
            <a:normAutofit/>
          </a:bodyPr>
          <a:lstStyle/>
          <a:p>
            <a:pPr algn="just"/>
            <a:r>
              <a:rPr lang="es-CO" sz="2800" dirty="0"/>
              <a:t>El diseño de una red informática es determinar la estructura física la red. </a:t>
            </a:r>
            <a:endParaRPr lang="es-CO" sz="2800" dirty="0" smtClean="0"/>
          </a:p>
          <a:p>
            <a:pPr algn="just"/>
            <a:r>
              <a:rPr lang="es-CO" sz="2800" dirty="0" smtClean="0"/>
              <a:t>Un buen </a:t>
            </a:r>
            <a:r>
              <a:rPr lang="es-CO" sz="2800" dirty="0"/>
              <a:t>diseño de la red informática es fundamental para evitar problemas de perdidas de datos, caídas continuas de la red, problemas de </a:t>
            </a:r>
            <a:r>
              <a:rPr lang="es-CO" sz="2800" dirty="0" smtClean="0"/>
              <a:t>lentitud en </a:t>
            </a:r>
            <a:r>
              <a:rPr lang="es-CO" sz="2800" dirty="0"/>
              <a:t>el procesamiento de la información y problemas de seguridad informática y crecimiento futuro de la red.</a:t>
            </a:r>
            <a:endParaRPr lang="es-E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229600" cy="1143000"/>
          </a:xfrm>
        </p:spPr>
        <p:txBody>
          <a:bodyPr>
            <a:normAutofit/>
          </a:bodyPr>
          <a:lstStyle/>
          <a:p>
            <a:r>
              <a:rPr lang="es-ES" b="1" dirty="0"/>
              <a:t>METODOLOGÍA DE </a:t>
            </a:r>
            <a:r>
              <a:rPr lang="es-ES" b="1" dirty="0" smtClean="0"/>
              <a:t>DISEÑO</a:t>
            </a:r>
            <a:endParaRPr lang="es-MX" dirty="0"/>
          </a:p>
        </p:txBody>
      </p:sp>
      <p:sp>
        <p:nvSpPr>
          <p:cNvPr id="3" name="2 Marcador de contenido"/>
          <p:cNvSpPr>
            <a:spLocks noGrp="1"/>
          </p:cNvSpPr>
          <p:nvPr>
            <p:ph idx="1"/>
          </p:nvPr>
        </p:nvSpPr>
        <p:spPr>
          <a:xfrm>
            <a:off x="457200" y="1935480"/>
            <a:ext cx="8435280" cy="4389120"/>
          </a:xfrm>
        </p:spPr>
        <p:txBody>
          <a:bodyPr>
            <a:normAutofit fontScale="92500"/>
          </a:bodyPr>
          <a:lstStyle/>
          <a:p>
            <a:pPr marL="0" indent="0">
              <a:buNone/>
            </a:pPr>
            <a:r>
              <a:rPr lang="es-ES" dirty="0" smtClean="0"/>
              <a:t>Una LAN debe </a:t>
            </a:r>
            <a:r>
              <a:rPr lang="es-ES" dirty="0"/>
              <a:t>diseñar e implementar de acuerdo con una serie planificada de pasos </a:t>
            </a:r>
            <a:r>
              <a:rPr lang="es-ES" dirty="0" smtClean="0"/>
              <a:t>sistemáticos.</a:t>
            </a:r>
          </a:p>
          <a:p>
            <a:pPr marL="0" indent="0">
              <a:buNone/>
            </a:pPr>
            <a:r>
              <a:rPr lang="es-ES" b="1" dirty="0"/>
              <a:t>Situación Actual y Proyectada</a:t>
            </a:r>
          </a:p>
          <a:p>
            <a:pPr marL="0" indent="0">
              <a:buNone/>
            </a:pPr>
            <a:r>
              <a:rPr lang="es-ES" dirty="0"/>
              <a:t>El proceso destinado a recabar información ayuda a aclarar e identificar cualquier problema de red </a:t>
            </a:r>
            <a:r>
              <a:rPr lang="es-ES" dirty="0" smtClean="0"/>
              <a:t>actual</a:t>
            </a:r>
          </a:p>
          <a:p>
            <a:pPr>
              <a:buFontTx/>
              <a:buChar char="•"/>
            </a:pPr>
            <a:r>
              <a:rPr lang="es-ES" dirty="0"/>
              <a:t> El historial de la organización y su estado actual</a:t>
            </a:r>
          </a:p>
          <a:p>
            <a:pPr>
              <a:buFontTx/>
              <a:buChar char="•"/>
            </a:pPr>
            <a:r>
              <a:rPr lang="es-ES" dirty="0"/>
              <a:t> Crecimiento proyectado</a:t>
            </a:r>
          </a:p>
          <a:p>
            <a:pPr>
              <a:buFontTx/>
              <a:buChar char="•"/>
            </a:pPr>
            <a:r>
              <a:rPr lang="es-ES" dirty="0"/>
              <a:t> Políticas operativas y los procedimientos de administración</a:t>
            </a:r>
          </a:p>
          <a:p>
            <a:pPr>
              <a:buFontTx/>
              <a:buChar char="•"/>
            </a:pPr>
            <a:r>
              <a:rPr lang="es-ES" dirty="0"/>
              <a:t> Los sistemas y procedimientos de oficina y los </a:t>
            </a:r>
            <a:r>
              <a:rPr lang="es-ES" dirty="0" smtClean="0"/>
              <a:t>requerimientos de </a:t>
            </a:r>
            <a:r>
              <a:rPr lang="es-ES" dirty="0"/>
              <a:t>las personas que utilizarán las LAN.</a:t>
            </a:r>
            <a:endParaRPr lang="es-ES" sz="3600" dirty="0">
              <a:latin typeface="Arial" charset="0"/>
            </a:endParaRPr>
          </a:p>
          <a:p>
            <a:endParaRPr lang="es-MX" dirty="0"/>
          </a:p>
        </p:txBody>
      </p:sp>
    </p:spTree>
    <p:extLst>
      <p:ext uri="{BB962C8B-B14F-4D97-AF65-F5344CB8AC3E}">
        <p14:creationId xmlns:p14="http://schemas.microsoft.com/office/powerpoint/2010/main" val="3027625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143000"/>
          </a:xfrm>
        </p:spPr>
        <p:txBody>
          <a:bodyPr>
            <a:normAutofit/>
          </a:bodyPr>
          <a:lstStyle/>
          <a:p>
            <a:r>
              <a:rPr lang="es-ES" b="1" dirty="0"/>
              <a:t>Situación Actual y </a:t>
            </a:r>
            <a:r>
              <a:rPr lang="es-ES" b="1" dirty="0" smtClean="0"/>
              <a:t>Proyectada</a:t>
            </a:r>
            <a:endParaRPr lang="es-MX" dirty="0"/>
          </a:p>
        </p:txBody>
      </p:sp>
      <p:sp>
        <p:nvSpPr>
          <p:cNvPr id="3" name="2 Marcador de contenido"/>
          <p:cNvSpPr>
            <a:spLocks noGrp="1"/>
          </p:cNvSpPr>
          <p:nvPr>
            <p:ph idx="1"/>
          </p:nvPr>
        </p:nvSpPr>
        <p:spPr>
          <a:xfrm>
            <a:off x="395536" y="1556792"/>
            <a:ext cx="8229600" cy="5112568"/>
          </a:xfrm>
        </p:spPr>
        <p:txBody>
          <a:bodyPr>
            <a:normAutofit/>
          </a:bodyPr>
          <a:lstStyle/>
          <a:p>
            <a:r>
              <a:rPr lang="es-ES" dirty="0" smtClean="0"/>
              <a:t>Permite </a:t>
            </a:r>
            <a:r>
              <a:rPr lang="es-ES" dirty="0"/>
              <a:t>una estimación </a:t>
            </a:r>
            <a:r>
              <a:rPr lang="es-ES" dirty="0" smtClean="0"/>
              <a:t>de </a:t>
            </a:r>
            <a:r>
              <a:rPr lang="es-ES" dirty="0"/>
              <a:t>los costos y líneas temporales para la implementación de diseño de LAN. </a:t>
            </a:r>
            <a:endParaRPr lang="es-ES" dirty="0" smtClean="0"/>
          </a:p>
          <a:p>
            <a:r>
              <a:rPr lang="es-ES" dirty="0" smtClean="0"/>
              <a:t>Es </a:t>
            </a:r>
            <a:r>
              <a:rPr lang="es-ES" dirty="0"/>
              <a:t>importante comprender los problemas de rendimiento de cualquier red.</a:t>
            </a:r>
          </a:p>
          <a:p>
            <a:r>
              <a:rPr lang="es-ES" dirty="0"/>
              <a:t>La disponibilidad mide la utilidad de la </a:t>
            </a:r>
            <a:r>
              <a:rPr lang="es-ES" dirty="0" smtClean="0"/>
              <a:t>red</a:t>
            </a:r>
            <a:endParaRPr lang="es-ES" dirty="0"/>
          </a:p>
          <a:p>
            <a:pPr lvl="1"/>
            <a:r>
              <a:rPr lang="es-ES" dirty="0" smtClean="0"/>
              <a:t>Tasa </a:t>
            </a:r>
            <a:r>
              <a:rPr lang="es-ES" dirty="0"/>
              <a:t>de transferencia </a:t>
            </a:r>
            <a:endParaRPr lang="es-ES" dirty="0" smtClean="0"/>
          </a:p>
          <a:p>
            <a:pPr lvl="1"/>
            <a:r>
              <a:rPr lang="es-ES" dirty="0" smtClean="0"/>
              <a:t>Tiempo </a:t>
            </a:r>
            <a:r>
              <a:rPr lang="es-ES" dirty="0"/>
              <a:t>de respuesta </a:t>
            </a:r>
            <a:endParaRPr lang="es-ES" dirty="0" smtClean="0"/>
          </a:p>
          <a:p>
            <a:pPr lvl="1"/>
            <a:r>
              <a:rPr lang="es-ES" dirty="0" smtClean="0"/>
              <a:t>Acceso </a:t>
            </a:r>
            <a:r>
              <a:rPr lang="es-ES" dirty="0"/>
              <a:t>a los recursos </a:t>
            </a:r>
          </a:p>
          <a:p>
            <a:pPr marL="27432" indent="0">
              <a:buNone/>
            </a:pPr>
            <a:r>
              <a:rPr lang="es-ES" sz="3000" dirty="0" smtClean="0"/>
              <a:t>Los </a:t>
            </a:r>
            <a:r>
              <a:rPr lang="es-ES" sz="3000" dirty="0"/>
              <a:t>diseños de red deben suministrar la mayor disponibilidad posible al menor costo posible</a:t>
            </a:r>
            <a:endParaRPr lang="es-ES" sz="3000" dirty="0" smtClean="0">
              <a:latin typeface="Arial" charset="0"/>
            </a:endParaRPr>
          </a:p>
        </p:txBody>
      </p:sp>
      <p:pic>
        <p:nvPicPr>
          <p:cNvPr id="4" name="Picture 14"/>
          <p:cNvPicPr>
            <a:picLocks noChangeAspect="1" noChangeArrowheads="1"/>
          </p:cNvPicPr>
          <p:nvPr/>
        </p:nvPicPr>
        <p:blipFill>
          <a:blip r:embed="rId2">
            <a:extLst>
              <a:ext uri="{28A0092B-C50C-407E-A947-70E740481C1C}">
                <a14:useLocalDpi xmlns:a14="http://schemas.microsoft.com/office/drawing/2010/main" val="0"/>
              </a:ext>
            </a:extLst>
          </a:blip>
          <a:srcRect l="22174" t="39674" r="55559" b="37366"/>
          <a:stretch>
            <a:fillRect/>
          </a:stretch>
        </p:blipFill>
        <p:spPr bwMode="auto">
          <a:xfrm>
            <a:off x="6931596" y="3068960"/>
            <a:ext cx="2030141" cy="1557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093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8229600" cy="1143000"/>
          </a:xfrm>
        </p:spPr>
        <p:txBody>
          <a:bodyPr>
            <a:normAutofit/>
          </a:bodyPr>
          <a:lstStyle/>
          <a:p>
            <a:r>
              <a:rPr lang="es-ES" b="1" dirty="0"/>
              <a:t>Analizar requisitos y </a:t>
            </a:r>
            <a:r>
              <a:rPr lang="es-ES" b="1" dirty="0" smtClean="0"/>
              <a:t>datos</a:t>
            </a:r>
            <a:endParaRPr lang="es-MX" dirty="0"/>
          </a:p>
        </p:txBody>
      </p:sp>
      <p:sp>
        <p:nvSpPr>
          <p:cNvPr id="3" name="2 Marcador de contenido"/>
          <p:cNvSpPr>
            <a:spLocks noGrp="1"/>
          </p:cNvSpPr>
          <p:nvPr>
            <p:ph idx="1"/>
          </p:nvPr>
        </p:nvSpPr>
        <p:spPr>
          <a:xfrm>
            <a:off x="457200" y="1412776"/>
            <a:ext cx="4834880" cy="4911824"/>
          </a:xfrm>
        </p:spPr>
        <p:txBody>
          <a:bodyPr>
            <a:normAutofit fontScale="85000" lnSpcReduction="10000"/>
          </a:bodyPr>
          <a:lstStyle/>
          <a:p>
            <a:r>
              <a:rPr lang="es-ES" dirty="0"/>
              <a:t>Las necesidades del usuario de la red cambian constantemente. </a:t>
            </a:r>
            <a:endParaRPr lang="es-ES" dirty="0" smtClean="0"/>
          </a:p>
          <a:p>
            <a:r>
              <a:rPr lang="es-ES" dirty="0" smtClean="0"/>
              <a:t>A </a:t>
            </a:r>
            <a:r>
              <a:rPr lang="es-ES" dirty="0"/>
              <a:t>medida que se introducen más aplicaciones de red basadas en voz y vídeo, se hace necesario aumentar el ancho de banda de la red.</a:t>
            </a:r>
          </a:p>
          <a:p>
            <a:r>
              <a:rPr lang="es-ES" dirty="0"/>
              <a:t>Una LAN que no puede suministrar información veloz y precisa a los usuarios no resulta </a:t>
            </a:r>
            <a:r>
              <a:rPr lang="es-ES" dirty="0" smtClean="0"/>
              <a:t>útil. </a:t>
            </a:r>
          </a:p>
          <a:p>
            <a:r>
              <a:rPr lang="es-ES" dirty="0" smtClean="0"/>
              <a:t>Se </a:t>
            </a:r>
            <a:r>
              <a:rPr lang="es-ES" dirty="0"/>
              <a:t>deben tomar medidas para asegurar que se cumplan los requisitos de información de la organización y de sus trabajadores.</a:t>
            </a:r>
          </a:p>
          <a:p>
            <a:endParaRPr lang="es-MX" dirty="0"/>
          </a:p>
        </p:txBody>
      </p:sp>
      <p:pic>
        <p:nvPicPr>
          <p:cNvPr id="4" name="Picture 12"/>
          <p:cNvPicPr>
            <a:picLocks noChangeAspect="1" noChangeArrowheads="1"/>
          </p:cNvPicPr>
          <p:nvPr/>
        </p:nvPicPr>
        <p:blipFill>
          <a:blip r:embed="rId2">
            <a:extLst>
              <a:ext uri="{28A0092B-C50C-407E-A947-70E740481C1C}">
                <a14:useLocalDpi xmlns:a14="http://schemas.microsoft.com/office/drawing/2010/main" val="0"/>
              </a:ext>
            </a:extLst>
          </a:blip>
          <a:srcRect l="18134" t="44595" r="49982" b="31802"/>
          <a:stretch>
            <a:fillRect/>
          </a:stretch>
        </p:blipFill>
        <p:spPr bwMode="auto">
          <a:xfrm>
            <a:off x="5134883" y="2276872"/>
            <a:ext cx="403225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598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1143000"/>
          </a:xfrm>
        </p:spPr>
        <p:txBody>
          <a:bodyPr>
            <a:normAutofit fontScale="90000"/>
          </a:bodyPr>
          <a:lstStyle/>
          <a:p>
            <a:r>
              <a:rPr lang="es-ES" b="1" dirty="0"/>
              <a:t>Diseñar la estructura o topología de las Capas 1, 2 y 3 de la LAN</a:t>
            </a:r>
            <a:endParaRPr lang="es-MX" dirty="0"/>
          </a:p>
        </p:txBody>
      </p:sp>
      <p:sp>
        <p:nvSpPr>
          <p:cNvPr id="3" name="2 Marcador de contenido"/>
          <p:cNvSpPr>
            <a:spLocks noGrp="1"/>
          </p:cNvSpPr>
          <p:nvPr>
            <p:ph idx="1"/>
          </p:nvPr>
        </p:nvSpPr>
        <p:spPr>
          <a:xfrm>
            <a:off x="457200" y="1412776"/>
            <a:ext cx="5122912" cy="4911824"/>
          </a:xfrm>
        </p:spPr>
        <p:txBody>
          <a:bodyPr/>
          <a:lstStyle/>
          <a:p>
            <a:pPr marL="0" indent="0">
              <a:buNone/>
            </a:pPr>
            <a:r>
              <a:rPr lang="es-ES" dirty="0"/>
              <a:t>El diseño de topología LAN se puede dividir en las tres </a:t>
            </a:r>
            <a:r>
              <a:rPr lang="es-ES" dirty="0" smtClean="0"/>
              <a:t>categorías del </a:t>
            </a:r>
            <a:r>
              <a:rPr lang="es-ES" dirty="0"/>
              <a:t>modelo de referencia OSI:</a:t>
            </a:r>
          </a:p>
          <a:p>
            <a:pPr>
              <a:buFontTx/>
              <a:buChar char="•"/>
            </a:pPr>
            <a:r>
              <a:rPr lang="es-ES" dirty="0"/>
              <a:t>Capa de red </a:t>
            </a:r>
          </a:p>
          <a:p>
            <a:pPr>
              <a:buFontTx/>
              <a:buChar char="•"/>
            </a:pPr>
            <a:r>
              <a:rPr lang="es-ES" dirty="0"/>
              <a:t> Capa de enlace de datos </a:t>
            </a:r>
          </a:p>
          <a:p>
            <a:pPr>
              <a:buFontTx/>
              <a:buChar char="•"/>
            </a:pPr>
            <a:r>
              <a:rPr lang="es-ES" dirty="0"/>
              <a:t> Capa física </a:t>
            </a:r>
            <a:endParaRPr lang="es-ES" sz="3600" dirty="0">
              <a:latin typeface="Arial" charset="0"/>
            </a:endParaRPr>
          </a:p>
          <a:p>
            <a:pPr marL="0" indent="0">
              <a:buNone/>
            </a:pPr>
            <a:r>
              <a:rPr lang="es-ES" dirty="0" smtClean="0"/>
              <a:t>Deberá decidir </a:t>
            </a:r>
            <a:r>
              <a:rPr lang="es-ES" dirty="0"/>
              <a:t>cuál será la topología LAN general que satisface los requisitos</a:t>
            </a:r>
            <a:endParaRPr lang="es-MX" dirty="0"/>
          </a:p>
        </p:txBody>
      </p:sp>
      <p:pic>
        <p:nvPicPr>
          <p:cNvPr id="4" name="Picture 14"/>
          <p:cNvPicPr>
            <a:picLocks noChangeAspect="1" noChangeArrowheads="1"/>
          </p:cNvPicPr>
          <p:nvPr/>
        </p:nvPicPr>
        <p:blipFill>
          <a:blip r:embed="rId2">
            <a:extLst>
              <a:ext uri="{28A0092B-C50C-407E-A947-70E740481C1C}">
                <a14:useLocalDpi xmlns:a14="http://schemas.microsoft.com/office/drawing/2010/main" val="0"/>
              </a:ext>
            </a:extLst>
          </a:blip>
          <a:srcRect l="14322" t="41066" r="45276" b="27536"/>
          <a:stretch>
            <a:fillRect/>
          </a:stretch>
        </p:blipFill>
        <p:spPr bwMode="auto">
          <a:xfrm>
            <a:off x="4806444" y="2852936"/>
            <a:ext cx="4321175"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332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4506" y="188640"/>
            <a:ext cx="8229600" cy="1143000"/>
          </a:xfrm>
        </p:spPr>
        <p:txBody>
          <a:bodyPr>
            <a:normAutofit fontScale="90000"/>
          </a:bodyPr>
          <a:lstStyle/>
          <a:p>
            <a:r>
              <a:rPr lang="es-ES" b="1" dirty="0"/>
              <a:t>Documentar la implementación física y lógica de la red</a:t>
            </a:r>
            <a:endParaRPr lang="es-MX" dirty="0"/>
          </a:p>
        </p:txBody>
      </p:sp>
      <p:sp>
        <p:nvSpPr>
          <p:cNvPr id="3" name="2 Marcador de contenido"/>
          <p:cNvSpPr>
            <a:spLocks noGrp="1"/>
          </p:cNvSpPr>
          <p:nvPr>
            <p:ph idx="1"/>
          </p:nvPr>
        </p:nvSpPr>
        <p:spPr>
          <a:xfrm>
            <a:off x="457200" y="1340768"/>
            <a:ext cx="8229600" cy="2520280"/>
          </a:xfrm>
        </p:spPr>
        <p:txBody>
          <a:bodyPr>
            <a:normAutofit fontScale="85000" lnSpcReduction="20000"/>
          </a:bodyPr>
          <a:lstStyle/>
          <a:p>
            <a:r>
              <a:rPr lang="es-ES" dirty="0"/>
              <a:t>La topología física de la red se refiere a la forma en que </a:t>
            </a:r>
            <a:r>
              <a:rPr lang="es-ES" dirty="0" smtClean="0"/>
              <a:t>los </a:t>
            </a:r>
            <a:r>
              <a:rPr lang="es-ES" dirty="0"/>
              <a:t>componentes de LAN se conectan entre sí. </a:t>
            </a:r>
            <a:endParaRPr lang="es-ES" dirty="0" smtClean="0"/>
          </a:p>
          <a:p>
            <a:r>
              <a:rPr lang="es-ES" dirty="0" smtClean="0"/>
              <a:t>El </a:t>
            </a:r>
            <a:r>
              <a:rPr lang="es-ES" dirty="0"/>
              <a:t>diseño lógico de la red se refiere al flujo de datos que hay dentro de una red. También se refiere a los esquemas de nombre y dirección que se utilizan en la implementación de la solución de diseño LAN.</a:t>
            </a:r>
          </a:p>
          <a:p>
            <a:r>
              <a:rPr lang="es-ES" dirty="0"/>
              <a:t>La documentación de diseño LAN es la siguiente</a:t>
            </a:r>
            <a:r>
              <a:rPr lang="es-ES" dirty="0" smtClean="0"/>
              <a:t>:</a:t>
            </a:r>
          </a:p>
          <a:p>
            <a:pPr lvl="1"/>
            <a:r>
              <a:rPr lang="es-ES" dirty="0" smtClean="0"/>
              <a:t>Mapa </a:t>
            </a:r>
            <a:r>
              <a:rPr lang="es-ES" dirty="0"/>
              <a:t>de topología de capa OSI</a:t>
            </a:r>
            <a:endParaRPr lang="es-MX" dirty="0"/>
          </a:p>
        </p:txBody>
      </p:sp>
      <p:pic>
        <p:nvPicPr>
          <p:cNvPr id="4" name="Picture 12"/>
          <p:cNvPicPr>
            <a:picLocks noChangeAspect="1" noChangeArrowheads="1"/>
          </p:cNvPicPr>
          <p:nvPr/>
        </p:nvPicPr>
        <p:blipFill>
          <a:blip r:embed="rId2">
            <a:extLst>
              <a:ext uri="{28A0092B-C50C-407E-A947-70E740481C1C}">
                <a14:useLocalDpi xmlns:a14="http://schemas.microsoft.com/office/drawing/2010/main" val="0"/>
              </a:ext>
            </a:extLst>
          </a:blip>
          <a:srcRect l="14209" t="41901" r="47089" b="30138"/>
          <a:stretch>
            <a:fillRect/>
          </a:stretch>
        </p:blipFill>
        <p:spPr bwMode="auto">
          <a:xfrm>
            <a:off x="1979712" y="3861048"/>
            <a:ext cx="5110163"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1442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normAutofit fontScale="90000"/>
          </a:bodyPr>
          <a:lstStyle/>
          <a:p>
            <a:r>
              <a:rPr lang="es-ES" b="1" dirty="0"/>
              <a:t>Documentar la implementación física y lógica de la </a:t>
            </a:r>
            <a:r>
              <a:rPr lang="es-ES" b="1" dirty="0" smtClean="0"/>
              <a:t>red</a:t>
            </a:r>
            <a:endParaRPr lang="es-MX" dirty="0"/>
          </a:p>
        </p:txBody>
      </p:sp>
      <p:sp>
        <p:nvSpPr>
          <p:cNvPr id="3" name="2 Marcador de contenido"/>
          <p:cNvSpPr>
            <a:spLocks noGrp="1"/>
          </p:cNvSpPr>
          <p:nvPr>
            <p:ph idx="1"/>
          </p:nvPr>
        </p:nvSpPr>
        <p:spPr>
          <a:xfrm>
            <a:off x="467544" y="1484784"/>
            <a:ext cx="8229600" cy="4893176"/>
          </a:xfrm>
        </p:spPr>
        <p:txBody>
          <a:bodyPr/>
          <a:lstStyle/>
          <a:p>
            <a:r>
              <a:rPr lang="es-MX" dirty="0" smtClean="0"/>
              <a:t>Mapa lógico de LAN</a:t>
            </a:r>
            <a:endParaRPr lang="es-MX" dirty="0"/>
          </a:p>
        </p:txBody>
      </p:sp>
      <p:pic>
        <p:nvPicPr>
          <p:cNvPr id="6" name="Picture 12"/>
          <p:cNvPicPr>
            <a:picLocks noChangeAspect="1" noChangeArrowheads="1"/>
          </p:cNvPicPr>
          <p:nvPr/>
        </p:nvPicPr>
        <p:blipFill>
          <a:blip r:embed="rId2">
            <a:extLst>
              <a:ext uri="{28A0092B-C50C-407E-A947-70E740481C1C}">
                <a14:useLocalDpi xmlns:a14="http://schemas.microsoft.com/office/drawing/2010/main" val="0"/>
              </a:ext>
            </a:extLst>
          </a:blip>
          <a:srcRect l="18690" t="40677" r="48006" b="33130"/>
          <a:stretch>
            <a:fillRect/>
          </a:stretch>
        </p:blipFill>
        <p:spPr bwMode="auto">
          <a:xfrm>
            <a:off x="1337549" y="2563812"/>
            <a:ext cx="5395039" cy="316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7592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Documentar la implementación física y lógica de la red</a:t>
            </a:r>
            <a:endParaRPr lang="es-MX" dirty="0"/>
          </a:p>
        </p:txBody>
      </p:sp>
      <p:sp>
        <p:nvSpPr>
          <p:cNvPr id="3" name="2 Marcador de contenido"/>
          <p:cNvSpPr>
            <a:spLocks noGrp="1"/>
          </p:cNvSpPr>
          <p:nvPr>
            <p:ph idx="1"/>
          </p:nvPr>
        </p:nvSpPr>
        <p:spPr/>
        <p:txBody>
          <a:bodyPr/>
          <a:lstStyle/>
          <a:p>
            <a:r>
              <a:rPr lang="es-ES" dirty="0"/>
              <a:t>Mapa físico de la LAN</a:t>
            </a:r>
            <a:endParaRPr lang="es-MX" dirty="0"/>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l="15379" t="38263" r="46182" b="23854"/>
          <a:stretch>
            <a:fillRect/>
          </a:stretch>
        </p:blipFill>
        <p:spPr bwMode="auto">
          <a:xfrm>
            <a:off x="1835696" y="2636912"/>
            <a:ext cx="5329237"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759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Documentar la implementación física y lógica de la red</a:t>
            </a:r>
            <a:endParaRPr lang="es-MX" dirty="0"/>
          </a:p>
        </p:txBody>
      </p:sp>
      <p:sp>
        <p:nvSpPr>
          <p:cNvPr id="3" name="2 Marcador de contenido"/>
          <p:cNvSpPr>
            <a:spLocks noGrp="1"/>
          </p:cNvSpPr>
          <p:nvPr>
            <p:ph idx="1"/>
          </p:nvPr>
        </p:nvSpPr>
        <p:spPr/>
        <p:txBody>
          <a:bodyPr/>
          <a:lstStyle/>
          <a:p>
            <a:r>
              <a:rPr lang="es-ES" dirty="0"/>
              <a:t>Planes de distribución</a:t>
            </a:r>
          </a:p>
          <a:p>
            <a:endParaRPr lang="es-MX" dirty="0"/>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l="14810" t="42905" r="46030" b="34329"/>
          <a:stretch>
            <a:fillRect/>
          </a:stretch>
        </p:blipFill>
        <p:spPr bwMode="auto">
          <a:xfrm>
            <a:off x="971550" y="2754313"/>
            <a:ext cx="6624638"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0938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Documentar la implementación física y lógica de la red</a:t>
            </a:r>
            <a:endParaRPr lang="es-MX" dirty="0"/>
          </a:p>
        </p:txBody>
      </p:sp>
      <p:sp>
        <p:nvSpPr>
          <p:cNvPr id="3" name="2 Marcador de contenido"/>
          <p:cNvSpPr>
            <a:spLocks noGrp="1"/>
          </p:cNvSpPr>
          <p:nvPr>
            <p:ph idx="1"/>
          </p:nvPr>
        </p:nvSpPr>
        <p:spPr/>
        <p:txBody>
          <a:bodyPr/>
          <a:lstStyle/>
          <a:p>
            <a:r>
              <a:rPr lang="es-ES" dirty="0"/>
              <a:t>Mapa lógico de VLAN</a:t>
            </a:r>
          </a:p>
          <a:p>
            <a:endParaRPr lang="es-MX" dirty="0"/>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l="17343" t="38875" r="49359" b="33528"/>
          <a:stretch>
            <a:fillRect/>
          </a:stretch>
        </p:blipFill>
        <p:spPr bwMode="auto">
          <a:xfrm>
            <a:off x="1476375" y="2476500"/>
            <a:ext cx="5834063"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851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Documentar la implementación física y lógica de la red</a:t>
            </a:r>
            <a:endParaRPr lang="es-MX" dirty="0"/>
          </a:p>
        </p:txBody>
      </p:sp>
      <p:sp>
        <p:nvSpPr>
          <p:cNvPr id="3" name="2 Marcador de contenido"/>
          <p:cNvSpPr>
            <a:spLocks noGrp="1"/>
          </p:cNvSpPr>
          <p:nvPr>
            <p:ph idx="1"/>
          </p:nvPr>
        </p:nvSpPr>
        <p:spPr/>
        <p:txBody>
          <a:bodyPr/>
          <a:lstStyle/>
          <a:p>
            <a:r>
              <a:rPr lang="es-ES" dirty="0"/>
              <a:t>Mapas de dirección</a:t>
            </a:r>
          </a:p>
          <a:p>
            <a:endParaRPr lang="es-MX" dirty="0"/>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l="14612" t="42496" r="45583" b="29097"/>
          <a:stretch>
            <a:fillRect/>
          </a:stretch>
        </p:blipFill>
        <p:spPr bwMode="auto">
          <a:xfrm>
            <a:off x="1187450" y="2413000"/>
            <a:ext cx="63373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982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a:t>Información necesaria para el diseño</a:t>
            </a:r>
            <a:endParaRPr lang="es-MX" dirty="0"/>
          </a:p>
        </p:txBody>
      </p:sp>
      <p:sp>
        <p:nvSpPr>
          <p:cNvPr id="3" name="2 Marcador de contenido"/>
          <p:cNvSpPr>
            <a:spLocks noGrp="1"/>
          </p:cNvSpPr>
          <p:nvPr>
            <p:ph idx="1"/>
          </p:nvPr>
        </p:nvSpPr>
        <p:spPr/>
        <p:txBody>
          <a:bodyPr>
            <a:normAutofit/>
          </a:bodyPr>
          <a:lstStyle/>
          <a:p>
            <a:pPr marL="0" indent="0">
              <a:buNone/>
            </a:pPr>
            <a:r>
              <a:rPr lang="es-MX" dirty="0" smtClean="0"/>
              <a:t>Para que sea efectivo y cumpla con los requerimientos se debe:</a:t>
            </a:r>
          </a:p>
          <a:p>
            <a:r>
              <a:rPr lang="es-ES" sz="2800" dirty="0" smtClean="0"/>
              <a:t>Reunir </a:t>
            </a:r>
            <a:r>
              <a:rPr lang="es-ES" sz="2800" dirty="0"/>
              <a:t>requisitos y </a:t>
            </a:r>
            <a:r>
              <a:rPr lang="es-ES" sz="2800" dirty="0" smtClean="0"/>
              <a:t>expectativas</a:t>
            </a:r>
            <a:endParaRPr lang="es-ES" sz="2800" dirty="0"/>
          </a:p>
          <a:p>
            <a:r>
              <a:rPr lang="es-ES" sz="2800" dirty="0" smtClean="0"/>
              <a:t>Analizar </a:t>
            </a:r>
            <a:r>
              <a:rPr lang="es-ES" sz="2800" dirty="0"/>
              <a:t>requisitos y </a:t>
            </a:r>
            <a:r>
              <a:rPr lang="es-ES" sz="2800" dirty="0" smtClean="0"/>
              <a:t>datos</a:t>
            </a:r>
            <a:r>
              <a:rPr lang="es-ES" sz="2800" dirty="0"/>
              <a:t> </a:t>
            </a:r>
          </a:p>
          <a:p>
            <a:r>
              <a:rPr lang="es-ES" sz="2800" dirty="0" smtClean="0"/>
              <a:t>Diseñar </a:t>
            </a:r>
            <a:r>
              <a:rPr lang="es-ES" sz="2800" dirty="0"/>
              <a:t>la estructura o topología de las Capas 1, 2 y 3 de la LAN</a:t>
            </a:r>
          </a:p>
          <a:p>
            <a:r>
              <a:rPr lang="es-ES" sz="2800" dirty="0" smtClean="0"/>
              <a:t>Documentar </a:t>
            </a:r>
            <a:r>
              <a:rPr lang="es-ES" sz="2800" dirty="0"/>
              <a:t>la implementación física y lógica de la red</a:t>
            </a:r>
          </a:p>
          <a:p>
            <a:endParaRPr lang="es-MX" dirty="0"/>
          </a:p>
        </p:txBody>
      </p:sp>
    </p:spTree>
    <p:extLst>
      <p:ext uri="{BB962C8B-B14F-4D97-AF65-F5344CB8AC3E}">
        <p14:creationId xmlns:p14="http://schemas.microsoft.com/office/powerpoint/2010/main" val="1668555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Documentar la implementación física y lógica de la red</a:t>
            </a:r>
            <a:endParaRPr lang="es-MX" dirty="0"/>
          </a:p>
        </p:txBody>
      </p:sp>
      <p:sp>
        <p:nvSpPr>
          <p:cNvPr id="3" name="2 Marcador de contenido"/>
          <p:cNvSpPr>
            <a:spLocks noGrp="1"/>
          </p:cNvSpPr>
          <p:nvPr>
            <p:ph idx="1"/>
          </p:nvPr>
        </p:nvSpPr>
        <p:spPr/>
        <p:txBody>
          <a:bodyPr/>
          <a:lstStyle/>
          <a:p>
            <a:pPr algn="just"/>
            <a:r>
              <a:rPr lang="es-ES" dirty="0"/>
              <a:t>Mapa lógico de Capa </a:t>
            </a:r>
            <a:r>
              <a:rPr lang="es-ES" dirty="0" smtClean="0"/>
              <a:t>3</a:t>
            </a:r>
            <a:endParaRPr lang="es-MX" dirty="0"/>
          </a:p>
        </p:txBody>
      </p:sp>
      <p:pic>
        <p:nvPicPr>
          <p:cNvPr id="5" name="Picture 11"/>
          <p:cNvPicPr>
            <a:picLocks noChangeAspect="1" noChangeArrowheads="1"/>
          </p:cNvPicPr>
          <p:nvPr/>
        </p:nvPicPr>
        <p:blipFill>
          <a:blip r:embed="rId2">
            <a:extLst>
              <a:ext uri="{28A0092B-C50C-407E-A947-70E740481C1C}">
                <a14:useLocalDpi xmlns:a14="http://schemas.microsoft.com/office/drawing/2010/main" val="0"/>
              </a:ext>
            </a:extLst>
          </a:blip>
          <a:srcRect l="17638" t="43312" r="49664" b="30093"/>
          <a:stretch>
            <a:fillRect/>
          </a:stretch>
        </p:blipFill>
        <p:spPr bwMode="auto">
          <a:xfrm>
            <a:off x="1549400" y="2780928"/>
            <a:ext cx="5759450" cy="352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719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229600" cy="1143000"/>
          </a:xfrm>
        </p:spPr>
        <p:txBody>
          <a:bodyPr>
            <a:normAutofit/>
          </a:bodyPr>
          <a:lstStyle/>
          <a:p>
            <a:r>
              <a:rPr lang="es-ES" b="1" dirty="0"/>
              <a:t>DISEÑO DE CAPA </a:t>
            </a:r>
            <a:r>
              <a:rPr lang="es-ES" b="1" dirty="0" smtClean="0"/>
              <a:t>1</a:t>
            </a:r>
            <a:endParaRPr lang="es-MX" dirty="0"/>
          </a:p>
        </p:txBody>
      </p:sp>
      <p:sp>
        <p:nvSpPr>
          <p:cNvPr id="3" name="2 Marcador de contenido"/>
          <p:cNvSpPr>
            <a:spLocks noGrp="1"/>
          </p:cNvSpPr>
          <p:nvPr>
            <p:ph idx="1"/>
          </p:nvPr>
        </p:nvSpPr>
        <p:spPr>
          <a:xfrm>
            <a:off x="457200" y="1340768"/>
            <a:ext cx="8229600" cy="2632745"/>
          </a:xfrm>
        </p:spPr>
        <p:txBody>
          <a:bodyPr>
            <a:normAutofit fontScale="77500" lnSpcReduction="20000"/>
          </a:bodyPr>
          <a:lstStyle/>
          <a:p>
            <a:r>
              <a:rPr lang="es-ES" dirty="0"/>
              <a:t>Uno de los componentes más importantes a considerar en el diseño de la red LAN es el cableado, que en la actualidad se basa en su mayoría en la tecnología </a:t>
            </a:r>
            <a:r>
              <a:rPr lang="es-ES" dirty="0" err="1"/>
              <a:t>Fast</a:t>
            </a:r>
            <a:r>
              <a:rPr lang="es-ES" dirty="0"/>
              <a:t> Ethernet. </a:t>
            </a:r>
          </a:p>
          <a:p>
            <a:r>
              <a:rPr lang="es-ES" dirty="0" err="1"/>
              <a:t>Fast</a:t>
            </a:r>
            <a:r>
              <a:rPr lang="es-ES" dirty="0"/>
              <a:t> Ethernet es la tecnología Ethernet que se ha actualizado de 10 Mbps a 100 Mbps y tiene la capacidad de utilizar la funcionalidad full-</a:t>
            </a:r>
            <a:r>
              <a:rPr lang="es-ES" dirty="0" err="1"/>
              <a:t>duplex</a:t>
            </a:r>
            <a:r>
              <a:rPr lang="es-ES" dirty="0"/>
              <a:t>. </a:t>
            </a:r>
            <a:endParaRPr lang="es-ES" dirty="0" smtClean="0"/>
          </a:p>
          <a:p>
            <a:r>
              <a:rPr lang="es-ES" dirty="0" err="1" smtClean="0"/>
              <a:t>Fast</a:t>
            </a:r>
            <a:r>
              <a:rPr lang="es-ES" dirty="0" smtClean="0"/>
              <a:t> </a:t>
            </a:r>
            <a:r>
              <a:rPr lang="es-ES" dirty="0"/>
              <a:t>Ethernet utiliza la topología de bus lógica orientada a </a:t>
            </a:r>
            <a:r>
              <a:rPr lang="es-ES" dirty="0" err="1"/>
              <a:t>broadcast</a:t>
            </a:r>
            <a:r>
              <a:rPr lang="es-ES" dirty="0"/>
              <a:t> Ethernet estándar de 10BASE-T, y el método CSMA/CD para direcciones MAC. </a:t>
            </a:r>
          </a:p>
          <a:p>
            <a:endParaRPr lang="es-MX" dirty="0"/>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l="16776" t="42088" r="45428" b="29097"/>
          <a:stretch>
            <a:fillRect/>
          </a:stretch>
        </p:blipFill>
        <p:spPr bwMode="auto">
          <a:xfrm>
            <a:off x="2051720" y="3861048"/>
            <a:ext cx="5040312"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77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Diseño de Capa 1</a:t>
            </a:r>
            <a:endParaRPr lang="es-MX" dirty="0"/>
          </a:p>
        </p:txBody>
      </p:sp>
      <p:sp>
        <p:nvSpPr>
          <p:cNvPr id="3" name="2 Marcador de contenido"/>
          <p:cNvSpPr>
            <a:spLocks noGrp="1"/>
          </p:cNvSpPr>
          <p:nvPr>
            <p:ph idx="1"/>
          </p:nvPr>
        </p:nvSpPr>
        <p:spPr/>
        <p:txBody>
          <a:bodyPr/>
          <a:lstStyle/>
          <a:p>
            <a:r>
              <a:rPr lang="es-ES" dirty="0" smtClean="0"/>
              <a:t>Incluyen </a:t>
            </a:r>
            <a:r>
              <a:rPr lang="es-ES" dirty="0"/>
              <a:t>el tipo de cableado que se debe utilizar (normalmente cable de cobre o fibra óptica) y la estructura general del cableado. Esto también incluye el estándar </a:t>
            </a:r>
            <a:r>
              <a:rPr lang="es-ES" dirty="0"/>
              <a:t>TIA/EIA-568-A, </a:t>
            </a:r>
            <a:r>
              <a:rPr lang="es-ES" dirty="0" smtClean="0"/>
              <a:t>TIA/EIA-568-B </a:t>
            </a:r>
            <a:r>
              <a:rPr lang="es-ES" dirty="0"/>
              <a:t>para la configuración y conexión de los esquemas de cableado. </a:t>
            </a:r>
          </a:p>
          <a:p>
            <a:pPr lvl="1">
              <a:buFontTx/>
              <a:buChar char="•"/>
            </a:pPr>
            <a:r>
              <a:rPr lang="es-ES" sz="1800" dirty="0">
                <a:solidFill>
                  <a:srgbClr val="000000"/>
                </a:solidFill>
                <a:latin typeface="Arial" charset="0"/>
                <a:ea typeface="Arial Unicode MS" pitchFamily="34" charset="-128"/>
                <a:cs typeface="Arial" charset="0"/>
              </a:rPr>
              <a:t>El par trenzado no blindado (UTP) </a:t>
            </a:r>
            <a:endParaRPr lang="es-ES" sz="1800" dirty="0">
              <a:solidFill>
                <a:srgbClr val="000000"/>
              </a:solidFill>
              <a:ea typeface="Arial Unicode MS" pitchFamily="34" charset="-128"/>
              <a:cs typeface="Times New Roman" pitchFamily="18" charset="0"/>
            </a:endParaRPr>
          </a:p>
          <a:p>
            <a:pPr lvl="1">
              <a:buFontTx/>
              <a:buChar char="•"/>
            </a:pPr>
            <a:r>
              <a:rPr lang="es-ES" sz="1800" dirty="0">
                <a:solidFill>
                  <a:srgbClr val="000000"/>
                </a:solidFill>
                <a:latin typeface="Arial" charset="0"/>
                <a:ea typeface="Arial Unicode MS" pitchFamily="34" charset="-128"/>
                <a:cs typeface="Arial" charset="0"/>
              </a:rPr>
              <a:t>El par trenzado blindado (STP) Categoría 5, 5e o 6 10/100BASE-TX </a:t>
            </a:r>
            <a:endParaRPr lang="es-ES" sz="1800" dirty="0">
              <a:solidFill>
                <a:srgbClr val="000000"/>
              </a:solidFill>
              <a:cs typeface="Times New Roman" pitchFamily="18" charset="0"/>
            </a:endParaRPr>
          </a:p>
          <a:p>
            <a:pPr lvl="1">
              <a:buFontTx/>
              <a:buChar char="•"/>
            </a:pPr>
            <a:r>
              <a:rPr lang="es-ES" sz="1800" dirty="0">
                <a:solidFill>
                  <a:srgbClr val="000000"/>
                </a:solidFill>
                <a:latin typeface="Arial" charset="0"/>
                <a:ea typeface="Arial Unicode MS" pitchFamily="34" charset="-128"/>
                <a:cs typeface="Arial Unicode MS" pitchFamily="34" charset="-128"/>
              </a:rPr>
              <a:t>El cable de fibra óptica 100BaseFX</a:t>
            </a:r>
            <a:r>
              <a:rPr lang="es-ES" sz="1800" dirty="0" smtClean="0">
                <a:solidFill>
                  <a:srgbClr val="000000"/>
                </a:solidFill>
                <a:latin typeface="Arial" charset="0"/>
                <a:ea typeface="Arial Unicode MS" pitchFamily="34" charset="-128"/>
                <a:cs typeface="Arial Unicode MS" pitchFamily="34" charset="-128"/>
              </a:rPr>
              <a:t>.</a:t>
            </a:r>
            <a:endParaRPr lang="es-ES" sz="1800" dirty="0">
              <a:latin typeface="Arial" charset="0"/>
            </a:endParaRPr>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l="15379" t="47546" r="46182" b="37563"/>
          <a:stretch>
            <a:fillRect/>
          </a:stretch>
        </p:blipFill>
        <p:spPr bwMode="auto">
          <a:xfrm>
            <a:off x="2411760" y="5229200"/>
            <a:ext cx="4896346" cy="141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7042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Diseño de Capa 1</a:t>
            </a:r>
            <a:endParaRPr lang="es-MX" dirty="0"/>
          </a:p>
        </p:txBody>
      </p:sp>
      <p:sp>
        <p:nvSpPr>
          <p:cNvPr id="3" name="2 Marcador de contenido"/>
          <p:cNvSpPr>
            <a:spLocks noGrp="1"/>
          </p:cNvSpPr>
          <p:nvPr>
            <p:ph idx="1"/>
          </p:nvPr>
        </p:nvSpPr>
        <p:spPr>
          <a:xfrm>
            <a:off x="457200" y="1935480"/>
            <a:ext cx="4834880" cy="4389120"/>
          </a:xfrm>
        </p:spPr>
        <p:txBody>
          <a:bodyPr>
            <a:normAutofit/>
          </a:bodyPr>
          <a:lstStyle/>
          <a:p>
            <a:r>
              <a:rPr lang="es-ES" dirty="0" smtClean="0"/>
              <a:t>Provoca </a:t>
            </a:r>
            <a:r>
              <a:rPr lang="es-ES" dirty="0"/>
              <a:t>la mayoría de los problemas de red. </a:t>
            </a:r>
            <a:endParaRPr lang="es-ES" dirty="0" smtClean="0"/>
          </a:p>
          <a:p>
            <a:r>
              <a:rPr lang="es-ES" dirty="0" smtClean="0"/>
              <a:t>Se </a:t>
            </a:r>
            <a:r>
              <a:rPr lang="es-ES" dirty="0"/>
              <a:t>deberá llevar a cabo una auditoria de cableado cuando se planee realizar cambios significativos en una red. </a:t>
            </a:r>
            <a:endParaRPr lang="es-ES" dirty="0" smtClean="0"/>
          </a:p>
          <a:p>
            <a:r>
              <a:rPr lang="es-ES" dirty="0" smtClean="0"/>
              <a:t>Esto </a:t>
            </a:r>
            <a:r>
              <a:rPr lang="es-ES" dirty="0"/>
              <a:t>ayuda a identificar las áreas que requieren actualizaciones y nuevo cableado</a:t>
            </a:r>
            <a:endParaRPr lang="es-MX" dirty="0"/>
          </a:p>
        </p:txBody>
      </p:sp>
      <p:pic>
        <p:nvPicPr>
          <p:cNvPr id="4" name="Picture 13"/>
          <p:cNvPicPr>
            <a:picLocks noChangeAspect="1" noChangeArrowheads="1"/>
          </p:cNvPicPr>
          <p:nvPr/>
        </p:nvPicPr>
        <p:blipFill>
          <a:blip r:embed="rId2">
            <a:extLst>
              <a:ext uri="{28A0092B-C50C-407E-A947-70E740481C1C}">
                <a14:useLocalDpi xmlns:a14="http://schemas.microsoft.com/office/drawing/2010/main" val="0"/>
              </a:ext>
            </a:extLst>
          </a:blip>
          <a:srcRect l="14316" t="38875" r="55193" b="25259"/>
          <a:stretch>
            <a:fillRect/>
          </a:stretch>
        </p:blipFill>
        <p:spPr bwMode="auto">
          <a:xfrm>
            <a:off x="5148064" y="2780928"/>
            <a:ext cx="3671887"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0411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Diseño Capa 1: Topología estrella simple</a:t>
            </a:r>
            <a:endParaRPr lang="es-MX" dirty="0"/>
          </a:p>
        </p:txBody>
      </p:sp>
      <p:sp>
        <p:nvSpPr>
          <p:cNvPr id="3" name="2 Marcador de contenido"/>
          <p:cNvSpPr>
            <a:spLocks noGrp="1"/>
          </p:cNvSpPr>
          <p:nvPr>
            <p:ph idx="1"/>
          </p:nvPr>
        </p:nvSpPr>
        <p:spPr/>
        <p:txBody>
          <a:bodyPr/>
          <a:lstStyle/>
          <a:p>
            <a:endParaRPr lang="es-MX"/>
          </a:p>
        </p:txBody>
      </p:sp>
      <p:pic>
        <p:nvPicPr>
          <p:cNvPr id="4" name="Picture 11"/>
          <p:cNvPicPr>
            <a:picLocks noChangeAspect="1" noChangeArrowheads="1"/>
          </p:cNvPicPr>
          <p:nvPr/>
        </p:nvPicPr>
        <p:blipFill>
          <a:blip r:embed="rId3">
            <a:extLst>
              <a:ext uri="{28A0092B-C50C-407E-A947-70E740481C1C}">
                <a14:useLocalDpi xmlns:a14="http://schemas.microsoft.com/office/drawing/2010/main" val="0"/>
              </a:ext>
            </a:extLst>
          </a:blip>
          <a:srcRect l="14159" t="45523" r="44829" b="30714"/>
          <a:stretch>
            <a:fillRect/>
          </a:stretch>
        </p:blipFill>
        <p:spPr bwMode="auto">
          <a:xfrm>
            <a:off x="1273605" y="2924944"/>
            <a:ext cx="669607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72488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Diseño Capa 1: Distancia mayores de 100 </a:t>
            </a:r>
            <a:r>
              <a:rPr lang="es-MX" dirty="0" err="1" smtClean="0"/>
              <a:t>mts</a:t>
            </a:r>
            <a:endParaRPr lang="es-MX" dirty="0"/>
          </a:p>
        </p:txBody>
      </p:sp>
      <p:pic>
        <p:nvPicPr>
          <p:cNvPr id="4" name="Picture 1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5521" t="38058" r="46182" b="24261"/>
          <a:stretch>
            <a:fillRect/>
          </a:stretch>
        </p:blipFill>
        <p:spPr bwMode="auto">
          <a:xfrm>
            <a:off x="2470873" y="2579383"/>
            <a:ext cx="4202253" cy="310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9514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Diseño de Capa 1</a:t>
            </a:r>
            <a:endParaRPr lang="es-MX" dirty="0"/>
          </a:p>
        </p:txBody>
      </p:sp>
      <p:sp>
        <p:nvSpPr>
          <p:cNvPr id="3" name="2 Marcador de contenido"/>
          <p:cNvSpPr>
            <a:spLocks noGrp="1"/>
          </p:cNvSpPr>
          <p:nvPr>
            <p:ph idx="1"/>
          </p:nvPr>
        </p:nvSpPr>
        <p:spPr/>
        <p:txBody>
          <a:bodyPr/>
          <a:lstStyle/>
          <a:p>
            <a:endParaRPr lang="es-MX"/>
          </a:p>
        </p:txBody>
      </p:sp>
      <p:pic>
        <p:nvPicPr>
          <p:cNvPr id="4" name="Picture 11"/>
          <p:cNvPicPr>
            <a:picLocks noChangeAspect="1" noChangeArrowheads="1"/>
          </p:cNvPicPr>
          <p:nvPr/>
        </p:nvPicPr>
        <p:blipFill>
          <a:blip r:embed="rId3">
            <a:extLst>
              <a:ext uri="{28A0092B-C50C-407E-A947-70E740481C1C}">
                <a14:useLocalDpi xmlns:a14="http://schemas.microsoft.com/office/drawing/2010/main" val="0"/>
              </a:ext>
            </a:extLst>
          </a:blip>
          <a:srcRect l="14462" t="38263" r="46182" b="24261"/>
          <a:stretch>
            <a:fillRect/>
          </a:stretch>
        </p:blipFill>
        <p:spPr bwMode="auto">
          <a:xfrm>
            <a:off x="1979613" y="2517775"/>
            <a:ext cx="5040312"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9427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Diseño de Capa 1: Diagrama Lógico</a:t>
            </a:r>
            <a:endParaRPr lang="es-MX" dirty="0"/>
          </a:p>
        </p:txBody>
      </p:sp>
      <p:sp>
        <p:nvSpPr>
          <p:cNvPr id="3" name="2 Marcador de contenido"/>
          <p:cNvSpPr>
            <a:spLocks noGrp="1"/>
          </p:cNvSpPr>
          <p:nvPr>
            <p:ph idx="1"/>
          </p:nvPr>
        </p:nvSpPr>
        <p:spPr/>
        <p:txBody>
          <a:bodyPr/>
          <a:lstStyle/>
          <a:p>
            <a:endParaRPr lang="es-MX"/>
          </a:p>
        </p:txBody>
      </p:sp>
      <p:pic>
        <p:nvPicPr>
          <p:cNvPr id="4" name="Picture 14"/>
          <p:cNvPicPr>
            <a:picLocks noChangeAspect="1" noChangeArrowheads="1"/>
          </p:cNvPicPr>
          <p:nvPr/>
        </p:nvPicPr>
        <p:blipFill>
          <a:blip r:embed="rId3">
            <a:extLst>
              <a:ext uri="{28A0092B-C50C-407E-A947-70E740481C1C}">
                <a14:useLocalDpi xmlns:a14="http://schemas.microsoft.com/office/drawing/2010/main" val="0"/>
              </a:ext>
            </a:extLst>
          </a:blip>
          <a:srcRect l="17818" t="41368" r="49124" b="33696"/>
          <a:stretch>
            <a:fillRect/>
          </a:stretch>
        </p:blipFill>
        <p:spPr bwMode="auto">
          <a:xfrm>
            <a:off x="1547813" y="2924175"/>
            <a:ext cx="561657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751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Diseño de Capa 1</a:t>
            </a:r>
            <a:endParaRPr lang="es-MX" dirty="0"/>
          </a:p>
        </p:txBody>
      </p:sp>
      <p:sp>
        <p:nvSpPr>
          <p:cNvPr id="3" name="2 Marcador de contenido"/>
          <p:cNvSpPr>
            <a:spLocks noGrp="1"/>
          </p:cNvSpPr>
          <p:nvPr>
            <p:ph idx="1"/>
          </p:nvPr>
        </p:nvSpPr>
        <p:spPr/>
        <p:txBody>
          <a:bodyPr/>
          <a:lstStyle/>
          <a:p>
            <a:endParaRPr lang="es-MX"/>
          </a:p>
        </p:txBody>
      </p:sp>
      <p:pic>
        <p:nvPicPr>
          <p:cNvPr id="4" name="Picture 11"/>
          <p:cNvPicPr>
            <a:picLocks noChangeAspect="1" noChangeArrowheads="1"/>
          </p:cNvPicPr>
          <p:nvPr/>
        </p:nvPicPr>
        <p:blipFill>
          <a:blip r:embed="rId3">
            <a:extLst>
              <a:ext uri="{28A0092B-C50C-407E-A947-70E740481C1C}">
                <a14:useLocalDpi xmlns:a14="http://schemas.microsoft.com/office/drawing/2010/main" val="0"/>
              </a:ext>
            </a:extLst>
          </a:blip>
          <a:srcRect l="15074" t="42496" r="46335" b="34747"/>
          <a:stretch>
            <a:fillRect/>
          </a:stretch>
        </p:blipFill>
        <p:spPr bwMode="auto">
          <a:xfrm>
            <a:off x="1115616" y="2924944"/>
            <a:ext cx="64801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3321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p:spPr>
        <p:txBody>
          <a:bodyPr/>
          <a:lstStyle/>
          <a:p>
            <a:r>
              <a:rPr lang="es-MX" dirty="0" smtClean="0"/>
              <a:t>Diseño de Capa 2</a:t>
            </a:r>
            <a:endParaRPr lang="es-MX" dirty="0"/>
          </a:p>
        </p:txBody>
      </p:sp>
      <p:sp>
        <p:nvSpPr>
          <p:cNvPr id="5" name="4 Marcador de contenido"/>
          <p:cNvSpPr>
            <a:spLocks noGrp="1"/>
          </p:cNvSpPr>
          <p:nvPr>
            <p:ph idx="1"/>
          </p:nvPr>
        </p:nvSpPr>
        <p:spPr>
          <a:xfrm>
            <a:off x="467544" y="1556792"/>
            <a:ext cx="8229600" cy="1728192"/>
          </a:xfrm>
        </p:spPr>
        <p:txBody>
          <a:bodyPr>
            <a:normAutofit fontScale="70000" lnSpcReduction="20000"/>
          </a:bodyPr>
          <a:lstStyle/>
          <a:p>
            <a:pPr marL="0" indent="0">
              <a:buNone/>
            </a:pPr>
            <a:r>
              <a:rPr lang="es-ES" dirty="0"/>
              <a:t>El propósito de los dispositivos de la Capa 2 (puentes y </a:t>
            </a:r>
            <a:r>
              <a:rPr lang="es-ES" dirty="0" err="1"/>
              <a:t>switches</a:t>
            </a:r>
            <a:r>
              <a:rPr lang="es-ES" dirty="0"/>
              <a:t>) en la red </a:t>
            </a:r>
            <a:r>
              <a:rPr lang="es-ES" dirty="0" smtClean="0"/>
              <a:t>es:</a:t>
            </a:r>
          </a:p>
          <a:p>
            <a:r>
              <a:rPr lang="es-ES" dirty="0" smtClean="0"/>
              <a:t>conmutar </a:t>
            </a:r>
            <a:r>
              <a:rPr lang="es-ES" dirty="0"/>
              <a:t>tramas basadas en sus direcciones MAC </a:t>
            </a:r>
            <a:r>
              <a:rPr lang="es-ES" dirty="0" smtClean="0"/>
              <a:t>destino</a:t>
            </a:r>
          </a:p>
          <a:p>
            <a:r>
              <a:rPr lang="es-ES" dirty="0" smtClean="0"/>
              <a:t> </a:t>
            </a:r>
            <a:r>
              <a:rPr lang="es-ES" dirty="0"/>
              <a:t>ofrecer detección de errores, determinar el tamaño de los dominios de colisión y </a:t>
            </a:r>
            <a:endParaRPr lang="es-ES" dirty="0" smtClean="0"/>
          </a:p>
          <a:p>
            <a:r>
              <a:rPr lang="es-ES" dirty="0" smtClean="0"/>
              <a:t>reducir </a:t>
            </a:r>
            <a:r>
              <a:rPr lang="es-ES" dirty="0"/>
              <a:t>la </a:t>
            </a:r>
            <a:r>
              <a:rPr lang="es-ES" dirty="0" smtClean="0"/>
              <a:t>congestión </a:t>
            </a:r>
            <a:r>
              <a:rPr lang="es-ES" dirty="0"/>
              <a:t>en la red</a:t>
            </a:r>
            <a:endParaRPr lang="es-MX" dirty="0"/>
          </a:p>
        </p:txBody>
      </p:sp>
      <p:pic>
        <p:nvPicPr>
          <p:cNvPr id="6" name="Picture 11"/>
          <p:cNvPicPr>
            <a:picLocks noChangeAspect="1" noChangeArrowheads="1"/>
          </p:cNvPicPr>
          <p:nvPr/>
        </p:nvPicPr>
        <p:blipFill>
          <a:blip r:embed="rId2">
            <a:extLst>
              <a:ext uri="{28A0092B-C50C-407E-A947-70E740481C1C}">
                <a14:useLocalDpi xmlns:a14="http://schemas.microsoft.com/office/drawing/2010/main" val="0"/>
              </a:ext>
            </a:extLst>
          </a:blip>
          <a:srcRect l="16129" t="43907" r="46947" b="29913"/>
          <a:stretch>
            <a:fillRect/>
          </a:stretch>
        </p:blipFill>
        <p:spPr bwMode="auto">
          <a:xfrm>
            <a:off x="1403648" y="3140968"/>
            <a:ext cx="6624637"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6813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lnSpcReduction="10000"/>
          </a:bodyPr>
          <a:lstStyle/>
          <a:p>
            <a:r>
              <a:rPr lang="es-MX" dirty="0"/>
              <a:t>El diseño de red que elija para </a:t>
            </a:r>
            <a:r>
              <a:rPr lang="es-MX" dirty="0" smtClean="0"/>
              <a:t>implementar debe </a:t>
            </a:r>
            <a:r>
              <a:rPr lang="es-MX" dirty="0" smtClean="0"/>
              <a:t>dar solución a los </a:t>
            </a:r>
            <a:r>
              <a:rPr lang="es-MX" dirty="0"/>
              <a:t>problemas de comunicaciones que </a:t>
            </a:r>
            <a:r>
              <a:rPr lang="es-MX" dirty="0" smtClean="0"/>
              <a:t>está tratando </a:t>
            </a:r>
            <a:r>
              <a:rPr lang="es-MX" dirty="0"/>
              <a:t>de resolver. </a:t>
            </a:r>
            <a:endParaRPr lang="es-MX" dirty="0" smtClean="0"/>
          </a:p>
          <a:p>
            <a:r>
              <a:rPr lang="es-MX" dirty="0" smtClean="0"/>
              <a:t>¿</a:t>
            </a:r>
            <a:r>
              <a:rPr lang="es-MX" dirty="0"/>
              <a:t>Necesita conectar un lugar remoto a una conexión </a:t>
            </a:r>
            <a:r>
              <a:rPr lang="es-MX" dirty="0" smtClean="0"/>
              <a:t>de Internet </a:t>
            </a:r>
            <a:r>
              <a:rPr lang="es-MX" dirty="0"/>
              <a:t>en el centro de su campus? </a:t>
            </a:r>
            <a:endParaRPr lang="es-MX" dirty="0" smtClean="0"/>
          </a:p>
          <a:p>
            <a:r>
              <a:rPr lang="es-MX" dirty="0" smtClean="0"/>
              <a:t>¿</a:t>
            </a:r>
            <a:r>
              <a:rPr lang="es-MX" dirty="0"/>
              <a:t>Es probable que su red crezca </a:t>
            </a:r>
            <a:r>
              <a:rPr lang="es-MX" dirty="0" smtClean="0"/>
              <a:t>para incluir </a:t>
            </a:r>
            <a:r>
              <a:rPr lang="es-MX" dirty="0"/>
              <a:t>varios lugares alejados? </a:t>
            </a:r>
            <a:endParaRPr lang="es-MX" dirty="0" smtClean="0"/>
          </a:p>
          <a:p>
            <a:r>
              <a:rPr lang="es-MX" dirty="0" smtClean="0"/>
              <a:t>¿</a:t>
            </a:r>
            <a:r>
              <a:rPr lang="es-MX" dirty="0"/>
              <a:t>La mayoría de los componentes de </a:t>
            </a:r>
            <a:r>
              <a:rPr lang="es-MX" dirty="0" smtClean="0"/>
              <a:t>la red van </a:t>
            </a:r>
            <a:r>
              <a:rPr lang="es-MX" dirty="0"/>
              <a:t>a estar instalados en locaciones fijas, o se va a expandir para incluir </a:t>
            </a:r>
            <a:r>
              <a:rPr lang="es-MX" dirty="0" smtClean="0"/>
              <a:t>cientos de </a:t>
            </a:r>
            <a:r>
              <a:rPr lang="es-MX" dirty="0"/>
              <a:t>computadoras portátiles itinerantes y otros dispositivos?</a:t>
            </a:r>
          </a:p>
        </p:txBody>
      </p:sp>
    </p:spTree>
    <p:extLst>
      <p:ext uri="{BB962C8B-B14F-4D97-AF65-F5344CB8AC3E}">
        <p14:creationId xmlns:p14="http://schemas.microsoft.com/office/powerpoint/2010/main" val="838715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1236" y="332656"/>
            <a:ext cx="8229600" cy="1143000"/>
          </a:xfrm>
        </p:spPr>
        <p:txBody>
          <a:bodyPr/>
          <a:lstStyle/>
          <a:p>
            <a:r>
              <a:rPr lang="es-MX" dirty="0"/>
              <a:t>Diseño de Capa 2</a:t>
            </a:r>
          </a:p>
        </p:txBody>
      </p:sp>
      <p:sp>
        <p:nvSpPr>
          <p:cNvPr id="3" name="2 Marcador de contenido"/>
          <p:cNvSpPr>
            <a:spLocks noGrp="1"/>
          </p:cNvSpPr>
          <p:nvPr>
            <p:ph idx="1"/>
          </p:nvPr>
        </p:nvSpPr>
        <p:spPr>
          <a:xfrm>
            <a:off x="411236" y="1628800"/>
            <a:ext cx="8229600" cy="1709544"/>
          </a:xfrm>
        </p:spPr>
        <p:txBody>
          <a:bodyPr>
            <a:normAutofit fontScale="92500" lnSpcReduction="20000"/>
          </a:bodyPr>
          <a:lstStyle/>
          <a:p>
            <a:pPr marL="0" indent="0">
              <a:buNone/>
            </a:pPr>
            <a:r>
              <a:rPr lang="es-ES" dirty="0"/>
              <a:t>Los puentes y </a:t>
            </a:r>
            <a:r>
              <a:rPr lang="es-ES" dirty="0" err="1"/>
              <a:t>switches</a:t>
            </a:r>
            <a:r>
              <a:rPr lang="es-ES" dirty="0"/>
              <a:t>  controlan dos factores importantes que afectan de forma negativa el rendimiento de una red, como lo son</a:t>
            </a:r>
            <a:r>
              <a:rPr lang="es-ES" dirty="0" smtClean="0"/>
              <a:t>:</a:t>
            </a:r>
          </a:p>
          <a:p>
            <a:pPr>
              <a:buFontTx/>
              <a:buChar char="•"/>
            </a:pPr>
            <a:r>
              <a:rPr lang="es-ES" dirty="0"/>
              <a:t>Las colisiones.</a:t>
            </a:r>
          </a:p>
          <a:p>
            <a:pPr>
              <a:buFontTx/>
              <a:buChar char="•"/>
            </a:pPr>
            <a:r>
              <a:rPr lang="es-ES" dirty="0"/>
              <a:t> El tamaño de los dominios de colisión</a:t>
            </a:r>
            <a:endParaRPr lang="es-MX" dirty="0"/>
          </a:p>
        </p:txBody>
      </p:sp>
      <p:pic>
        <p:nvPicPr>
          <p:cNvPr id="4" name="Picture 13"/>
          <p:cNvPicPr>
            <a:picLocks noChangeAspect="1" noChangeArrowheads="1"/>
          </p:cNvPicPr>
          <p:nvPr/>
        </p:nvPicPr>
        <p:blipFill>
          <a:blip r:embed="rId2">
            <a:extLst>
              <a:ext uri="{28A0092B-C50C-407E-A947-70E740481C1C}">
                <a14:useLocalDpi xmlns:a14="http://schemas.microsoft.com/office/drawing/2010/main" val="0"/>
              </a:ext>
            </a:extLst>
          </a:blip>
          <a:srcRect l="15268" t="42905" r="48912" b="30093"/>
          <a:stretch>
            <a:fillRect/>
          </a:stretch>
        </p:blipFill>
        <p:spPr bwMode="auto">
          <a:xfrm>
            <a:off x="1851815" y="3573016"/>
            <a:ext cx="532765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98261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s-ES" sz="4000" dirty="0" smtClean="0"/>
              <a:t>Diseño de Capa 2: HUB </a:t>
            </a:r>
            <a:r>
              <a:rPr lang="es-ES" sz="4000" dirty="0"/>
              <a:t>vs. SWITCH</a:t>
            </a:r>
          </a:p>
        </p:txBody>
      </p:sp>
      <p:sp>
        <p:nvSpPr>
          <p:cNvPr id="6147" name="Rectangle 3"/>
          <p:cNvSpPr>
            <a:spLocks noGrp="1" noChangeArrowheads="1"/>
          </p:cNvSpPr>
          <p:nvPr>
            <p:ph type="body" sz="half" idx="1"/>
          </p:nvPr>
        </p:nvSpPr>
        <p:spPr/>
        <p:txBody>
          <a:bodyPr/>
          <a:lstStyle/>
          <a:p>
            <a:pPr algn="ctr">
              <a:lnSpc>
                <a:spcPct val="80000"/>
              </a:lnSpc>
            </a:pPr>
            <a:r>
              <a:rPr lang="es-ES" sz="1600" dirty="0"/>
              <a:t> </a:t>
            </a:r>
            <a:r>
              <a:rPr lang="es-ES" sz="2000" dirty="0"/>
              <a:t>HUB</a:t>
            </a:r>
            <a:r>
              <a:rPr lang="es-ES" sz="2000" dirty="0">
                <a:sym typeface="Wingdings" pitchFamily="2" charset="2"/>
              </a:rPr>
              <a:t></a:t>
            </a:r>
            <a:r>
              <a:rPr lang="es-ES" sz="1600" dirty="0">
                <a:sym typeface="Wingdings" pitchFamily="2" charset="2"/>
              </a:rPr>
              <a:t> Dispositivo de nivel 1.</a:t>
            </a:r>
          </a:p>
          <a:p>
            <a:pPr lvl="1" algn="ctr">
              <a:lnSpc>
                <a:spcPct val="80000"/>
              </a:lnSpc>
            </a:pPr>
            <a:endParaRPr lang="es-ES" sz="1400" dirty="0">
              <a:sym typeface="Wingdings" pitchFamily="2" charset="2"/>
            </a:endParaRPr>
          </a:p>
          <a:p>
            <a:pPr lvl="1" algn="ctr">
              <a:lnSpc>
                <a:spcPct val="80000"/>
              </a:lnSpc>
              <a:buFontTx/>
              <a:buNone/>
            </a:pPr>
            <a:r>
              <a:rPr lang="es-ES" sz="1400" dirty="0">
                <a:sym typeface="Wingdings" pitchFamily="2" charset="2"/>
              </a:rPr>
              <a:t>	</a:t>
            </a:r>
            <a:r>
              <a:rPr lang="es-ES" sz="1600" b="1" dirty="0">
                <a:sym typeface="Wingdings" pitchFamily="2" charset="2"/>
              </a:rPr>
              <a:t>VENTAJAS</a:t>
            </a:r>
            <a:r>
              <a:rPr lang="es-ES" sz="1600" dirty="0">
                <a:sym typeface="Wingdings" pitchFamily="2" charset="2"/>
              </a:rPr>
              <a:t> </a:t>
            </a:r>
          </a:p>
          <a:p>
            <a:pPr lvl="1" algn="ctr">
              <a:lnSpc>
                <a:spcPct val="80000"/>
              </a:lnSpc>
              <a:buFontTx/>
              <a:buNone/>
            </a:pPr>
            <a:r>
              <a:rPr lang="es-ES" sz="1600" dirty="0">
                <a:sym typeface="Wingdings" pitchFamily="2" charset="2"/>
              </a:rPr>
              <a:t>		- Al ser un dispositivo muy simple su precio es muy bajo, y el retardo que añade a los mensajes es prácticamente nulo. </a:t>
            </a:r>
          </a:p>
          <a:p>
            <a:pPr lvl="1" algn="ctr">
              <a:lnSpc>
                <a:spcPct val="80000"/>
              </a:lnSpc>
              <a:buFontTx/>
              <a:buNone/>
            </a:pPr>
            <a:endParaRPr lang="es-ES" sz="1600" dirty="0">
              <a:sym typeface="Wingdings" pitchFamily="2" charset="2"/>
            </a:endParaRPr>
          </a:p>
          <a:p>
            <a:pPr lvl="1" algn="ctr">
              <a:lnSpc>
                <a:spcPct val="80000"/>
              </a:lnSpc>
              <a:buFontTx/>
              <a:buNone/>
            </a:pPr>
            <a:r>
              <a:rPr lang="es-ES" sz="1600" dirty="0">
                <a:sym typeface="Wingdings" pitchFamily="2" charset="2"/>
              </a:rPr>
              <a:t>	</a:t>
            </a:r>
            <a:r>
              <a:rPr lang="es-ES" sz="1600" b="1" dirty="0">
                <a:sym typeface="Wingdings" pitchFamily="2" charset="2"/>
              </a:rPr>
              <a:t>INCONVENIENTES</a:t>
            </a:r>
          </a:p>
          <a:p>
            <a:pPr lvl="1" algn="ctr">
              <a:lnSpc>
                <a:spcPct val="80000"/>
              </a:lnSpc>
              <a:buFontTx/>
              <a:buNone/>
            </a:pPr>
            <a:r>
              <a:rPr lang="es-ES" sz="1600" dirty="0">
                <a:sym typeface="Wingdings" pitchFamily="2" charset="2"/>
              </a:rPr>
              <a:t>		- Funciona a la velocidad del dispositivo más lento de la red. </a:t>
            </a:r>
          </a:p>
          <a:p>
            <a:pPr algn="ctr">
              <a:lnSpc>
                <a:spcPct val="80000"/>
              </a:lnSpc>
              <a:buFontTx/>
              <a:buNone/>
            </a:pPr>
            <a:r>
              <a:rPr lang="es-ES" sz="1600" dirty="0">
                <a:sym typeface="Wingdings" pitchFamily="2" charset="2"/>
              </a:rPr>
              <a:t>		- Actúa como un repetidor     enviando la información a todos        los ordenadores que están conectados a él. </a:t>
            </a:r>
          </a:p>
          <a:p>
            <a:pPr algn="ctr">
              <a:lnSpc>
                <a:spcPct val="80000"/>
              </a:lnSpc>
              <a:buFontTx/>
              <a:buNone/>
            </a:pPr>
            <a:r>
              <a:rPr lang="es-ES" sz="1600" dirty="0">
                <a:sym typeface="Wingdings" pitchFamily="2" charset="2"/>
              </a:rPr>
              <a:t>		Esto además de tráfico      innecesario genera mayores probabilidades de colisión.</a:t>
            </a:r>
          </a:p>
          <a:p>
            <a:pPr>
              <a:lnSpc>
                <a:spcPct val="80000"/>
              </a:lnSpc>
              <a:buFontTx/>
              <a:buNone/>
            </a:pPr>
            <a:r>
              <a:rPr lang="es-ES" sz="1600" dirty="0">
                <a:sym typeface="Wingdings" pitchFamily="2" charset="2"/>
              </a:rPr>
              <a:t>	</a:t>
            </a:r>
          </a:p>
        </p:txBody>
      </p:sp>
      <p:pic>
        <p:nvPicPr>
          <p:cNvPr id="6148" name="Picture 4" descr="hub"/>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3438" y="1909763"/>
            <a:ext cx="4105275" cy="4014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89848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up)">
                                      <p:cBhvr>
                                        <p:cTn id="7" dur="5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6147">
                                            <p:txEl>
                                              <p:pRg st="3" end="3"/>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6147">
                                            <p:txEl>
                                              <p:pRg st="5" end="5"/>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6147">
                                            <p:txEl>
                                              <p:pRg st="6" end="6"/>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6147">
                                            <p:txEl>
                                              <p:pRg st="7" end="7"/>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6147">
                                            <p:txEl>
                                              <p:pRg st="8" end="8"/>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61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3"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s-ES" sz="4000" dirty="0"/>
              <a:t>Diseño de Capa 2: HUB vs. SWITCH</a:t>
            </a:r>
          </a:p>
        </p:txBody>
      </p:sp>
      <p:sp>
        <p:nvSpPr>
          <p:cNvPr id="9219" name="Rectangle 3"/>
          <p:cNvSpPr>
            <a:spLocks noGrp="1" noChangeArrowheads="1"/>
          </p:cNvSpPr>
          <p:nvPr>
            <p:ph type="body" sz="half" idx="1"/>
          </p:nvPr>
        </p:nvSpPr>
        <p:spPr>
          <a:xfrm>
            <a:off x="457200" y="1600200"/>
            <a:ext cx="4191000" cy="5029200"/>
          </a:xfrm>
        </p:spPr>
        <p:txBody>
          <a:bodyPr/>
          <a:lstStyle/>
          <a:p>
            <a:pPr>
              <a:lnSpc>
                <a:spcPct val="90000"/>
              </a:lnSpc>
            </a:pPr>
            <a:r>
              <a:rPr lang="es-ES" sz="1800" b="1" dirty="0"/>
              <a:t>SWITCH</a:t>
            </a:r>
            <a:r>
              <a:rPr lang="es-ES" sz="1800" b="1" dirty="0">
                <a:sym typeface="Wingdings" pitchFamily="2" charset="2"/>
              </a:rPr>
              <a:t></a:t>
            </a:r>
            <a:r>
              <a:rPr lang="es-ES" sz="1800" dirty="0">
                <a:sym typeface="Wingdings" pitchFamily="2" charset="2"/>
              </a:rPr>
              <a:t> </a:t>
            </a:r>
            <a:r>
              <a:rPr lang="es-ES" sz="1600" dirty="0">
                <a:sym typeface="Wingdings" pitchFamily="2" charset="2"/>
              </a:rPr>
              <a:t>Dispositivo de nivel 2 (capa de enlace).</a:t>
            </a:r>
          </a:p>
          <a:p>
            <a:pPr>
              <a:lnSpc>
                <a:spcPct val="90000"/>
              </a:lnSpc>
              <a:buFontTx/>
              <a:buNone/>
            </a:pPr>
            <a:r>
              <a:rPr lang="es-ES" sz="1600" dirty="0">
                <a:sym typeface="Wingdings" pitchFamily="2" charset="2"/>
              </a:rPr>
              <a:t>	</a:t>
            </a:r>
          </a:p>
          <a:p>
            <a:pPr>
              <a:lnSpc>
                <a:spcPct val="90000"/>
              </a:lnSpc>
              <a:buFontTx/>
              <a:buNone/>
            </a:pPr>
            <a:r>
              <a:rPr lang="es-ES" sz="1600" dirty="0">
                <a:sym typeface="Wingdings" pitchFamily="2" charset="2"/>
              </a:rPr>
              <a:t>		</a:t>
            </a:r>
            <a:r>
              <a:rPr lang="es-ES" sz="1600" b="1" dirty="0">
                <a:sym typeface="Wingdings" pitchFamily="2" charset="2"/>
              </a:rPr>
              <a:t>VENTAJAS</a:t>
            </a:r>
          </a:p>
          <a:p>
            <a:pPr>
              <a:lnSpc>
                <a:spcPct val="90000"/>
              </a:lnSpc>
              <a:buFontTx/>
              <a:buNone/>
            </a:pPr>
            <a:r>
              <a:rPr lang="es-ES" sz="1600" b="1" dirty="0">
                <a:sym typeface="Wingdings" pitchFamily="2" charset="2"/>
              </a:rPr>
              <a:t>		</a:t>
            </a:r>
            <a:r>
              <a:rPr lang="es-ES" sz="1600" dirty="0">
                <a:sym typeface="Wingdings" pitchFamily="2" charset="2"/>
              </a:rPr>
              <a:t>- Un </a:t>
            </a:r>
            <a:r>
              <a:rPr lang="es-ES" sz="1600" dirty="0" err="1">
                <a:sym typeface="Wingdings" pitchFamily="2" charset="2"/>
              </a:rPr>
              <a:t>switch</a:t>
            </a:r>
            <a:r>
              <a:rPr lang="es-ES" sz="1600" dirty="0">
                <a:sym typeface="Wingdings" pitchFamily="2" charset="2"/>
              </a:rPr>
              <a:t> sabe en todo momento que ordenadores tiene conectados a cada uno de sus puertos, esto lo va aprendiendo a medida que circula información a través de él.</a:t>
            </a:r>
          </a:p>
          <a:p>
            <a:pPr>
              <a:lnSpc>
                <a:spcPct val="90000"/>
              </a:lnSpc>
              <a:buFontTx/>
              <a:buNone/>
            </a:pPr>
            <a:r>
              <a:rPr lang="es-ES" sz="1600" dirty="0">
                <a:sym typeface="Wingdings" pitchFamily="2" charset="2"/>
              </a:rPr>
              <a:t>		Cuando un </a:t>
            </a:r>
            <a:r>
              <a:rPr lang="es-ES" sz="1600" dirty="0" err="1">
                <a:sym typeface="Wingdings" pitchFamily="2" charset="2"/>
              </a:rPr>
              <a:t>switch</a:t>
            </a:r>
            <a:r>
              <a:rPr lang="es-ES" sz="1600" dirty="0">
                <a:sym typeface="Wingdings" pitchFamily="2" charset="2"/>
              </a:rPr>
              <a:t> no sabe la dirección MAC de destino envía la trama por todos sus puertos (</a:t>
            </a:r>
            <a:r>
              <a:rPr lang="es-ES" sz="1600" i="1" dirty="0">
                <a:sym typeface="Wingdings" pitchFamily="2" charset="2"/>
              </a:rPr>
              <a:t>Inundación</a:t>
            </a:r>
            <a:r>
              <a:rPr lang="es-ES" sz="1600" dirty="0">
                <a:sym typeface="Wingdings" pitchFamily="2" charset="2"/>
              </a:rPr>
              <a:t>).</a:t>
            </a:r>
          </a:p>
          <a:p>
            <a:pPr>
              <a:lnSpc>
                <a:spcPct val="90000"/>
              </a:lnSpc>
              <a:buFontTx/>
              <a:buNone/>
            </a:pPr>
            <a:r>
              <a:rPr lang="es-ES" sz="1600" dirty="0">
                <a:sym typeface="Wingdings" pitchFamily="2" charset="2"/>
              </a:rPr>
              <a:t>	</a:t>
            </a:r>
          </a:p>
          <a:p>
            <a:pPr>
              <a:lnSpc>
                <a:spcPct val="90000"/>
              </a:lnSpc>
              <a:buFontTx/>
              <a:buNone/>
            </a:pPr>
            <a:r>
              <a:rPr lang="es-ES" sz="1600" dirty="0">
                <a:sym typeface="Wingdings" pitchFamily="2" charset="2"/>
              </a:rPr>
              <a:t>	</a:t>
            </a:r>
            <a:r>
              <a:rPr lang="es-ES" sz="1600" b="1" u="sng" dirty="0">
                <a:sym typeface="Wingdings" pitchFamily="2" charset="2"/>
              </a:rPr>
              <a:t>Resumen</a:t>
            </a:r>
            <a:r>
              <a:rPr lang="es-ES" sz="1600" b="1" dirty="0">
                <a:sym typeface="Wingdings" pitchFamily="2" charset="2"/>
              </a:rPr>
              <a:t>: </a:t>
            </a:r>
            <a:endParaRPr lang="es-ES" sz="1600" dirty="0">
              <a:sym typeface="Wingdings" pitchFamily="2" charset="2"/>
            </a:endParaRPr>
          </a:p>
          <a:p>
            <a:pPr>
              <a:lnSpc>
                <a:spcPct val="90000"/>
              </a:lnSpc>
              <a:buFontTx/>
              <a:buNone/>
            </a:pPr>
            <a:r>
              <a:rPr lang="es-ES" sz="1600" dirty="0">
                <a:sym typeface="Wingdings" pitchFamily="2" charset="2"/>
              </a:rPr>
              <a:t>	Si en nuestro diseño cambiáramos todos los </a:t>
            </a:r>
            <a:r>
              <a:rPr lang="es-ES" sz="1600" i="1" dirty="0" err="1">
                <a:sym typeface="Wingdings" pitchFamily="2" charset="2"/>
              </a:rPr>
              <a:t>hubs</a:t>
            </a:r>
            <a:r>
              <a:rPr lang="es-ES" sz="1600" dirty="0">
                <a:sym typeface="Wingdings" pitchFamily="2" charset="2"/>
              </a:rPr>
              <a:t> por </a:t>
            </a:r>
            <a:r>
              <a:rPr lang="es-ES" sz="1600" i="1" dirty="0" err="1">
                <a:sym typeface="Wingdings" pitchFamily="2" charset="2"/>
              </a:rPr>
              <a:t>switchs</a:t>
            </a:r>
            <a:r>
              <a:rPr lang="es-ES" sz="1600" dirty="0">
                <a:sym typeface="Wingdings" pitchFamily="2" charset="2"/>
              </a:rPr>
              <a:t>, obtendríamos todas las ventajas de los </a:t>
            </a:r>
            <a:r>
              <a:rPr lang="es-ES" sz="1600" dirty="0" err="1">
                <a:sym typeface="Wingdings" pitchFamily="2" charset="2"/>
              </a:rPr>
              <a:t>switchs</a:t>
            </a:r>
            <a:r>
              <a:rPr lang="es-ES" sz="1600" dirty="0">
                <a:sym typeface="Wingdings" pitchFamily="2" charset="2"/>
              </a:rPr>
              <a:t> a cambio de aumentar el coste.</a:t>
            </a:r>
            <a:endParaRPr lang="es-ES" sz="1600" b="1" dirty="0">
              <a:sym typeface="Wingdings" pitchFamily="2" charset="2"/>
            </a:endParaRPr>
          </a:p>
          <a:p>
            <a:pPr>
              <a:lnSpc>
                <a:spcPct val="90000"/>
              </a:lnSpc>
              <a:buFontTx/>
              <a:buNone/>
            </a:pPr>
            <a:r>
              <a:rPr lang="es-ES" sz="1600" b="1" dirty="0">
                <a:sym typeface="Wingdings" pitchFamily="2" charset="2"/>
              </a:rPr>
              <a:t>		</a:t>
            </a:r>
            <a:endParaRPr lang="es-ES" sz="1600" b="1" dirty="0"/>
          </a:p>
        </p:txBody>
      </p:sp>
      <p:pic>
        <p:nvPicPr>
          <p:cNvPr id="9220" name="Picture 4" descr="switch"/>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2184400"/>
            <a:ext cx="4248150" cy="3402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5056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checkerboard(across)">
                                      <p:cBhvr>
                                        <p:cTn id="7" dur="5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9219">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9219">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9219">
                                            <p:txEl>
                                              <p:pRg st="4" end="4"/>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9219">
                                            <p:txEl>
                                              <p:pRg st="5" end="5"/>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9219">
                                            <p:txEl>
                                              <p:pRg st="6" end="6"/>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9219">
                                            <p:txEl>
                                              <p:pRg st="7" end="7"/>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9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Diseño de Capa </a:t>
            </a:r>
            <a:r>
              <a:rPr lang="es-MX" dirty="0" smtClean="0"/>
              <a:t>2: </a:t>
            </a:r>
            <a:r>
              <a:rPr lang="es-MX" dirty="0" err="1" smtClean="0"/>
              <a:t>microsegmentación</a:t>
            </a:r>
            <a:r>
              <a:rPr lang="es-MX" dirty="0" smtClean="0"/>
              <a:t> de la red</a:t>
            </a:r>
            <a:endParaRPr lang="es-MX" dirty="0"/>
          </a:p>
        </p:txBody>
      </p:sp>
      <p:pic>
        <p:nvPicPr>
          <p:cNvPr id="4" name="Picture 1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2092" t="39470" r="51323" b="28688"/>
          <a:stretch>
            <a:fillRect/>
          </a:stretch>
        </p:blipFill>
        <p:spPr bwMode="auto">
          <a:xfrm>
            <a:off x="2555776" y="2318693"/>
            <a:ext cx="3474783" cy="312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4214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229600" cy="1143000"/>
          </a:xfrm>
        </p:spPr>
        <p:txBody>
          <a:bodyPr/>
          <a:lstStyle/>
          <a:p>
            <a:r>
              <a:rPr lang="es-MX" dirty="0" smtClean="0"/>
              <a:t>Diseño de Capa 2</a:t>
            </a:r>
            <a:endParaRPr lang="es-MX" dirty="0"/>
          </a:p>
        </p:txBody>
      </p:sp>
      <p:sp>
        <p:nvSpPr>
          <p:cNvPr id="3" name="2 Marcador de contenido"/>
          <p:cNvSpPr>
            <a:spLocks noGrp="1"/>
          </p:cNvSpPr>
          <p:nvPr>
            <p:ph idx="1"/>
          </p:nvPr>
        </p:nvSpPr>
        <p:spPr/>
        <p:txBody>
          <a:bodyPr/>
          <a:lstStyle/>
          <a:p>
            <a:pPr marL="0" indent="0">
              <a:buNone/>
            </a:pPr>
            <a:endParaRPr lang="es-MX" dirty="0"/>
          </a:p>
        </p:txBody>
      </p:sp>
      <p:pic>
        <p:nvPicPr>
          <p:cNvPr id="4" name="Picture 12"/>
          <p:cNvPicPr>
            <a:picLocks noChangeAspect="1" noChangeArrowheads="1"/>
          </p:cNvPicPr>
          <p:nvPr/>
        </p:nvPicPr>
        <p:blipFill>
          <a:blip r:embed="rId3">
            <a:extLst>
              <a:ext uri="{28A0092B-C50C-407E-A947-70E740481C1C}">
                <a14:useLocalDpi xmlns:a14="http://schemas.microsoft.com/office/drawing/2010/main" val="0"/>
              </a:ext>
            </a:extLst>
          </a:blip>
          <a:srcRect l="15379" t="38263" r="45123" b="24451"/>
          <a:stretch>
            <a:fillRect/>
          </a:stretch>
        </p:blipFill>
        <p:spPr bwMode="auto">
          <a:xfrm>
            <a:off x="1763713" y="2682875"/>
            <a:ext cx="532765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384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Diseño de Capa 2</a:t>
            </a:r>
            <a:endParaRPr lang="es-MX" dirty="0"/>
          </a:p>
        </p:txBody>
      </p:sp>
      <p:sp>
        <p:nvSpPr>
          <p:cNvPr id="3" name="2 Marcador de contenido"/>
          <p:cNvSpPr>
            <a:spLocks noGrp="1"/>
          </p:cNvSpPr>
          <p:nvPr>
            <p:ph idx="1"/>
          </p:nvPr>
        </p:nvSpPr>
        <p:spPr/>
        <p:txBody>
          <a:bodyPr/>
          <a:lstStyle/>
          <a:p>
            <a:pPr marL="0" indent="0">
              <a:buNone/>
            </a:pPr>
            <a:r>
              <a:rPr lang="es-ES" dirty="0"/>
              <a:t>El tamaño de un dominio de colisión se determina por la cantidad de hosts que se conectan físicamente a cualquier puerto en el </a:t>
            </a:r>
            <a:r>
              <a:rPr lang="es-ES" dirty="0" err="1"/>
              <a:t>switch</a:t>
            </a:r>
            <a:r>
              <a:rPr lang="es-ES" dirty="0"/>
              <a:t>.  De acuerdo con este argumento, existen dos esquemas de dominios de colisión:</a:t>
            </a:r>
          </a:p>
          <a:p>
            <a:r>
              <a:rPr lang="es-ES" b="1" dirty="0"/>
              <a:t>Un host conectado a cada puerto del </a:t>
            </a:r>
            <a:r>
              <a:rPr lang="es-ES" b="1" dirty="0" err="1"/>
              <a:t>switch</a:t>
            </a:r>
            <a:endParaRPr lang="es-MX" dirty="0"/>
          </a:p>
        </p:txBody>
      </p:sp>
      <p:pic>
        <p:nvPicPr>
          <p:cNvPr id="4" name="Picture 13"/>
          <p:cNvPicPr>
            <a:picLocks noChangeAspect="1" noChangeArrowheads="1"/>
          </p:cNvPicPr>
          <p:nvPr/>
        </p:nvPicPr>
        <p:blipFill>
          <a:blip r:embed="rId3">
            <a:extLst>
              <a:ext uri="{28A0092B-C50C-407E-A947-70E740481C1C}">
                <a14:useLocalDpi xmlns:a14="http://schemas.microsoft.com/office/drawing/2010/main" val="0"/>
              </a:ext>
            </a:extLst>
          </a:blip>
          <a:srcRect l="27455" t="41493" r="58289" b="48857"/>
          <a:stretch>
            <a:fillRect/>
          </a:stretch>
        </p:blipFill>
        <p:spPr bwMode="auto">
          <a:xfrm>
            <a:off x="3131840" y="4941168"/>
            <a:ext cx="338455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9565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Diseño de Capa 2: </a:t>
            </a:r>
            <a:r>
              <a:rPr lang="es-MX" dirty="0" err="1" smtClean="0"/>
              <a:t>Hubs</a:t>
            </a:r>
            <a:r>
              <a:rPr lang="es-MX" dirty="0" smtClean="0"/>
              <a:t> conectados a puertos de </a:t>
            </a:r>
            <a:r>
              <a:rPr lang="es-MX" dirty="0" err="1" smtClean="0"/>
              <a:t>switch</a:t>
            </a:r>
            <a:endParaRPr lang="es-MX" dirty="0"/>
          </a:p>
        </p:txBody>
      </p:sp>
      <p:pic>
        <p:nvPicPr>
          <p:cNvPr id="4" name="Picture 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405" t="53583" r="45276" b="34753"/>
          <a:stretch>
            <a:fillRect/>
          </a:stretch>
        </p:blipFill>
        <p:spPr bwMode="auto">
          <a:xfrm>
            <a:off x="1101083" y="2564904"/>
            <a:ext cx="6802234"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p:cNvPicPr>
            <a:picLocks noChangeAspect="1" noChangeArrowheads="1"/>
          </p:cNvPicPr>
          <p:nvPr/>
        </p:nvPicPr>
        <p:blipFill>
          <a:blip r:embed="rId3">
            <a:extLst>
              <a:ext uri="{28A0092B-C50C-407E-A947-70E740481C1C}">
                <a14:useLocalDpi xmlns:a14="http://schemas.microsoft.com/office/drawing/2010/main" val="0"/>
              </a:ext>
            </a:extLst>
          </a:blip>
          <a:srcRect l="15074" t="37856" r="44971" b="47456"/>
          <a:stretch>
            <a:fillRect/>
          </a:stretch>
        </p:blipFill>
        <p:spPr bwMode="auto">
          <a:xfrm>
            <a:off x="560715" y="4293096"/>
            <a:ext cx="7324398" cy="201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4876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Diseño de Capa 2</a:t>
            </a:r>
            <a:endParaRPr lang="es-MX" dirty="0"/>
          </a:p>
        </p:txBody>
      </p:sp>
      <p:sp>
        <p:nvSpPr>
          <p:cNvPr id="3" name="2 Marcador de contenido"/>
          <p:cNvSpPr>
            <a:spLocks noGrp="1"/>
          </p:cNvSpPr>
          <p:nvPr>
            <p:ph idx="1"/>
          </p:nvPr>
        </p:nvSpPr>
        <p:spPr/>
        <p:txBody>
          <a:bodyPr/>
          <a:lstStyle/>
          <a:p>
            <a:r>
              <a:rPr lang="es-ES" dirty="0"/>
              <a:t>Este último mecanismo, generalmente se utiliza en un entorno de </a:t>
            </a:r>
            <a:r>
              <a:rPr lang="es-ES" dirty="0" err="1"/>
              <a:t>switch</a:t>
            </a:r>
            <a:r>
              <a:rPr lang="es-ES" dirty="0"/>
              <a:t> LAN para crear más puntos de conexión al final de los tendidos de cableado horizontal</a:t>
            </a:r>
            <a:endParaRPr lang="es-MX" dirty="0"/>
          </a:p>
        </p:txBody>
      </p:sp>
      <p:pic>
        <p:nvPicPr>
          <p:cNvPr id="4" name="Picture 16"/>
          <p:cNvPicPr>
            <a:picLocks noChangeAspect="1" noChangeArrowheads="1"/>
          </p:cNvPicPr>
          <p:nvPr/>
        </p:nvPicPr>
        <p:blipFill>
          <a:blip r:embed="rId2">
            <a:extLst>
              <a:ext uri="{28A0092B-C50C-407E-A947-70E740481C1C}">
                <a14:useLocalDpi xmlns:a14="http://schemas.microsoft.com/office/drawing/2010/main" val="0"/>
              </a:ext>
            </a:extLst>
          </a:blip>
          <a:srcRect l="14166" t="38263" r="44676" b="24261"/>
          <a:stretch>
            <a:fillRect/>
          </a:stretch>
        </p:blipFill>
        <p:spPr bwMode="auto">
          <a:xfrm>
            <a:off x="3347864" y="3212976"/>
            <a:ext cx="5256212"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5320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Diseño de Capa 2: Situación aceptable</a:t>
            </a:r>
            <a:endParaRPr lang="es-MX" dirty="0"/>
          </a:p>
        </p:txBody>
      </p:sp>
      <p:sp>
        <p:nvSpPr>
          <p:cNvPr id="3" name="2 Marcador de contenido"/>
          <p:cNvSpPr>
            <a:spLocks noGrp="1"/>
          </p:cNvSpPr>
          <p:nvPr>
            <p:ph idx="1"/>
          </p:nvPr>
        </p:nvSpPr>
        <p:spPr/>
        <p:txBody>
          <a:bodyPr/>
          <a:lstStyle/>
          <a:p>
            <a:endParaRPr lang="es-MX" dirty="0"/>
          </a:p>
        </p:txBody>
      </p:sp>
      <p:pic>
        <p:nvPicPr>
          <p:cNvPr id="4" name="Picture 15"/>
          <p:cNvPicPr>
            <a:picLocks noChangeAspect="1" noChangeArrowheads="1"/>
          </p:cNvPicPr>
          <p:nvPr/>
        </p:nvPicPr>
        <p:blipFill>
          <a:blip r:embed="rId3">
            <a:extLst>
              <a:ext uri="{28A0092B-C50C-407E-A947-70E740481C1C}">
                <a14:useLocalDpi xmlns:a14="http://schemas.microsoft.com/office/drawing/2010/main" val="0"/>
              </a:ext>
            </a:extLst>
          </a:blip>
          <a:srcRect l="14017" t="38058" r="45276" b="24654"/>
          <a:stretch>
            <a:fillRect/>
          </a:stretch>
        </p:blipFill>
        <p:spPr bwMode="auto">
          <a:xfrm>
            <a:off x="1412219" y="2060849"/>
            <a:ext cx="6399869" cy="438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9426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Diseño de Capa 3</a:t>
            </a:r>
            <a:endParaRPr lang="es-MX" dirty="0"/>
          </a:p>
        </p:txBody>
      </p:sp>
      <p:pic>
        <p:nvPicPr>
          <p:cNvPr id="4" name="Picture 1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7633" t="38875" r="46794" b="33731"/>
          <a:stretch>
            <a:fillRect/>
          </a:stretch>
        </p:blipFill>
        <p:spPr bwMode="auto">
          <a:xfrm>
            <a:off x="1043608" y="2132856"/>
            <a:ext cx="7279524" cy="420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511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Objetivos del diseño de la LAN: </a:t>
            </a:r>
            <a:r>
              <a:rPr lang="es-CO" sz="3600" b="1" dirty="0"/>
              <a:t>Desempeño  O funcionalidad (performance</a:t>
            </a:r>
            <a:r>
              <a:rPr lang="es-CO" sz="3600" b="1" dirty="0" smtClean="0"/>
              <a:t>)</a:t>
            </a:r>
            <a:endParaRPr lang="es-MX" sz="3600" dirty="0"/>
          </a:p>
        </p:txBody>
      </p:sp>
      <p:sp>
        <p:nvSpPr>
          <p:cNvPr id="3" name="2 Marcador de contenido"/>
          <p:cNvSpPr>
            <a:spLocks noGrp="1"/>
          </p:cNvSpPr>
          <p:nvPr>
            <p:ph idx="1"/>
          </p:nvPr>
        </p:nvSpPr>
        <p:spPr/>
        <p:txBody>
          <a:bodyPr/>
          <a:lstStyle/>
          <a:p>
            <a:pPr marL="0" indent="0" algn="just">
              <a:buNone/>
            </a:pPr>
            <a:r>
              <a:rPr lang="es-CO" dirty="0" smtClean="0"/>
              <a:t>Los </a:t>
            </a:r>
            <a:r>
              <a:rPr lang="es-CO" dirty="0"/>
              <a:t>tipos de datos procesados pueden determinar el grado de desempeño requerido. </a:t>
            </a:r>
            <a:endParaRPr lang="es-CO" dirty="0" smtClean="0"/>
          </a:p>
          <a:p>
            <a:pPr marL="0" indent="0" algn="just">
              <a:buNone/>
            </a:pPr>
            <a:r>
              <a:rPr lang="es-CO" dirty="0" smtClean="0"/>
              <a:t>Si </a:t>
            </a:r>
            <a:r>
              <a:rPr lang="es-CO" dirty="0"/>
              <a:t>la función principal de la red es transacciones en tiempo real, entonces el desempeño asume una muy alta </a:t>
            </a:r>
            <a:r>
              <a:rPr lang="es-CO" dirty="0" smtClean="0"/>
              <a:t>prioridad, estamos hablando de recursos de alta prestación y disponibilidad, </a:t>
            </a:r>
            <a:r>
              <a:rPr lang="es-CO" dirty="0"/>
              <a:t>y desafortunadamente el costo </a:t>
            </a:r>
            <a:r>
              <a:rPr lang="es-CO" dirty="0" smtClean="0"/>
              <a:t>se </a:t>
            </a:r>
            <a:r>
              <a:rPr lang="es-CO" dirty="0"/>
              <a:t>eleva súbitamente en este trueque desempeño/costo. </a:t>
            </a:r>
            <a:endParaRPr lang="es-ES" dirty="0"/>
          </a:p>
          <a:p>
            <a:endParaRPr lang="es-MX" dirty="0"/>
          </a:p>
        </p:txBody>
      </p:sp>
    </p:spTree>
    <p:extLst>
      <p:ext uri="{BB962C8B-B14F-4D97-AF65-F5344CB8AC3E}">
        <p14:creationId xmlns:p14="http://schemas.microsoft.com/office/powerpoint/2010/main" val="25432678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Diseño de Capa 3</a:t>
            </a:r>
            <a:endParaRPr lang="es-MX" dirty="0"/>
          </a:p>
        </p:txBody>
      </p:sp>
      <p:pic>
        <p:nvPicPr>
          <p:cNvPr id="4" name="Picture 1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7636" t="42905" r="49359" b="30296"/>
          <a:stretch>
            <a:fillRect/>
          </a:stretch>
        </p:blipFill>
        <p:spPr bwMode="auto">
          <a:xfrm>
            <a:off x="1547664" y="2204864"/>
            <a:ext cx="6863770" cy="417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69734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Diseño de Capa 3: Segmentación lógica sobre segmentación física</a:t>
            </a:r>
            <a:endParaRPr lang="es-MX" dirty="0"/>
          </a:p>
        </p:txBody>
      </p:sp>
      <p:pic>
        <p:nvPicPr>
          <p:cNvPr id="4" name="Picture 1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4166" t="38263" r="45583" b="24261"/>
          <a:stretch>
            <a:fillRect/>
          </a:stretch>
        </p:blipFill>
        <p:spPr bwMode="auto">
          <a:xfrm>
            <a:off x="1402772" y="1916833"/>
            <a:ext cx="6913643" cy="482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8235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Diseño de Capa 3: </a:t>
            </a:r>
            <a:r>
              <a:rPr lang="es-MX" sz="3600" dirty="0" smtClean="0"/>
              <a:t>Documentación del esquema de direccionamiento IP</a:t>
            </a:r>
            <a:endParaRPr lang="es-MX" sz="3600" dirty="0"/>
          </a:p>
        </p:txBody>
      </p:sp>
      <p:sp>
        <p:nvSpPr>
          <p:cNvPr id="3" name="2 Marcador de contenido"/>
          <p:cNvSpPr>
            <a:spLocks noGrp="1"/>
          </p:cNvSpPr>
          <p:nvPr>
            <p:ph idx="1"/>
          </p:nvPr>
        </p:nvSpPr>
        <p:spPr/>
        <p:txBody>
          <a:bodyPr/>
          <a:lstStyle/>
          <a:p>
            <a:endParaRPr lang="es-MX" dirty="0"/>
          </a:p>
        </p:txBody>
      </p:sp>
      <p:pic>
        <p:nvPicPr>
          <p:cNvPr id="4" name="Picture 13"/>
          <p:cNvPicPr>
            <a:picLocks noChangeAspect="1" noChangeArrowheads="1"/>
          </p:cNvPicPr>
          <p:nvPr/>
        </p:nvPicPr>
        <p:blipFill>
          <a:blip r:embed="rId3">
            <a:extLst>
              <a:ext uri="{28A0092B-C50C-407E-A947-70E740481C1C}">
                <a14:useLocalDpi xmlns:a14="http://schemas.microsoft.com/office/drawing/2010/main" val="0"/>
              </a:ext>
            </a:extLst>
          </a:blip>
          <a:srcRect l="14873" t="47974" r="46461" b="37651"/>
          <a:stretch>
            <a:fillRect/>
          </a:stretch>
        </p:blipFill>
        <p:spPr bwMode="auto">
          <a:xfrm>
            <a:off x="323528" y="2852936"/>
            <a:ext cx="8399129" cy="234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4883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Diseño de Capa 3: </a:t>
            </a:r>
            <a:r>
              <a:rPr lang="es-MX" sz="3600" dirty="0" smtClean="0"/>
              <a:t>Esquema de direccionamiento uniforme </a:t>
            </a:r>
            <a:endParaRPr lang="es-MX" sz="3600" dirty="0"/>
          </a:p>
        </p:txBody>
      </p:sp>
      <p:pic>
        <p:nvPicPr>
          <p:cNvPr id="4" name="Picture 1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4766" t="42293" r="45888" b="29097"/>
          <a:stretch>
            <a:fillRect/>
          </a:stretch>
        </p:blipFill>
        <p:spPr bwMode="auto">
          <a:xfrm>
            <a:off x="1979712" y="2001611"/>
            <a:ext cx="4317358" cy="235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spect="1" noChangeArrowheads="1"/>
          </p:cNvPicPr>
          <p:nvPr/>
        </p:nvPicPr>
        <p:blipFill>
          <a:blip r:embed="rId4">
            <a:extLst>
              <a:ext uri="{28A0092B-C50C-407E-A947-70E740481C1C}">
                <a14:useLocalDpi xmlns:a14="http://schemas.microsoft.com/office/drawing/2010/main" val="0"/>
              </a:ext>
            </a:extLst>
          </a:blip>
          <a:srcRect l="14459" t="43108" r="45888" b="31317"/>
          <a:stretch>
            <a:fillRect/>
          </a:stretch>
        </p:blipFill>
        <p:spPr bwMode="auto">
          <a:xfrm>
            <a:off x="2339752" y="4509120"/>
            <a:ext cx="4319588"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5434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Diseño de Capa 3: </a:t>
            </a:r>
            <a:r>
              <a:rPr lang="es-MX" sz="3600" dirty="0" smtClean="0"/>
              <a:t>Mapas físicos – Fallas de red</a:t>
            </a:r>
            <a:endParaRPr lang="es-MX" sz="3600" dirty="0"/>
          </a:p>
        </p:txBody>
      </p:sp>
      <p:pic>
        <p:nvPicPr>
          <p:cNvPr id="4" name="Picture 1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0361" t="38466" r="45735" b="24451"/>
          <a:stretch>
            <a:fillRect/>
          </a:stretch>
        </p:blipFill>
        <p:spPr bwMode="auto">
          <a:xfrm>
            <a:off x="1835696" y="1916832"/>
            <a:ext cx="5843173" cy="479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6133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9"/>
          <p:cNvPicPr>
            <a:picLocks noChangeAspect="1" noChangeArrowheads="1"/>
          </p:cNvPicPr>
          <p:nvPr/>
        </p:nvPicPr>
        <p:blipFill>
          <a:blip r:embed="rId3">
            <a:extLst>
              <a:ext uri="{28A0092B-C50C-407E-A947-70E740481C1C}">
                <a14:useLocalDpi xmlns:a14="http://schemas.microsoft.com/office/drawing/2010/main" val="0"/>
              </a:ext>
            </a:extLst>
          </a:blip>
          <a:srcRect l="17343" t="44112" r="49664" b="30510"/>
          <a:stretch>
            <a:fillRect/>
          </a:stretch>
        </p:blipFill>
        <p:spPr bwMode="auto">
          <a:xfrm>
            <a:off x="4620487" y="4005064"/>
            <a:ext cx="4523513" cy="261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fontScale="90000"/>
          </a:bodyPr>
          <a:lstStyle/>
          <a:p>
            <a:r>
              <a:rPr lang="es-MX" dirty="0" smtClean="0"/>
              <a:t>Diseño de Capa 3: VLAN (dominios de colisión- dominios de </a:t>
            </a:r>
            <a:r>
              <a:rPr lang="es-MX" dirty="0" err="1" smtClean="0"/>
              <a:t>broadcast</a:t>
            </a:r>
            <a:r>
              <a:rPr lang="es-MX" dirty="0" smtClean="0"/>
              <a:t>)</a:t>
            </a:r>
            <a:endParaRPr lang="es-MX" dirty="0"/>
          </a:p>
        </p:txBody>
      </p:sp>
      <p:pic>
        <p:nvPicPr>
          <p:cNvPr id="4" name="Picture 20"/>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17339" t="38875" r="49065" b="33936"/>
          <a:stretch>
            <a:fillRect/>
          </a:stretch>
        </p:blipFill>
        <p:spPr bwMode="auto">
          <a:xfrm>
            <a:off x="251519" y="1916832"/>
            <a:ext cx="4745411"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35208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a:bodyPr>
          <a:lstStyle/>
          <a:p>
            <a:pPr marL="0" indent="0" algn="ctr">
              <a:buNone/>
            </a:pPr>
            <a:endParaRPr lang="es-MX" sz="5400" dirty="0" smtClean="0"/>
          </a:p>
          <a:p>
            <a:pPr marL="0" indent="0" algn="ctr">
              <a:buNone/>
            </a:pPr>
            <a:r>
              <a:rPr lang="es-MX" sz="5400" dirty="0" smtClean="0"/>
              <a:t>¿Preguntas?</a:t>
            </a:r>
            <a:endParaRPr lang="es-MX" sz="5400" dirty="0"/>
          </a:p>
        </p:txBody>
      </p:sp>
    </p:spTree>
    <p:extLst>
      <p:ext uri="{BB962C8B-B14F-4D97-AF65-F5344CB8AC3E}">
        <p14:creationId xmlns:p14="http://schemas.microsoft.com/office/powerpoint/2010/main" val="3155199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4500" dirty="0">
                <a:solidFill>
                  <a:srgbClr val="04617B"/>
                </a:solidFill>
              </a:rPr>
              <a:t>Objetivos del diseño de la LAN: </a:t>
            </a:r>
            <a:r>
              <a:rPr lang="es-CO" sz="3600" b="1" dirty="0"/>
              <a:t>Volumen proyectado de tráfico</a:t>
            </a:r>
            <a:endParaRPr lang="es-MX" sz="3600" dirty="0"/>
          </a:p>
        </p:txBody>
      </p:sp>
      <p:sp>
        <p:nvSpPr>
          <p:cNvPr id="3" name="2 Marcador de contenido"/>
          <p:cNvSpPr>
            <a:spLocks noGrp="1"/>
          </p:cNvSpPr>
          <p:nvPr>
            <p:ph idx="1"/>
          </p:nvPr>
        </p:nvSpPr>
        <p:spPr/>
        <p:txBody>
          <a:bodyPr>
            <a:normAutofit fontScale="77500" lnSpcReduction="20000"/>
          </a:bodyPr>
          <a:lstStyle/>
          <a:p>
            <a:r>
              <a:rPr lang="es-CO" dirty="0" smtClean="0"/>
              <a:t>Algunos </a:t>
            </a:r>
            <a:r>
              <a:rPr lang="es-CO" dirty="0"/>
              <a:t>equipos de interconexión como los puentes, concentradores pueden ocasionar cuellos de botella (</a:t>
            </a:r>
            <a:r>
              <a:rPr lang="es-CO" dirty="0" err="1"/>
              <a:t>bottlenecks</a:t>
            </a:r>
            <a:r>
              <a:rPr lang="es-CO" dirty="0"/>
              <a:t>) en las redes con tráfico pesado</a:t>
            </a:r>
            <a:r>
              <a:rPr lang="es-CO" dirty="0" smtClean="0"/>
              <a:t>.</a:t>
            </a:r>
          </a:p>
          <a:p>
            <a:r>
              <a:rPr lang="es-CO" dirty="0" smtClean="0"/>
              <a:t>Debe </a:t>
            </a:r>
            <a:r>
              <a:rPr lang="es-CO" dirty="0"/>
              <a:t>de incluir el número proyectado de usuarios, el tipo de trabajo que los usuarios harán, el tipo de aplicaciones que se correrán y el monto de comunicaciones remotas (</a:t>
            </a:r>
            <a:r>
              <a:rPr lang="es-CO" dirty="0" err="1"/>
              <a:t>www</a:t>
            </a:r>
            <a:r>
              <a:rPr lang="es-CO" dirty="0"/>
              <a:t>, ftp, telnet, </a:t>
            </a:r>
            <a:r>
              <a:rPr lang="es-CO" dirty="0" err="1"/>
              <a:t>VoIP</a:t>
            </a:r>
            <a:r>
              <a:rPr lang="es-CO" dirty="0"/>
              <a:t>, </a:t>
            </a:r>
            <a:r>
              <a:rPr lang="es-CO" dirty="0" err="1" smtClean="0"/>
              <a:t>ralaudio</a:t>
            </a:r>
            <a:r>
              <a:rPr lang="es-CO" dirty="0"/>
              <a:t>, </a:t>
            </a:r>
            <a:r>
              <a:rPr lang="es-CO" dirty="0" err="1"/>
              <a:t>etc</a:t>
            </a:r>
            <a:r>
              <a:rPr lang="es-CO" dirty="0"/>
              <a:t>). </a:t>
            </a:r>
            <a:endParaRPr lang="es-CO" dirty="0" smtClean="0"/>
          </a:p>
          <a:p>
            <a:r>
              <a:rPr lang="es-CO" dirty="0" smtClean="0"/>
              <a:t>¿</a:t>
            </a:r>
            <a:r>
              <a:rPr lang="es-CO" dirty="0"/>
              <a:t>Podrán los usuarios enviar ráfagas cortas de información o ellos podrán enviar grandes archivos? Esto es particularmente importante para determinar el monto de gráficas que se podrán transmitir sobre la red. </a:t>
            </a:r>
            <a:endParaRPr lang="es-CO" dirty="0" smtClean="0"/>
          </a:p>
          <a:p>
            <a:r>
              <a:rPr lang="es-CO" dirty="0" smtClean="0"/>
              <a:t>Si </a:t>
            </a:r>
            <a:r>
              <a:rPr lang="es-CO" dirty="0"/>
              <a:t>bien un diseñador de red no puede predecir el futuro, </a:t>
            </a:r>
            <a:r>
              <a:rPr lang="es-CO" dirty="0" smtClean="0"/>
              <a:t>debe </a:t>
            </a:r>
            <a:r>
              <a:rPr lang="es-CO" dirty="0"/>
              <a:t>de estar al tanto de las tendencias de la industria. </a:t>
            </a:r>
            <a:endParaRPr lang="es-CO" dirty="0" smtClean="0"/>
          </a:p>
          <a:p>
            <a:r>
              <a:rPr lang="es-CO" dirty="0" smtClean="0"/>
              <a:t>Si </a:t>
            </a:r>
            <a:r>
              <a:rPr lang="es-CO" dirty="0"/>
              <a:t>un servidor de fax o email va </a:t>
            </a:r>
            <a:r>
              <a:rPr lang="es-CO" dirty="0" smtClean="0"/>
              <a:t>será instalado </a:t>
            </a:r>
            <a:r>
              <a:rPr lang="es-CO" dirty="0"/>
              <a:t>en la red, entonces el diseñador deberá de anticipar que estos nuevos elementos no afecten </a:t>
            </a:r>
            <a:r>
              <a:rPr lang="es-CO" dirty="0" smtClean="0"/>
              <a:t>al </a:t>
            </a:r>
            <a:r>
              <a:rPr lang="es-CO" dirty="0"/>
              <a:t>volumen actual de tráfico de la red. </a:t>
            </a:r>
            <a:endParaRPr lang="es-ES" dirty="0"/>
          </a:p>
          <a:p>
            <a:endParaRPr lang="es-MX" dirty="0"/>
          </a:p>
        </p:txBody>
      </p:sp>
    </p:spTree>
    <p:extLst>
      <p:ext uri="{BB962C8B-B14F-4D97-AF65-F5344CB8AC3E}">
        <p14:creationId xmlns:p14="http://schemas.microsoft.com/office/powerpoint/2010/main" val="1781620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5400" dirty="0">
                <a:solidFill>
                  <a:srgbClr val="04617B"/>
                </a:solidFill>
              </a:rPr>
              <a:t>Objetivos del diseño de la LAN: </a:t>
            </a:r>
            <a:r>
              <a:rPr lang="es-CO" sz="3600" b="1" dirty="0"/>
              <a:t>Expansión futura</a:t>
            </a:r>
            <a:endParaRPr lang="es-MX" sz="3600" dirty="0"/>
          </a:p>
        </p:txBody>
      </p:sp>
      <p:sp>
        <p:nvSpPr>
          <p:cNvPr id="3" name="2 Marcador de contenido"/>
          <p:cNvSpPr>
            <a:spLocks noGrp="1"/>
          </p:cNvSpPr>
          <p:nvPr>
            <p:ph idx="1"/>
          </p:nvPr>
        </p:nvSpPr>
        <p:spPr/>
        <p:txBody>
          <a:bodyPr>
            <a:normAutofit fontScale="85000" lnSpcReduction="20000"/>
          </a:bodyPr>
          <a:lstStyle/>
          <a:p>
            <a:r>
              <a:rPr lang="es-CO" dirty="0" smtClean="0"/>
              <a:t>Las </a:t>
            </a:r>
            <a:r>
              <a:rPr lang="es-CO" dirty="0"/>
              <a:t>redes están siempre en continuo </a:t>
            </a:r>
            <a:r>
              <a:rPr lang="es-CO" dirty="0" smtClean="0"/>
              <a:t>crecimiento</a:t>
            </a:r>
            <a:r>
              <a:rPr lang="es-CO" dirty="0"/>
              <a:t>. </a:t>
            </a:r>
            <a:endParaRPr lang="es-CO" dirty="0" smtClean="0"/>
          </a:p>
          <a:p>
            <a:r>
              <a:rPr lang="es-CO" dirty="0" smtClean="0"/>
              <a:t>Una </a:t>
            </a:r>
            <a:r>
              <a:rPr lang="es-CO" dirty="0"/>
              <a:t>meta del diseño deberá ser planear para el crecimiento de la red para que las necesidades compañía no saturen en un futuro inmediato. </a:t>
            </a:r>
            <a:endParaRPr lang="es-CO" dirty="0" smtClean="0"/>
          </a:p>
          <a:p>
            <a:r>
              <a:rPr lang="es-CO" dirty="0" smtClean="0"/>
              <a:t>Los </a:t>
            </a:r>
            <a:r>
              <a:rPr lang="es-CO" dirty="0"/>
              <a:t>nodos deberán ser diseñados para que </a:t>
            </a:r>
            <a:r>
              <a:rPr lang="es-CO" dirty="0" smtClean="0"/>
              <a:t>puedan </a:t>
            </a:r>
            <a:r>
              <a:rPr lang="es-CO" dirty="0"/>
              <a:t>ser enlazados al mundo exterior. </a:t>
            </a:r>
            <a:endParaRPr lang="es-CO" dirty="0" smtClean="0"/>
          </a:p>
          <a:p>
            <a:r>
              <a:rPr lang="es-CO" dirty="0" smtClean="0"/>
              <a:t>¿</a:t>
            </a:r>
            <a:r>
              <a:rPr lang="es-CO" dirty="0"/>
              <a:t>Cuantas estaciones de trabajo puede soportar el sistema operativo de red? </a:t>
            </a:r>
            <a:endParaRPr lang="es-CO" dirty="0" smtClean="0"/>
          </a:p>
          <a:p>
            <a:r>
              <a:rPr lang="es-CO" dirty="0" smtClean="0"/>
              <a:t>¿</a:t>
            </a:r>
            <a:r>
              <a:rPr lang="es-CO" dirty="0"/>
              <a:t>La </a:t>
            </a:r>
            <a:r>
              <a:rPr lang="es-CO" dirty="0" smtClean="0"/>
              <a:t>política de los proveedores de </a:t>
            </a:r>
            <a:r>
              <a:rPr lang="es-CO" dirty="0"/>
              <a:t>equipos hace factible la expansión futura</a:t>
            </a:r>
            <a:r>
              <a:rPr lang="es-CO" dirty="0" smtClean="0"/>
              <a:t>?</a:t>
            </a:r>
          </a:p>
          <a:p>
            <a:r>
              <a:rPr lang="es-CO" dirty="0" smtClean="0"/>
              <a:t>¿</a:t>
            </a:r>
            <a:r>
              <a:rPr lang="es-CO" dirty="0"/>
              <a:t>El ancho de banda del medio de comunicación empleado es suficiente para futuro crecimiento de la red? </a:t>
            </a:r>
            <a:endParaRPr lang="es-CO" dirty="0" smtClean="0"/>
          </a:p>
          <a:p>
            <a:r>
              <a:rPr lang="es-CO" dirty="0" smtClean="0"/>
              <a:t>¿</a:t>
            </a:r>
            <a:r>
              <a:rPr lang="es-CO" dirty="0"/>
              <a:t>El equipo de comunicaciones tiene puertos disponibles para futuras conexiones? </a:t>
            </a:r>
            <a:endParaRPr lang="es-ES" dirty="0"/>
          </a:p>
          <a:p>
            <a:endParaRPr lang="es-MX" dirty="0"/>
          </a:p>
        </p:txBody>
      </p:sp>
    </p:spTree>
    <p:extLst>
      <p:ext uri="{BB962C8B-B14F-4D97-AF65-F5344CB8AC3E}">
        <p14:creationId xmlns:p14="http://schemas.microsoft.com/office/powerpoint/2010/main" val="3167655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4800" dirty="0">
                <a:solidFill>
                  <a:srgbClr val="04617B"/>
                </a:solidFill>
              </a:rPr>
              <a:t>Objetivos del diseño de la LAN: </a:t>
            </a:r>
            <a:r>
              <a:rPr lang="es-CO" sz="3600" b="1" dirty="0" smtClean="0"/>
              <a:t>Seguridad</a:t>
            </a:r>
            <a:endParaRPr lang="es-MX" sz="3600" dirty="0"/>
          </a:p>
        </p:txBody>
      </p:sp>
      <p:sp>
        <p:nvSpPr>
          <p:cNvPr id="3" name="2 Marcador de contenido"/>
          <p:cNvSpPr>
            <a:spLocks noGrp="1"/>
          </p:cNvSpPr>
          <p:nvPr>
            <p:ph idx="1"/>
          </p:nvPr>
        </p:nvSpPr>
        <p:spPr/>
        <p:txBody>
          <a:bodyPr/>
          <a:lstStyle/>
          <a:p>
            <a:r>
              <a:rPr lang="es-CO" dirty="0" smtClean="0"/>
              <a:t>Muchas </a:t>
            </a:r>
            <a:r>
              <a:rPr lang="es-CO" dirty="0"/>
              <a:t>preguntas de diseño están relacionadas a la seguridad de la red. </a:t>
            </a:r>
            <a:endParaRPr lang="es-CO" dirty="0" smtClean="0"/>
          </a:p>
          <a:p>
            <a:r>
              <a:rPr lang="es-CO" dirty="0" smtClean="0"/>
              <a:t>¿Existen políticas de seguridad implementadas? ¿Cuáles son?</a:t>
            </a:r>
          </a:p>
          <a:p>
            <a:r>
              <a:rPr lang="es-CO" dirty="0" smtClean="0"/>
              <a:t>¿Estarán </a:t>
            </a:r>
            <a:r>
              <a:rPr lang="es-CO" dirty="0"/>
              <a:t>encriptados los </a:t>
            </a:r>
            <a:r>
              <a:rPr lang="es-CO" dirty="0" smtClean="0"/>
              <a:t>datos?</a:t>
            </a:r>
          </a:p>
          <a:p>
            <a:r>
              <a:rPr lang="es-CO" dirty="0" smtClean="0"/>
              <a:t>Firewall</a:t>
            </a:r>
          </a:p>
          <a:p>
            <a:pPr marL="0" indent="0">
              <a:buNone/>
            </a:pPr>
            <a:endParaRPr lang="es-ES" dirty="0"/>
          </a:p>
          <a:p>
            <a:endParaRPr lang="es-MX" dirty="0"/>
          </a:p>
        </p:txBody>
      </p:sp>
    </p:spTree>
    <p:extLst>
      <p:ext uri="{BB962C8B-B14F-4D97-AF65-F5344CB8AC3E}">
        <p14:creationId xmlns:p14="http://schemas.microsoft.com/office/powerpoint/2010/main" val="2318524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5400" dirty="0">
                <a:solidFill>
                  <a:srgbClr val="04617B"/>
                </a:solidFill>
              </a:rPr>
              <a:t>Objetivos del diseño de la LAN: </a:t>
            </a:r>
            <a:r>
              <a:rPr lang="es-CO" sz="3600" b="1" dirty="0" smtClean="0"/>
              <a:t>Redundancia</a:t>
            </a:r>
            <a:endParaRPr lang="es-MX" dirty="0"/>
          </a:p>
        </p:txBody>
      </p:sp>
      <p:sp>
        <p:nvSpPr>
          <p:cNvPr id="3" name="2 Marcador de contenido"/>
          <p:cNvSpPr>
            <a:spLocks noGrp="1"/>
          </p:cNvSpPr>
          <p:nvPr>
            <p:ph idx="1"/>
          </p:nvPr>
        </p:nvSpPr>
        <p:spPr/>
        <p:txBody>
          <a:bodyPr>
            <a:normAutofit fontScale="85000" lnSpcReduction="20000"/>
          </a:bodyPr>
          <a:lstStyle/>
          <a:p>
            <a:r>
              <a:rPr lang="es-CO" dirty="0" smtClean="0"/>
              <a:t>Las </a:t>
            </a:r>
            <a:r>
              <a:rPr lang="es-CO" dirty="0"/>
              <a:t>redes robustas requieren redundancia, sí algún elemento falla, la red deberá por sí misma deberá seguir operando. </a:t>
            </a:r>
            <a:endParaRPr lang="es-CO" dirty="0" smtClean="0"/>
          </a:p>
          <a:p>
            <a:r>
              <a:rPr lang="es-CO" dirty="0" smtClean="0"/>
              <a:t>Un </a:t>
            </a:r>
            <a:r>
              <a:rPr lang="es-CO" dirty="0"/>
              <a:t>sistema tolerante a fallas debe estar diseñado en la red, de tal manera, si un servidor falla, un segundo servidor de respaldo entrará a operar inmediatamente. </a:t>
            </a:r>
            <a:endParaRPr lang="es-CO" dirty="0" smtClean="0"/>
          </a:p>
          <a:p>
            <a:r>
              <a:rPr lang="es-CO" dirty="0" smtClean="0"/>
              <a:t>La </a:t>
            </a:r>
            <a:r>
              <a:rPr lang="es-CO" dirty="0"/>
              <a:t>redundancia también se aplica para los enlaces externos de la red. </a:t>
            </a:r>
            <a:endParaRPr lang="es-CO" dirty="0" smtClean="0"/>
          </a:p>
          <a:p>
            <a:r>
              <a:rPr lang="es-CO" dirty="0" smtClean="0"/>
              <a:t>Los </a:t>
            </a:r>
            <a:r>
              <a:rPr lang="es-CO" dirty="0"/>
              <a:t>enlaces redundantes aseguran que la red siga funcionando en caso de que un equipo de comunicaciones falle o el medio de transmisión en cuestión. Es común que compañías tengan enlaces redundantes, si el enlace terrestre falla (por ejemplo, una línea privada), entra en operación el enlace vía satélite o vía microondas. Es lógico que la redundancia cuesta, pero a veces es inevitable.</a:t>
            </a:r>
            <a:endParaRPr lang="es-ES" dirty="0"/>
          </a:p>
          <a:p>
            <a:endParaRPr lang="es-MX" dirty="0"/>
          </a:p>
        </p:txBody>
      </p:sp>
    </p:spTree>
    <p:extLst>
      <p:ext uri="{BB962C8B-B14F-4D97-AF65-F5344CB8AC3E}">
        <p14:creationId xmlns:p14="http://schemas.microsoft.com/office/powerpoint/2010/main" val="1139786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3671</TotalTime>
  <Words>3331</Words>
  <Application>Microsoft Office PowerPoint</Application>
  <PresentationFormat>Presentación en pantalla (4:3)</PresentationFormat>
  <Paragraphs>235</Paragraphs>
  <Slides>56</Slides>
  <Notes>15</Notes>
  <HiddenSlides>0</HiddenSlides>
  <MMClips>0</MMClips>
  <ScaleCrop>false</ScaleCrop>
  <HeadingPairs>
    <vt:vector size="4" baseType="variant">
      <vt:variant>
        <vt:lpstr>Tema</vt:lpstr>
      </vt:variant>
      <vt:variant>
        <vt:i4>1</vt:i4>
      </vt:variant>
      <vt:variant>
        <vt:lpstr>Títulos de diapositiva</vt:lpstr>
      </vt:variant>
      <vt:variant>
        <vt:i4>56</vt:i4>
      </vt:variant>
    </vt:vector>
  </HeadingPairs>
  <TitlesOfParts>
    <vt:vector size="57" baseType="lpstr">
      <vt:lpstr>Flow</vt:lpstr>
      <vt:lpstr>Diseño de LAN </vt:lpstr>
      <vt:lpstr>Introducción</vt:lpstr>
      <vt:lpstr>Información necesaria para el diseño</vt:lpstr>
      <vt:lpstr>Presentación de PowerPoint</vt:lpstr>
      <vt:lpstr>Objetivos del diseño de la LAN: Desempeño  O funcionalidad (performance)</vt:lpstr>
      <vt:lpstr>Objetivos del diseño de la LAN: Volumen proyectado de tráfico</vt:lpstr>
      <vt:lpstr>Objetivos del diseño de la LAN: Expansión futura</vt:lpstr>
      <vt:lpstr>Objetivos del diseño de la LAN: Seguridad</vt:lpstr>
      <vt:lpstr>Objetivos del diseño de la LAN: Redundancia</vt:lpstr>
      <vt:lpstr>Objetivos del diseño de la LAN: Compatibilidad: hardware y software </vt:lpstr>
      <vt:lpstr>Objetivos del diseño de la LAN: Compatibilidad: organización y personal</vt:lpstr>
      <vt:lpstr>Objetivos del diseño de la LAN: Costo</vt:lpstr>
      <vt:lpstr>Consideraciones</vt:lpstr>
      <vt:lpstr>FUNCIÓN Y UBICACIÓN DE LOS SERVIDORES</vt:lpstr>
      <vt:lpstr>FUNCIÓN Y UBICACIÓN DE LOS SERVIDORES</vt:lpstr>
      <vt:lpstr>FUNCIÓN Y UBICACIÓN DE LOS SERVIDORES</vt:lpstr>
      <vt:lpstr>Dominios de colisión</vt:lpstr>
      <vt:lpstr>Segmentación</vt:lpstr>
      <vt:lpstr>Dominios de broadcast</vt:lpstr>
      <vt:lpstr>METODOLOGÍA DE DISEÑO</vt:lpstr>
      <vt:lpstr>Situación Actual y Proyectada</vt:lpstr>
      <vt:lpstr>Analizar requisitos y datos</vt:lpstr>
      <vt:lpstr>Diseñar la estructura o topología de las Capas 1, 2 y 3 de la LAN</vt:lpstr>
      <vt:lpstr>Documentar la implementación física y lógica de la red</vt:lpstr>
      <vt:lpstr>Documentar la implementación física y lógica de la red</vt:lpstr>
      <vt:lpstr>Documentar la implementación física y lógica de la red</vt:lpstr>
      <vt:lpstr>Documentar la implementación física y lógica de la red</vt:lpstr>
      <vt:lpstr>Documentar la implementación física y lógica de la red</vt:lpstr>
      <vt:lpstr>Documentar la implementación física y lógica de la red</vt:lpstr>
      <vt:lpstr>Documentar la implementación física y lógica de la red</vt:lpstr>
      <vt:lpstr>DISEÑO DE CAPA 1</vt:lpstr>
      <vt:lpstr>Diseño de Capa 1</vt:lpstr>
      <vt:lpstr>Diseño de Capa 1</vt:lpstr>
      <vt:lpstr>Diseño Capa 1: Topología estrella simple</vt:lpstr>
      <vt:lpstr>Diseño Capa 1: Distancia mayores de 100 mts</vt:lpstr>
      <vt:lpstr>Diseño de Capa 1</vt:lpstr>
      <vt:lpstr>Diseño de Capa 1: Diagrama Lógico</vt:lpstr>
      <vt:lpstr>Diseño de Capa 1</vt:lpstr>
      <vt:lpstr>Diseño de Capa 2</vt:lpstr>
      <vt:lpstr>Diseño de Capa 2</vt:lpstr>
      <vt:lpstr>Diseño de Capa 2: HUB vs. SWITCH</vt:lpstr>
      <vt:lpstr>Diseño de Capa 2: HUB vs. SWITCH</vt:lpstr>
      <vt:lpstr>Diseño de Capa 2: microsegmentación de la red</vt:lpstr>
      <vt:lpstr>Diseño de Capa 2</vt:lpstr>
      <vt:lpstr>Diseño de Capa 2</vt:lpstr>
      <vt:lpstr>Diseño de Capa 2: Hubs conectados a puertos de switch</vt:lpstr>
      <vt:lpstr>Diseño de Capa 2</vt:lpstr>
      <vt:lpstr>Diseño de Capa 2: Situación aceptable</vt:lpstr>
      <vt:lpstr>Diseño de Capa 3</vt:lpstr>
      <vt:lpstr>Diseño de Capa 3</vt:lpstr>
      <vt:lpstr>Diseño de Capa 3: Segmentación lógica sobre segmentación física</vt:lpstr>
      <vt:lpstr>Diseño de Capa 3: Documentación del esquema de direccionamiento IP</vt:lpstr>
      <vt:lpstr>Diseño de Capa 3: Esquema de direccionamiento uniforme </vt:lpstr>
      <vt:lpstr>Diseño de Capa 3: Mapas físicos – Fallas de red</vt:lpstr>
      <vt:lpstr>Diseño de Capa 3: VLAN (dominios de colisión- dominios de broadcast)</vt:lpstr>
      <vt:lpstr>Presentación de PowerPoint</vt:lpstr>
    </vt:vector>
  </TitlesOfParts>
  <Company>Windows XP Titan Ultimate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Arquitectura de Redes</dc:title>
  <dc:creator>CORE I3</dc:creator>
  <cp:lastModifiedBy>Consuelo Gomez</cp:lastModifiedBy>
  <cp:revision>96</cp:revision>
  <dcterms:created xsi:type="dcterms:W3CDTF">2013-08-16T12:13:04Z</dcterms:created>
  <dcterms:modified xsi:type="dcterms:W3CDTF">2013-09-12T17:38:37Z</dcterms:modified>
</cp:coreProperties>
</file>