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70" r:id="rId4"/>
  </p:sldMasterIdLst>
  <p:notesMasterIdLst>
    <p:notesMasterId r:id="rId28"/>
  </p:notesMasterIdLst>
  <p:handoutMasterIdLst>
    <p:handoutMasterId r:id="rId29"/>
  </p:handoutMasterIdLst>
  <p:sldIdLst>
    <p:sldId id="256" r:id="rId5"/>
    <p:sldId id="304" r:id="rId6"/>
    <p:sldId id="317" r:id="rId7"/>
    <p:sldId id="316" r:id="rId8"/>
    <p:sldId id="318" r:id="rId9"/>
    <p:sldId id="465" r:id="rId10"/>
    <p:sldId id="466" r:id="rId11"/>
    <p:sldId id="474" r:id="rId12"/>
    <p:sldId id="319" r:id="rId13"/>
    <p:sldId id="475" r:id="rId14"/>
    <p:sldId id="456" r:id="rId15"/>
    <p:sldId id="458" r:id="rId16"/>
    <p:sldId id="462" r:id="rId17"/>
    <p:sldId id="476" r:id="rId18"/>
    <p:sldId id="477" r:id="rId19"/>
    <p:sldId id="478" r:id="rId20"/>
    <p:sldId id="479" r:id="rId21"/>
    <p:sldId id="480" r:id="rId22"/>
    <p:sldId id="481" r:id="rId23"/>
    <p:sldId id="482" r:id="rId24"/>
    <p:sldId id="484" r:id="rId25"/>
    <p:sldId id="486" r:id="rId26"/>
    <p:sldId id="315"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6410"/>
  </p:normalViewPr>
  <p:slideViewPr>
    <p:cSldViewPr>
      <p:cViewPr varScale="1">
        <p:scale>
          <a:sx n="69" d="100"/>
          <a:sy n="69" d="100"/>
        </p:scale>
        <p:origin x="1356" y="66"/>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03/05/2023</a:t>
            </a:fld>
            <a:endParaRPr lang="es-ES" dirty="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AR"/>
              <a:pPr/>
              <a:t>3/5/2023</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1389523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2767439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2684207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val="1295150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val="177209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val="4186983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9967482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3762517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32007425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19326569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val="489996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31450273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21</a:t>
            </a:fld>
            <a:endParaRPr lang="es-ES" dirty="0"/>
          </a:p>
        </p:txBody>
      </p:sp>
    </p:spTree>
    <p:extLst>
      <p:ext uri="{BB962C8B-B14F-4D97-AF65-F5344CB8AC3E}">
        <p14:creationId xmlns:p14="http://schemas.microsoft.com/office/powerpoint/2010/main" val="25444563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22</a:t>
            </a:fld>
            <a:endParaRPr lang="es-ES" dirty="0"/>
          </a:p>
        </p:txBody>
      </p:sp>
    </p:spTree>
    <p:extLst>
      <p:ext uri="{BB962C8B-B14F-4D97-AF65-F5344CB8AC3E}">
        <p14:creationId xmlns:p14="http://schemas.microsoft.com/office/powerpoint/2010/main" val="2641360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2365123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1746734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848637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2544869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3945038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1691460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4289365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C14FD69-4A85-4715-A222-ABB225B63BC6}" type="datetimeFigureOut">
              <a:rPr lang="es-ES" smtClean="0"/>
              <a:pPr/>
              <a:t>03/05/2023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extLst>
      <p:ext uri="{BB962C8B-B14F-4D97-AF65-F5344CB8AC3E}">
        <p14:creationId xmlns:p14="http://schemas.microsoft.com/office/powerpoint/2010/main" val="4137920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5" name="Footer Placeholder 4"/>
          <p:cNvSpPr>
            <a:spLocks noGrp="1"/>
          </p:cNvSpPr>
          <p:nvPr>
            <p:ph type="ftr" sz="quarter" idx="11"/>
          </p:nvPr>
        </p:nvSpPr>
        <p:spPr/>
        <p:txBody>
          <a:bodyPr/>
          <a:lstStyle/>
          <a:p>
            <a:pPr algn="ctr"/>
            <a:endParaRPr lang="es-ES" sz="1000" dirty="0"/>
          </a:p>
        </p:txBody>
      </p:sp>
      <p:sp>
        <p:nvSpPr>
          <p:cNvPr id="6" name="Slide Number Placeholder 5"/>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2332499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5" name="Footer Placeholder 4"/>
          <p:cNvSpPr>
            <a:spLocks noGrp="1"/>
          </p:cNvSpPr>
          <p:nvPr>
            <p:ph type="ftr" sz="quarter" idx="11"/>
          </p:nvPr>
        </p:nvSpPr>
        <p:spPr/>
        <p:txBody>
          <a:bodyPr/>
          <a:lstStyle/>
          <a:p>
            <a:pPr algn="ctr"/>
            <a:endParaRPr lang="es-ES" sz="1000" dirty="0"/>
          </a:p>
        </p:txBody>
      </p:sp>
      <p:sp>
        <p:nvSpPr>
          <p:cNvPr id="6" name="Slide Number Placeholder 5"/>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184290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5" name="Footer Placeholder 4"/>
          <p:cNvSpPr>
            <a:spLocks noGrp="1"/>
          </p:cNvSpPr>
          <p:nvPr>
            <p:ph type="ftr" sz="quarter" idx="11"/>
          </p:nvPr>
        </p:nvSpPr>
        <p:spPr/>
        <p:txBody>
          <a:bodyPr/>
          <a:lstStyle/>
          <a:p>
            <a:pPr algn="ctr"/>
            <a:endParaRPr lang="es-ES" sz="1000" dirty="0"/>
          </a:p>
        </p:txBody>
      </p:sp>
      <p:sp>
        <p:nvSpPr>
          <p:cNvPr id="6" name="Slide Number Placeholder 5"/>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895602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5" name="Footer Placeholder 4"/>
          <p:cNvSpPr>
            <a:spLocks noGrp="1"/>
          </p:cNvSpPr>
          <p:nvPr>
            <p:ph type="ftr" sz="quarter" idx="11"/>
          </p:nvPr>
        </p:nvSpPr>
        <p:spPr/>
        <p:txBody>
          <a:bodyPr/>
          <a:lstStyle/>
          <a:p>
            <a:pPr algn="ctr"/>
            <a:endParaRPr lang="es-ES" sz="1000" dirty="0"/>
          </a:p>
        </p:txBody>
      </p:sp>
      <p:sp>
        <p:nvSpPr>
          <p:cNvPr id="6" name="Slide Number Placeholder 5"/>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1577290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6" name="Footer Placeholder 5"/>
          <p:cNvSpPr>
            <a:spLocks noGrp="1"/>
          </p:cNvSpPr>
          <p:nvPr>
            <p:ph type="ftr" sz="quarter" idx="11"/>
          </p:nvPr>
        </p:nvSpPr>
        <p:spPr/>
        <p:txBody>
          <a:bodyPr/>
          <a:lstStyle/>
          <a:p>
            <a:pPr algn="ctr"/>
            <a:endParaRPr lang="es-ES" sz="1000" dirty="0"/>
          </a:p>
        </p:txBody>
      </p:sp>
      <p:sp>
        <p:nvSpPr>
          <p:cNvPr id="7" name="Slide Number Placeholder 6"/>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383950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8" name="Footer Placeholder 7"/>
          <p:cNvSpPr>
            <a:spLocks noGrp="1"/>
          </p:cNvSpPr>
          <p:nvPr>
            <p:ph type="ftr" sz="quarter" idx="11"/>
          </p:nvPr>
        </p:nvSpPr>
        <p:spPr/>
        <p:txBody>
          <a:bodyPr/>
          <a:lstStyle/>
          <a:p>
            <a:pPr algn="ctr"/>
            <a:endParaRPr lang="es-ES" sz="1000" dirty="0"/>
          </a:p>
        </p:txBody>
      </p:sp>
      <p:sp>
        <p:nvSpPr>
          <p:cNvPr id="9" name="Slide Number Placeholder 8"/>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2423205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4" name="Footer Placeholder 3"/>
          <p:cNvSpPr>
            <a:spLocks noGrp="1"/>
          </p:cNvSpPr>
          <p:nvPr>
            <p:ph type="ftr" sz="quarter" idx="11"/>
          </p:nvPr>
        </p:nvSpPr>
        <p:spPr/>
        <p:txBody>
          <a:bodyPr/>
          <a:lstStyle/>
          <a:p>
            <a:pPr algn="ctr"/>
            <a:endParaRPr lang="es-ES" sz="1000" dirty="0"/>
          </a:p>
        </p:txBody>
      </p:sp>
      <p:sp>
        <p:nvSpPr>
          <p:cNvPr id="5" name="Slide Number Placeholder 4"/>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207439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4FD69-4A85-4715-A222-ABB225B63BC6}" type="datetimeFigureOut">
              <a:rPr lang="es-ES" smtClean="0"/>
              <a:pPr/>
              <a:t>03/05/2023</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extLst>
      <p:ext uri="{BB962C8B-B14F-4D97-AF65-F5344CB8AC3E}">
        <p14:creationId xmlns:p14="http://schemas.microsoft.com/office/powerpoint/2010/main" val="1195147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6" name="Footer Placeholder 5"/>
          <p:cNvSpPr>
            <a:spLocks noGrp="1"/>
          </p:cNvSpPr>
          <p:nvPr>
            <p:ph type="ftr" sz="quarter" idx="11"/>
          </p:nvPr>
        </p:nvSpPr>
        <p:spPr/>
        <p:txBody>
          <a:bodyPr/>
          <a:lstStyle/>
          <a:p>
            <a:pPr algn="ctr"/>
            <a:endParaRPr lang="es-ES" sz="1000" dirty="0"/>
          </a:p>
        </p:txBody>
      </p:sp>
      <p:sp>
        <p:nvSpPr>
          <p:cNvPr id="7" name="Slide Number Placeholder 6"/>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3067407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C14FD69-4A85-4715-A222-ABB225B63BC6}" type="datetimeFigureOut">
              <a:rPr lang="es-ES" smtClean="0"/>
              <a:pPr/>
              <a:t>03/05/2023</a:t>
            </a:fld>
            <a:endParaRPr lang="es-ES" sz="1000" dirty="0"/>
          </a:p>
        </p:txBody>
      </p:sp>
      <p:sp>
        <p:nvSpPr>
          <p:cNvPr id="6" name="Footer Placeholder 5"/>
          <p:cNvSpPr>
            <a:spLocks noGrp="1"/>
          </p:cNvSpPr>
          <p:nvPr>
            <p:ph type="ftr" sz="quarter" idx="11"/>
          </p:nvPr>
        </p:nvSpPr>
        <p:spPr/>
        <p:txBody>
          <a:bodyPr/>
          <a:lstStyle/>
          <a:p>
            <a:pPr algn="ctr"/>
            <a:endParaRPr lang="es-ES" sz="1000" dirty="0"/>
          </a:p>
        </p:txBody>
      </p:sp>
      <p:sp>
        <p:nvSpPr>
          <p:cNvPr id="7" name="Slide Number Placeholder 6"/>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163585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59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14FD69-4A85-4715-A222-ABB225B63BC6}" type="datetimeFigureOut">
              <a:rPr lang="es-ES" smtClean="0"/>
              <a:pPr/>
              <a:t>03/05/2023</a:t>
            </a:fld>
            <a:endParaRPr lang="es-ES" sz="1000"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ctr"/>
            <a:endParaRPr lang="es-ES" sz="1000"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a:fld id="{D4C49B74-5DB2-4B03-B1D2-7F6A3C51C318}" type="slidenum">
              <a:rPr lang="es-ES" smtClean="0"/>
              <a:pPr algn="r"/>
              <a:t>‹Nº›</a:t>
            </a:fld>
            <a:endParaRPr lang="es-ES" sz="1000" dirty="0"/>
          </a:p>
        </p:txBody>
      </p:sp>
    </p:spTree>
    <p:extLst>
      <p:ext uri="{BB962C8B-B14F-4D97-AF65-F5344CB8AC3E}">
        <p14:creationId xmlns:p14="http://schemas.microsoft.com/office/powerpoint/2010/main" val="4172000010"/>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webp"/><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83093" y="1958975"/>
            <a:ext cx="7577814" cy="1470025"/>
          </a:xfrm>
        </p:spPr>
        <p:txBody>
          <a:bodyPr>
            <a:normAutofit/>
          </a:bodyPr>
          <a:lstStyle/>
          <a:p>
            <a:pPr algn="ctr"/>
            <a:r>
              <a:rPr sz="4600" b="1" dirty="0" err="1">
                <a:latin typeface="Arial" pitchFamily="34" charset="0"/>
                <a:cs typeface="Arial" pitchFamily="34" charset="0"/>
              </a:rPr>
              <a:t>Te</a:t>
            </a:r>
            <a:r>
              <a:rPr lang="es-ES" sz="4600" b="1" dirty="0" err="1">
                <a:latin typeface="Arial" pitchFamily="34" charset="0"/>
                <a:cs typeface="Arial" pitchFamily="34" charset="0"/>
              </a:rPr>
              <a:t>oría</a:t>
            </a:r>
            <a:r>
              <a:rPr sz="4600" b="1" dirty="0">
                <a:latin typeface="Arial" pitchFamily="34" charset="0"/>
                <a:cs typeface="Arial" pitchFamily="34" charset="0"/>
              </a:rPr>
              <a:t> de la </a:t>
            </a:r>
            <a:r>
              <a:rPr sz="4600" b="1" dirty="0" err="1">
                <a:latin typeface="Arial" pitchFamily="34" charset="0"/>
                <a:cs typeface="Arial" pitchFamily="34" charset="0"/>
              </a:rPr>
              <a:t>Informaci</a:t>
            </a:r>
            <a:r>
              <a:rPr lang="es-ES" sz="4600" b="1" dirty="0" err="1">
                <a:latin typeface="Arial" pitchFamily="34" charset="0"/>
                <a:cs typeface="Arial" pitchFamily="34" charset="0"/>
              </a:rPr>
              <a:t>ó</a:t>
            </a:r>
            <a:r>
              <a:rPr sz="4600" b="1" dirty="0">
                <a:latin typeface="Arial" pitchFamily="34" charset="0"/>
                <a:cs typeface="Arial" pitchFamily="34" charset="0"/>
              </a:rPr>
              <a:t>n y la </a:t>
            </a:r>
            <a:r>
              <a:rPr sz="4600" b="1" dirty="0" err="1">
                <a:latin typeface="Arial" pitchFamily="34" charset="0"/>
                <a:cs typeface="Arial" pitchFamily="34" charset="0"/>
              </a:rPr>
              <a:t>Comunicaci</a:t>
            </a:r>
            <a:r>
              <a:rPr lang="es-ES" sz="4600" b="1" dirty="0" err="1">
                <a:latin typeface="Arial" pitchFamily="34" charset="0"/>
                <a:cs typeface="Arial" pitchFamily="34" charset="0"/>
              </a:rPr>
              <a:t>ó</a:t>
            </a:r>
            <a:r>
              <a:rPr sz="4600" b="1" dirty="0">
                <a:latin typeface="Arial" pitchFamily="34" charset="0"/>
                <a:cs typeface="Arial" pitchFamily="34" charset="0"/>
              </a:rPr>
              <a:t>n</a:t>
            </a:r>
          </a:p>
        </p:txBody>
      </p:sp>
      <p:sp>
        <p:nvSpPr>
          <p:cNvPr id="2" name="Subtitle 1"/>
          <p:cNvSpPr>
            <a:spLocks noGrp="1"/>
          </p:cNvSpPr>
          <p:nvPr>
            <p:ph type="subTitle" idx="1"/>
          </p:nvPr>
        </p:nvSpPr>
        <p:spPr>
          <a:xfrm>
            <a:off x="1404387" y="4077072"/>
            <a:ext cx="6956520" cy="925223"/>
          </a:xfrm>
        </p:spPr>
        <p:txBody>
          <a:bodyPr/>
          <a:lstStyle/>
          <a:p>
            <a:pPr algn="ctr"/>
            <a:r>
              <a:rPr lang="es-ES" dirty="0">
                <a:latin typeface="Arial" pitchFamily="34" charset="0"/>
                <a:cs typeface="Arial" pitchFamily="34" charset="0"/>
              </a:rPr>
              <a:t>Introducción a los Sistemas de Telecomunicación</a:t>
            </a:r>
            <a:endParaRPr dirty="0">
              <a:latin typeface="Arial" pitchFamily="34" charset="0"/>
              <a:cs typeface="Arial" pitchFamily="34" charset="0"/>
            </a:endParaRPr>
          </a:p>
        </p:txBody>
      </p:sp>
      <p:sp>
        <p:nvSpPr>
          <p:cNvPr id="4" name="Subtitle 1"/>
          <p:cNvSpPr txBox="1">
            <a:spLocks/>
          </p:cNvSpPr>
          <p:nvPr/>
        </p:nvSpPr>
        <p:spPr>
          <a:xfrm>
            <a:off x="1404387" y="5211479"/>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Ing. María Aparicio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428596" y="1056730"/>
            <a:ext cx="3999388" cy="500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a:latin typeface="Arial" pitchFamily="34" charset="0"/>
                <a:cs typeface="Arial" pitchFamily="34" charset="0"/>
              </a:rPr>
              <a:t>Señales analógicas y digitales</a:t>
            </a: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3648" y="422949"/>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a:extLst>
              <a:ext uri="{FF2B5EF4-FFF2-40B4-BE49-F238E27FC236}">
                <a16:creationId xmlns:a16="http://schemas.microsoft.com/office/drawing/2014/main" id="{3D4E4B33-225B-CA59-D8D5-94E303AF72F8}"/>
              </a:ext>
            </a:extLst>
          </p:cNvPr>
          <p:cNvSpPr>
            <a:spLocks noChangeArrowheads="1"/>
          </p:cNvSpPr>
          <p:nvPr/>
        </p:nvSpPr>
        <p:spPr bwMode="auto">
          <a:xfrm>
            <a:off x="428596" y="1556792"/>
            <a:ext cx="8286808" cy="1442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a:lnSpc>
                <a:spcPct val="115000"/>
              </a:lnSpc>
              <a:spcAft>
                <a:spcPts val="800"/>
              </a:spcAft>
              <a:buFont typeface="Wingdings" panose="05000000000000000000" pitchFamily="2" charset="2"/>
              <a:buChar char=""/>
            </a:pPr>
            <a:r>
              <a:rPr lang="es-ES_tradnl" sz="1800" b="1" dirty="0">
                <a:effectLst/>
                <a:latin typeface="Arial" panose="020B0604020202020204" pitchFamily="34" charset="0"/>
                <a:ea typeface="Calibri" panose="020F0502020204030204" pitchFamily="34" charset="0"/>
              </a:rPr>
              <a:t>Señal analógica:</a:t>
            </a:r>
            <a:r>
              <a:rPr lang="es-ES_tradnl" sz="1800" dirty="0">
                <a:effectLst/>
                <a:latin typeface="Arial" panose="020B0604020202020204" pitchFamily="34" charset="0"/>
                <a:ea typeface="Calibri" panose="020F0502020204030204" pitchFamily="34" charset="0"/>
              </a:rPr>
              <a:t> aquellas que pueden ser representadas por funciones que toman un número infinito de valores en cualquier intervalo considerado. </a:t>
            </a:r>
            <a:endParaRPr lang="es-AR" sz="1800" dirty="0">
              <a:effectLst/>
              <a:latin typeface="Arial" panose="020B0604020202020204" pitchFamily="34" charset="0"/>
              <a:ea typeface="Calibri" panose="020F0502020204030204" pitchFamily="34" charset="0"/>
            </a:endParaRPr>
          </a:p>
          <a:p>
            <a:pPr marL="342900" lvl="0" indent="-342900" algn="just">
              <a:lnSpc>
                <a:spcPct val="115000"/>
              </a:lnSpc>
              <a:spcAft>
                <a:spcPts val="800"/>
              </a:spcAft>
              <a:buFont typeface="Wingdings" panose="05000000000000000000" pitchFamily="2" charset="2"/>
              <a:buChar char=""/>
            </a:pPr>
            <a:r>
              <a:rPr lang="es-ES_tradnl" sz="1800" b="1" dirty="0">
                <a:effectLst/>
                <a:latin typeface="Arial" panose="020B0604020202020204" pitchFamily="34" charset="0"/>
                <a:ea typeface="Calibri" panose="020F0502020204030204" pitchFamily="34" charset="0"/>
              </a:rPr>
              <a:t>Señal digital:</a:t>
            </a:r>
            <a:r>
              <a:rPr lang="es-ES_tradnl" sz="1800" dirty="0">
                <a:effectLst/>
                <a:latin typeface="Arial" panose="020B0604020202020204" pitchFamily="34" charset="0"/>
                <a:ea typeface="Calibri" panose="020F0502020204030204" pitchFamily="34" charset="0"/>
              </a:rPr>
              <a:t> aquellas que pueden ser representadas por funciones que toman un número finito de valores en cualquier intervalo de tiempo.</a:t>
            </a:r>
            <a:endParaRPr lang="es-AR" sz="1800" dirty="0">
              <a:effectLst/>
              <a:latin typeface="Arial" panose="020B0604020202020204" pitchFamily="34" charset="0"/>
              <a:ea typeface="Calibri" panose="020F0502020204030204" pitchFamily="34" charset="0"/>
            </a:endParaRPr>
          </a:p>
        </p:txBody>
      </p:sp>
      <p:pic>
        <p:nvPicPr>
          <p:cNvPr id="3074" name="Picture 2" descr="1.3.3 Tipos de Señales (Analógica-Digital)">
            <a:extLst>
              <a:ext uri="{FF2B5EF4-FFF2-40B4-BE49-F238E27FC236}">
                <a16:creationId xmlns:a16="http://schemas.microsoft.com/office/drawing/2014/main" id="{649B3AE4-1F1C-E6A3-9024-59A3F9CE07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250" y="3212976"/>
            <a:ext cx="5591175" cy="3305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72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179512" y="928688"/>
            <a:ext cx="7429500" cy="500062"/>
          </a:xfrm>
        </p:spPr>
        <p:txBody>
          <a:bodyPr>
            <a:normAutofit/>
          </a:bodyPr>
          <a:lstStyle/>
          <a:p>
            <a:pPr marL="0" indent="0" algn="l">
              <a:buNone/>
            </a:pPr>
            <a:r>
              <a:rPr sz="2000" b="1" dirty="0" err="1">
                <a:latin typeface="Arial" pitchFamily="34" charset="0"/>
                <a:cs typeface="Arial" pitchFamily="34" charset="0"/>
              </a:rPr>
              <a:t>Concepto</a:t>
            </a:r>
            <a:r>
              <a:rPr sz="2000" b="1" dirty="0">
                <a:latin typeface="Arial" pitchFamily="34" charset="0"/>
                <a:cs typeface="Arial" pitchFamily="34" charset="0"/>
              </a:rPr>
              <a:t> de </a:t>
            </a:r>
            <a:r>
              <a:rPr sz="2000" b="1" dirty="0" err="1">
                <a:latin typeface="Arial" pitchFamily="34" charset="0"/>
                <a:cs typeface="Arial" pitchFamily="34" charset="0"/>
              </a:rPr>
              <a:t>periodo</a:t>
            </a:r>
            <a:r>
              <a:rPr sz="2000" b="1" dirty="0">
                <a:latin typeface="Arial" pitchFamily="34" charset="0"/>
                <a:cs typeface="Arial" pitchFamily="34" charset="0"/>
              </a:rPr>
              <a:t>  y </a:t>
            </a:r>
            <a:r>
              <a:rPr sz="2000" b="1" dirty="0" err="1">
                <a:latin typeface="Arial" pitchFamily="34" charset="0"/>
                <a:cs typeface="Arial" pitchFamily="34" charset="0"/>
              </a:rPr>
              <a:t>frecuencia</a:t>
            </a:r>
            <a:endParaRPr sz="1800"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683568" y="314307"/>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501305"/>
            <a:ext cx="857256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a:latin typeface="Arial" pitchFamily="34" charset="0"/>
                <a:cs typeface="Arial" pitchFamily="34" charset="0"/>
              </a:rPr>
              <a:t>Se define como período de una función repetitiva al tiempo transcurrido entre dos pasos consecutivos de la señal por el mismo valor en el mismo sentido. El período se mide en unidades de tiempo. El período se representa con la letra </a:t>
            </a:r>
            <a:r>
              <a:rPr lang="es-ES_tradnl" i="1" dirty="0">
                <a:latin typeface="Arial" pitchFamily="34" charset="0"/>
                <a:cs typeface="Arial" pitchFamily="34" charset="0"/>
              </a:rPr>
              <a:t>"T" </a:t>
            </a:r>
            <a:r>
              <a:rPr lang="es-ES_tradnl" dirty="0">
                <a:latin typeface="Arial" pitchFamily="34" charset="0"/>
                <a:cs typeface="Arial" pitchFamily="34" charset="0"/>
              </a:rPr>
              <a:t>y se expresa en segundos. </a:t>
            </a:r>
            <a:endParaRPr lang="es-ES"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Se define como frecuencia de la señal periódica al número de ciclos completos que tiene lugar en la unidad de tiempo. La frecuencia se expresa con la letra "f " y se mide en </a:t>
            </a:r>
            <a:r>
              <a:rPr lang="es-ES_tradnl" dirty="0" err="1">
                <a:latin typeface="Arial" pitchFamily="34" charset="0"/>
                <a:cs typeface="Arial" pitchFamily="34" charset="0"/>
              </a:rPr>
              <a:t>Hertz</a:t>
            </a:r>
            <a:r>
              <a:rPr lang="es-ES_tradnl" dirty="0">
                <a:latin typeface="Arial" pitchFamily="34" charset="0"/>
                <a:cs typeface="Arial" pitchFamily="34" charset="0"/>
              </a:rPr>
              <a:t>. La frecuencia de 1 </a:t>
            </a:r>
            <a:r>
              <a:rPr lang="es-ES_tradnl" dirty="0" err="1">
                <a:latin typeface="Arial" pitchFamily="34" charset="0"/>
                <a:cs typeface="Arial" pitchFamily="34" charset="0"/>
              </a:rPr>
              <a:t>hertz</a:t>
            </a:r>
            <a:r>
              <a:rPr lang="es-ES_tradnl" dirty="0">
                <a:latin typeface="Arial" pitchFamily="34" charset="0"/>
                <a:cs typeface="Arial" pitchFamily="34" charset="0"/>
              </a:rPr>
              <a:t> corresponde a un ciclo por segundo. La frecuencia y el período están relacionados por la expresión siguiente:    f = 1/T</a:t>
            </a:r>
            <a:endParaRPr lang="es-ES" dirty="0">
              <a:latin typeface="Arial" pitchFamily="34" charset="0"/>
              <a:cs typeface="Arial" pitchFamily="34" charset="0"/>
            </a:endParaRPr>
          </a:p>
        </p:txBody>
      </p:sp>
      <p:pic>
        <p:nvPicPr>
          <p:cNvPr id="1026" name="Picture 2" descr="250px-OndaSenoidal"/>
          <p:cNvPicPr>
            <a:picLocks noChangeAspect="1" noChangeArrowheads="1"/>
          </p:cNvPicPr>
          <p:nvPr/>
        </p:nvPicPr>
        <p:blipFill>
          <a:blip r:embed="rId3" cstate="print"/>
          <a:srcRect/>
          <a:stretch>
            <a:fillRect/>
          </a:stretch>
        </p:blipFill>
        <p:spPr bwMode="auto">
          <a:xfrm>
            <a:off x="3143240" y="4143380"/>
            <a:ext cx="3214710" cy="257176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309384" y="957266"/>
            <a:ext cx="7429500" cy="500063"/>
          </a:xfrm>
        </p:spPr>
        <p:txBody>
          <a:bodyPr>
            <a:normAutofit/>
          </a:bodyPr>
          <a:lstStyle/>
          <a:p>
            <a:pPr marL="0" indent="0" algn="l">
              <a:buNone/>
            </a:pPr>
            <a:r>
              <a:rPr sz="2000" b="1" dirty="0" err="1">
                <a:latin typeface="Arial" pitchFamily="34" charset="0"/>
                <a:cs typeface="Arial" pitchFamily="34" charset="0"/>
              </a:rPr>
              <a:t>Concepto</a:t>
            </a:r>
            <a:r>
              <a:rPr sz="2000" b="1" dirty="0">
                <a:latin typeface="Arial" pitchFamily="34" charset="0"/>
                <a:cs typeface="Arial" pitchFamily="34" charset="0"/>
              </a:rPr>
              <a:t> de </a:t>
            </a:r>
            <a:r>
              <a:rPr sz="2000" b="1" dirty="0" err="1">
                <a:latin typeface="Arial" pitchFamily="34" charset="0"/>
                <a:cs typeface="Arial" pitchFamily="34" charset="0"/>
              </a:rPr>
              <a:t>periodo</a:t>
            </a:r>
            <a:r>
              <a:rPr sz="2000" b="1" dirty="0">
                <a:latin typeface="Arial" pitchFamily="34" charset="0"/>
                <a:cs typeface="Arial" pitchFamily="34" charset="0"/>
              </a:rPr>
              <a:t>  y </a:t>
            </a:r>
            <a:r>
              <a:rPr sz="2000" b="1" dirty="0" err="1">
                <a:latin typeface="Arial" pitchFamily="34" charset="0"/>
                <a:cs typeface="Arial" pitchFamily="34" charset="0"/>
              </a:rPr>
              <a:t>frecuencia</a:t>
            </a:r>
            <a:endParaRPr sz="1800"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64160"/>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428736"/>
            <a:ext cx="857256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ES_tradnl" dirty="0">
                <a:latin typeface="Arial" pitchFamily="34" charset="0"/>
                <a:cs typeface="Arial" pitchFamily="34" charset="0"/>
              </a:rPr>
              <a:t>Las señales periódicas no siempre tienen comportamiento sinusoidal en el caso mas simple, se puede pensar en una señal que adopte solamente dos valores que pueden se uno positivo y otro negativo, o bien uno de ellos positivo y el otro coincidente con la línea de referencia.</a:t>
            </a:r>
            <a:endParaRPr lang="es-ES" dirty="0">
              <a:latin typeface="Arial" pitchFamily="34" charset="0"/>
              <a:cs typeface="Arial" pitchFamily="34" charset="0"/>
            </a:endParaRPr>
          </a:p>
        </p:txBody>
      </p:sp>
      <p:pic>
        <p:nvPicPr>
          <p:cNvPr id="2050" name="Picture 2" descr="pulse"/>
          <p:cNvPicPr>
            <a:picLocks noChangeAspect="1" noChangeArrowheads="1"/>
          </p:cNvPicPr>
          <p:nvPr/>
        </p:nvPicPr>
        <p:blipFill>
          <a:blip r:embed="rId3" cstate="print"/>
          <a:srcRect/>
          <a:stretch>
            <a:fillRect/>
          </a:stretch>
        </p:blipFill>
        <p:spPr bwMode="auto">
          <a:xfrm>
            <a:off x="1109238" y="3101101"/>
            <a:ext cx="6925524" cy="243364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259971" y="928674"/>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428736"/>
            <a:ext cx="8572560"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a:latin typeface="Arial" pitchFamily="34" charset="0"/>
                <a:cs typeface="Arial" pitchFamily="34" charset="0"/>
              </a:rPr>
              <a:t>Se pueden señalar las siguientes características de los sistemas de transmisión analógicos y digitales:</a:t>
            </a:r>
            <a:endParaRPr lang="es-ES" dirty="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a:latin typeface="Arial" pitchFamily="34" charset="0"/>
                <a:cs typeface="Arial" pitchFamily="34" charset="0"/>
              </a:rPr>
              <a:t>Todos los sistemas de comunicaciones analógicos como digitales están capacitados para transportar señales de información para los servicios de voz. texto, imágenes y datos.</a:t>
            </a:r>
            <a:endParaRPr lang="es-ES" dirty="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a:latin typeface="Arial" pitchFamily="34" charset="0"/>
                <a:cs typeface="Arial" pitchFamily="34" charset="0"/>
              </a:rPr>
              <a:t>En los sistemas de comunicaciones analógicos la propia forma de la onda de la señal transmitida es la que contiene la información que se transmite.</a:t>
            </a:r>
            <a:endParaRPr lang="es-ES" dirty="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a:latin typeface="Arial" pitchFamily="34" charset="0"/>
                <a:cs typeface="Arial" pitchFamily="34" charset="0"/>
              </a:rPr>
              <a:t>En los sistemas digitales, los pulsos codificados de la señal transmitida son los que contienen la información. Denominamos pulso a cada una de las transiciones de estado de la señal, en un intervalo de tiempo. Comúnmente al conjunto de unos y ceros transmitidos se lo denomina tren en de pulsos.</a:t>
            </a:r>
            <a:endParaRPr lang="es-ES"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Existen servicios de comunicaciones en los cuales las primeras señales generadas son típicamente analógicas, como en la transmisión de la voz y otros en los cuales esas señales son típicamente digitales, como en el caso de la transmisión de los datos producidos por equipos informáticos.</a:t>
            </a:r>
            <a:endParaRPr lang="es-ES"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259971" y="928674"/>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 - Ejemplo</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2" name="Imagen 1" descr="Learn with style">
            <a:extLst>
              <a:ext uri="{FF2B5EF4-FFF2-40B4-BE49-F238E27FC236}">
                <a16:creationId xmlns:a16="http://schemas.microsoft.com/office/drawing/2014/main" id="{E7B58287-9709-6AA8-C194-52B03017338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5963" y="1428736"/>
            <a:ext cx="8377163" cy="5026298"/>
          </a:xfrm>
          <a:prstGeom prst="rect">
            <a:avLst/>
          </a:prstGeom>
          <a:noFill/>
          <a:ln>
            <a:noFill/>
          </a:ln>
        </p:spPr>
      </p:pic>
    </p:spTree>
    <p:extLst>
      <p:ext uri="{BB962C8B-B14F-4D97-AF65-F5344CB8AC3E}">
        <p14:creationId xmlns:p14="http://schemas.microsoft.com/office/powerpoint/2010/main" val="3003555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259971" y="928674"/>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 - Modulación</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 name="CuadroTexto 2">
            <a:extLst>
              <a:ext uri="{FF2B5EF4-FFF2-40B4-BE49-F238E27FC236}">
                <a16:creationId xmlns:a16="http://schemas.microsoft.com/office/drawing/2014/main" id="{2104115C-D37D-FD26-D1AF-1861BB41B486}"/>
              </a:ext>
            </a:extLst>
          </p:cNvPr>
          <p:cNvSpPr txBox="1"/>
          <p:nvPr/>
        </p:nvSpPr>
        <p:spPr>
          <a:xfrm>
            <a:off x="359198" y="1428736"/>
            <a:ext cx="8496944" cy="646331"/>
          </a:xfrm>
          <a:prstGeom prst="rect">
            <a:avLst/>
          </a:prstGeom>
          <a:noFill/>
        </p:spPr>
        <p:txBody>
          <a:bodyPr wrap="square">
            <a:spAutoFit/>
          </a:bodyPr>
          <a:lstStyle/>
          <a:p>
            <a:pPr algn="just"/>
            <a:r>
              <a:rPr lang="es-ES" sz="1800" dirty="0">
                <a:effectLst/>
                <a:latin typeface="Arial" panose="020B0604020202020204" pitchFamily="34" charset="0"/>
                <a:ea typeface="Calibri" panose="020F0502020204030204" pitchFamily="34" charset="0"/>
                <a:cs typeface="Arial" panose="020B0604020202020204" pitchFamily="34" charset="0"/>
              </a:rPr>
              <a:t>Cuando es necesario transportar señales digitales a través de redes analógicas, las señales deben sufrir previamente un proceso denominado </a:t>
            </a:r>
            <a:r>
              <a:rPr lang="es-ES" sz="1800" b="1" dirty="0">
                <a:effectLst/>
                <a:latin typeface="Arial" panose="020B0604020202020204" pitchFamily="34" charset="0"/>
                <a:ea typeface="Calibri" panose="020F0502020204030204" pitchFamily="34" charset="0"/>
                <a:cs typeface="Arial" panose="020B0604020202020204" pitchFamily="34" charset="0"/>
              </a:rPr>
              <a:t>modulación</a:t>
            </a:r>
            <a:endParaRPr lang="es-AR" dirty="0">
              <a:latin typeface="Arial" panose="020B0604020202020204" pitchFamily="34" charset="0"/>
              <a:cs typeface="Arial" panose="020B0604020202020204" pitchFamily="34" charset="0"/>
            </a:endParaRPr>
          </a:p>
        </p:txBody>
      </p:sp>
      <p:pic>
        <p:nvPicPr>
          <p:cNvPr id="12" name="Imagen 11">
            <a:extLst>
              <a:ext uri="{FF2B5EF4-FFF2-40B4-BE49-F238E27FC236}">
                <a16:creationId xmlns:a16="http://schemas.microsoft.com/office/drawing/2014/main" id="{014FA939-7533-458F-2A66-0836F1E9AB52}"/>
              </a:ext>
            </a:extLst>
          </p:cNvPr>
          <p:cNvPicPr>
            <a:picLocks noChangeAspect="1"/>
          </p:cNvPicPr>
          <p:nvPr/>
        </p:nvPicPr>
        <p:blipFill rotWithShape="1">
          <a:blip r:embed="rId3">
            <a:extLst>
              <a:ext uri="{28A0092B-C50C-407E-A947-70E740481C1C}">
                <a14:useLocalDpi xmlns:a14="http://schemas.microsoft.com/office/drawing/2010/main" val="0"/>
              </a:ext>
            </a:extLst>
          </a:blip>
          <a:srcRect l="2215" t="2017" r="10222" b="51297"/>
          <a:stretch/>
        </p:blipFill>
        <p:spPr bwMode="auto">
          <a:xfrm>
            <a:off x="1370330" y="2441778"/>
            <a:ext cx="2205990" cy="695325"/>
          </a:xfrm>
          <a:prstGeom prst="rect">
            <a:avLst/>
          </a:prstGeom>
          <a:noFill/>
          <a:ln>
            <a:noFill/>
          </a:ln>
          <a:extLst>
            <a:ext uri="{53640926-AAD7-44D8-BBD7-CCE9431645EC}">
              <a14:shadowObscured xmlns:a14="http://schemas.microsoft.com/office/drawing/2010/main"/>
            </a:ext>
          </a:extLst>
        </p:spPr>
      </p:pic>
      <p:pic>
        <p:nvPicPr>
          <p:cNvPr id="13" name="Imagen 12">
            <a:extLst>
              <a:ext uri="{FF2B5EF4-FFF2-40B4-BE49-F238E27FC236}">
                <a16:creationId xmlns:a16="http://schemas.microsoft.com/office/drawing/2014/main" id="{F6815718-1F33-0FAA-4CA9-4A745E119571}"/>
              </a:ext>
            </a:extLst>
          </p:cNvPr>
          <p:cNvPicPr>
            <a:picLocks noChangeAspect="1"/>
          </p:cNvPicPr>
          <p:nvPr/>
        </p:nvPicPr>
        <p:blipFill rotWithShape="1">
          <a:blip r:embed="rId3">
            <a:extLst>
              <a:ext uri="{28A0092B-C50C-407E-A947-70E740481C1C}">
                <a14:useLocalDpi xmlns:a14="http://schemas.microsoft.com/office/drawing/2010/main" val="0"/>
              </a:ext>
            </a:extLst>
          </a:blip>
          <a:srcRect l="8687" t="49280" r="9881" b="3458"/>
          <a:stretch/>
        </p:blipFill>
        <p:spPr bwMode="auto">
          <a:xfrm>
            <a:off x="5567680" y="2412022"/>
            <a:ext cx="2081530" cy="714375"/>
          </a:xfrm>
          <a:prstGeom prst="rect">
            <a:avLst/>
          </a:prstGeom>
          <a:noFill/>
          <a:ln>
            <a:noFill/>
          </a:ln>
          <a:extLst>
            <a:ext uri="{53640926-AAD7-44D8-BBD7-CCE9431645EC}">
              <a14:shadowObscured xmlns:a14="http://schemas.microsoft.com/office/drawing/2010/main"/>
            </a:ext>
          </a:extLst>
        </p:spPr>
      </p:pic>
      <p:sp>
        <p:nvSpPr>
          <p:cNvPr id="14" name="Rectángulo 13">
            <a:extLst>
              <a:ext uri="{FF2B5EF4-FFF2-40B4-BE49-F238E27FC236}">
                <a16:creationId xmlns:a16="http://schemas.microsoft.com/office/drawing/2014/main" id="{647746AC-7C50-78E6-AB30-DBC1A5EE99DF}"/>
              </a:ext>
            </a:extLst>
          </p:cNvPr>
          <p:cNvSpPr/>
          <p:nvPr/>
        </p:nvSpPr>
        <p:spPr>
          <a:xfrm>
            <a:off x="4162425" y="2575129"/>
            <a:ext cx="819150" cy="371475"/>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s-ES" sz="1100">
                <a:effectLst/>
                <a:ea typeface="Calibri" panose="020F0502020204030204" pitchFamily="34" charset="0"/>
                <a:cs typeface="Times New Roman" panose="02020603050405020304" pitchFamily="18" charset="0"/>
              </a:rPr>
              <a:t>MODEM</a:t>
            </a:r>
            <a:endParaRPr lang="es-AR" sz="1100">
              <a:effectLst/>
              <a:ea typeface="Calibri" panose="020F0502020204030204" pitchFamily="34" charset="0"/>
              <a:cs typeface="Times New Roman" panose="02020603050405020304" pitchFamily="18" charset="0"/>
            </a:endParaRPr>
          </a:p>
        </p:txBody>
      </p:sp>
      <p:sp>
        <p:nvSpPr>
          <p:cNvPr id="16" name="Flecha: a la derecha 15">
            <a:extLst>
              <a:ext uri="{FF2B5EF4-FFF2-40B4-BE49-F238E27FC236}">
                <a16:creationId xmlns:a16="http://schemas.microsoft.com/office/drawing/2014/main" id="{7820D819-EE39-D0DA-EABA-3041CA45CA2B}"/>
              </a:ext>
            </a:extLst>
          </p:cNvPr>
          <p:cNvSpPr/>
          <p:nvPr/>
        </p:nvSpPr>
        <p:spPr>
          <a:xfrm>
            <a:off x="3688715" y="2679904"/>
            <a:ext cx="371475" cy="219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AR"/>
          </a:p>
        </p:txBody>
      </p:sp>
      <p:sp>
        <p:nvSpPr>
          <p:cNvPr id="17" name="Flecha: a la derecha 16">
            <a:extLst>
              <a:ext uri="{FF2B5EF4-FFF2-40B4-BE49-F238E27FC236}">
                <a16:creationId xmlns:a16="http://schemas.microsoft.com/office/drawing/2014/main" id="{B937D7ED-4049-41BB-C13D-B00A129B7E8F}"/>
              </a:ext>
            </a:extLst>
          </p:cNvPr>
          <p:cNvSpPr/>
          <p:nvPr/>
        </p:nvSpPr>
        <p:spPr>
          <a:xfrm>
            <a:off x="5088890" y="2660854"/>
            <a:ext cx="371475" cy="219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AR"/>
          </a:p>
        </p:txBody>
      </p:sp>
      <p:sp>
        <p:nvSpPr>
          <p:cNvPr id="19" name="CuadroTexto 18">
            <a:extLst>
              <a:ext uri="{FF2B5EF4-FFF2-40B4-BE49-F238E27FC236}">
                <a16:creationId xmlns:a16="http://schemas.microsoft.com/office/drawing/2014/main" id="{6DF67EDD-9658-FB3D-72DF-8DE67D8C37D3}"/>
              </a:ext>
            </a:extLst>
          </p:cNvPr>
          <p:cNvSpPr txBox="1"/>
          <p:nvPr/>
        </p:nvSpPr>
        <p:spPr>
          <a:xfrm>
            <a:off x="413371" y="3741940"/>
            <a:ext cx="8388598" cy="1354217"/>
          </a:xfrm>
          <a:prstGeom prst="rect">
            <a:avLst/>
          </a:prstGeom>
          <a:noFill/>
        </p:spPr>
        <p:txBody>
          <a:bodyPr wrap="square">
            <a:spAutoFit/>
          </a:bodyPr>
          <a:lstStyle/>
          <a:p>
            <a:pPr algn="just">
              <a:spcBef>
                <a:spcPts val="600"/>
              </a:spcBef>
              <a:spcAft>
                <a:spcPts val="600"/>
              </a:spcAft>
            </a:pPr>
            <a:r>
              <a:rPr lang="es-ES_tradnl" dirty="0">
                <a:latin typeface="Arial" pitchFamily="34" charset="0"/>
                <a:cs typeface="Arial" pitchFamily="34" charset="0"/>
              </a:rPr>
              <a:t>El equipo que se utiliza para efectuar este proceso se denomina MÓDEM (contracción de </a:t>
            </a:r>
            <a:r>
              <a:rPr lang="es-ES_tradnl" b="1" dirty="0">
                <a:latin typeface="Arial" pitchFamily="34" charset="0"/>
                <a:cs typeface="Arial" pitchFamily="34" charset="0"/>
              </a:rPr>
              <a:t>mo</a:t>
            </a:r>
            <a:r>
              <a:rPr lang="es-ES_tradnl" dirty="0">
                <a:latin typeface="Arial" pitchFamily="34" charset="0"/>
                <a:cs typeface="Arial" pitchFamily="34" charset="0"/>
              </a:rPr>
              <a:t>dulador - </a:t>
            </a:r>
            <a:r>
              <a:rPr lang="es-ES_tradnl" b="1" dirty="0">
                <a:latin typeface="Arial" pitchFamily="34" charset="0"/>
                <a:cs typeface="Arial" pitchFamily="34" charset="0"/>
              </a:rPr>
              <a:t>dem</a:t>
            </a:r>
            <a:r>
              <a:rPr lang="es-ES_tradnl" dirty="0">
                <a:latin typeface="Arial" pitchFamily="34" charset="0"/>
                <a:cs typeface="Arial" pitchFamily="34" charset="0"/>
              </a:rPr>
              <a:t>odulador).</a:t>
            </a:r>
          </a:p>
          <a:p>
            <a:pPr algn="just">
              <a:spcBef>
                <a:spcPts val="600"/>
              </a:spcBef>
              <a:spcAft>
                <a:spcPts val="600"/>
              </a:spcAft>
            </a:pPr>
            <a:r>
              <a:rPr lang="es-ES_tradnl" dirty="0">
                <a:latin typeface="Arial" pitchFamily="34" charset="0"/>
                <a:cs typeface="Arial" pitchFamily="34" charset="0"/>
              </a:rPr>
              <a:t>El módem realiza las dos funciones: la directa, modular (transforma señal digital en analógica), y la inversa, demodular (transforma señal analógica en digital).</a:t>
            </a:r>
            <a:endParaRPr lang="es-ES" dirty="0">
              <a:latin typeface="Arial" pitchFamily="34" charset="0"/>
              <a:cs typeface="Arial" pitchFamily="34" charset="0"/>
            </a:endParaRPr>
          </a:p>
        </p:txBody>
      </p:sp>
    </p:spTree>
    <p:extLst>
      <p:ext uri="{BB962C8B-B14F-4D97-AF65-F5344CB8AC3E}">
        <p14:creationId xmlns:p14="http://schemas.microsoft.com/office/powerpoint/2010/main" val="3873876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179512" y="1076982"/>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 – Tipos de  Modulación</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 name="CuadroTexto 2">
            <a:extLst>
              <a:ext uri="{FF2B5EF4-FFF2-40B4-BE49-F238E27FC236}">
                <a16:creationId xmlns:a16="http://schemas.microsoft.com/office/drawing/2014/main" id="{2104115C-D37D-FD26-D1AF-1861BB41B486}"/>
              </a:ext>
            </a:extLst>
          </p:cNvPr>
          <p:cNvSpPr txBox="1"/>
          <p:nvPr/>
        </p:nvSpPr>
        <p:spPr>
          <a:xfrm>
            <a:off x="323528" y="1577044"/>
            <a:ext cx="8496944" cy="646331"/>
          </a:xfrm>
          <a:prstGeom prst="rect">
            <a:avLst/>
          </a:prstGeom>
          <a:noFill/>
        </p:spPr>
        <p:txBody>
          <a:bodyPr wrap="square">
            <a:spAutoFit/>
          </a:bodyPr>
          <a:lstStyle/>
          <a:p>
            <a:pPr lvl="0" algn="just">
              <a:spcBef>
                <a:spcPts val="600"/>
              </a:spcBef>
              <a:spcAft>
                <a:spcPts val="600"/>
              </a:spcAft>
            </a:pPr>
            <a:r>
              <a:rPr lang="es-ES_tradnl" sz="1800" b="1" i="1" dirty="0">
                <a:effectLst/>
                <a:latin typeface="Arial" panose="020B0604020202020204" pitchFamily="34" charset="0"/>
                <a:ea typeface="Times New Roman" panose="02020603050405020304" pitchFamily="18" charset="0"/>
                <a:cs typeface="Arial" panose="020B0604020202020204" pitchFamily="34" charset="0"/>
              </a:rPr>
              <a:t>Modulación en amplitud (AM):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se cambia la </a:t>
            </a:r>
            <a:r>
              <a:rPr lang="es-ES_tradnl" sz="1800" spc="-50" dirty="0">
                <a:effectLst/>
                <a:latin typeface="Arial" panose="020B0604020202020204" pitchFamily="34" charset="0"/>
                <a:ea typeface="Times New Roman" panose="02020603050405020304" pitchFamily="18" charset="0"/>
                <a:cs typeface="Arial" panose="020B0604020202020204" pitchFamily="34" charset="0"/>
              </a:rPr>
              <a:t>amplitud</a:t>
            </a:r>
            <a:r>
              <a:rPr lang="es-ES_tradnl" sz="1800" b="1" spc="-50" dirty="0">
                <a:effectLst/>
                <a:latin typeface="Arial" panose="020B0604020202020204" pitchFamily="34" charset="0"/>
                <a:ea typeface="Times New Roman" panose="02020603050405020304" pitchFamily="18" charset="0"/>
                <a:cs typeface="Arial" panose="020B0604020202020204" pitchFamily="34" charset="0"/>
              </a:rPr>
              <a:t>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de la señal analógica respecto de la digital, pero ambas mantienen la </a:t>
            </a:r>
            <a:r>
              <a:rPr lang="es-ES_tradnl" sz="1800" spc="-50" dirty="0">
                <a:effectLst/>
                <a:latin typeface="Arial" panose="020B0604020202020204" pitchFamily="34" charset="0"/>
                <a:ea typeface="Times New Roman" panose="02020603050405020304" pitchFamily="18" charset="0"/>
                <a:cs typeface="Arial" panose="020B0604020202020204" pitchFamily="34" charset="0"/>
              </a:rPr>
              <a:t>frecuencia</a:t>
            </a:r>
            <a:r>
              <a:rPr lang="es-ES_tradnl" sz="1800" b="1" spc="-50" dirty="0">
                <a:effectLst/>
                <a:latin typeface="Arial" panose="020B0604020202020204" pitchFamily="34" charset="0"/>
                <a:ea typeface="Times New Roman" panose="02020603050405020304" pitchFamily="18" charset="0"/>
                <a:cs typeface="Arial" panose="020B0604020202020204" pitchFamily="34" charset="0"/>
              </a:rPr>
              <a:t>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original de la señal.</a:t>
            </a:r>
            <a:endParaRPr lang="es-AR" sz="1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2" name="Imagen 1" descr="Principios básicos de Modulación digital">
            <a:extLst>
              <a:ext uri="{FF2B5EF4-FFF2-40B4-BE49-F238E27FC236}">
                <a16:creationId xmlns:a16="http://schemas.microsoft.com/office/drawing/2014/main" id="{5C3209B9-E9F8-7CCB-3BCC-075452E212A3}"/>
              </a:ext>
            </a:extLst>
          </p:cNvPr>
          <p:cNvPicPr>
            <a:picLocks noChangeAspect="1"/>
          </p:cNvPicPr>
          <p:nvPr/>
        </p:nvPicPr>
        <p:blipFill rotWithShape="1">
          <a:blip r:embed="rId3">
            <a:extLst>
              <a:ext uri="{28A0092B-C50C-407E-A947-70E740481C1C}">
                <a14:useLocalDpi xmlns:a14="http://schemas.microsoft.com/office/drawing/2010/main" val="0"/>
              </a:ext>
            </a:extLst>
          </a:blip>
          <a:srcRect b="48745"/>
          <a:stretch/>
        </p:blipFill>
        <p:spPr bwMode="auto">
          <a:xfrm>
            <a:off x="1409006" y="2696888"/>
            <a:ext cx="6877754" cy="282605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105241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179512" y="1076982"/>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 – Tipos de  Modulación</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 name="CuadroTexto 2">
            <a:extLst>
              <a:ext uri="{FF2B5EF4-FFF2-40B4-BE49-F238E27FC236}">
                <a16:creationId xmlns:a16="http://schemas.microsoft.com/office/drawing/2014/main" id="{2104115C-D37D-FD26-D1AF-1861BB41B486}"/>
              </a:ext>
            </a:extLst>
          </p:cNvPr>
          <p:cNvSpPr txBox="1"/>
          <p:nvPr/>
        </p:nvSpPr>
        <p:spPr>
          <a:xfrm>
            <a:off x="323528" y="1577044"/>
            <a:ext cx="8496944" cy="923330"/>
          </a:xfrm>
          <a:prstGeom prst="rect">
            <a:avLst/>
          </a:prstGeom>
          <a:noFill/>
        </p:spPr>
        <p:txBody>
          <a:bodyPr wrap="square">
            <a:spAutoFit/>
          </a:bodyPr>
          <a:lstStyle/>
          <a:p>
            <a:pPr lvl="0" algn="just">
              <a:spcBef>
                <a:spcPts val="600"/>
              </a:spcBef>
              <a:spcAft>
                <a:spcPts val="600"/>
              </a:spcAft>
            </a:pPr>
            <a:r>
              <a:rPr lang="es-ES_tradnl" sz="1800" b="1" i="1" dirty="0">
                <a:effectLst/>
                <a:latin typeface="Arial" panose="020B0604020202020204" pitchFamily="34" charset="0"/>
                <a:ea typeface="Calibri" panose="020F0502020204030204" pitchFamily="34" charset="0"/>
                <a:cs typeface="Arial" panose="020B0604020202020204" pitchFamily="34" charset="0"/>
              </a:rPr>
              <a:t>Modulación en frecuencia (FM): </a:t>
            </a:r>
            <a:r>
              <a:rPr lang="es-ES_tradnl" sz="1800" b="0" spc="-100" dirty="0">
                <a:effectLst/>
                <a:latin typeface="Arial" panose="020B0604020202020204" pitchFamily="34" charset="0"/>
                <a:ea typeface="Calibri" panose="020F0502020204030204" pitchFamily="34" charset="0"/>
                <a:cs typeface="Arial" panose="020B0604020202020204" pitchFamily="34" charset="0"/>
              </a:rPr>
              <a:t>se mantiene la misma </a:t>
            </a:r>
            <a:r>
              <a:rPr lang="es-ES_tradnl" sz="1800" b="0" i="0" spc="-100" dirty="0">
                <a:effectLst/>
                <a:latin typeface="Arial" panose="020B0604020202020204" pitchFamily="34" charset="0"/>
                <a:ea typeface="Calibri" panose="020F0502020204030204" pitchFamily="34" charset="0"/>
                <a:cs typeface="Arial" panose="020B0604020202020204" pitchFamily="34" charset="0"/>
              </a:rPr>
              <a:t>amplitud </a:t>
            </a:r>
            <a:r>
              <a:rPr lang="es-ES_tradnl" sz="1800" b="0" spc="-100" dirty="0">
                <a:effectLst/>
                <a:latin typeface="Arial" panose="020B0604020202020204" pitchFamily="34" charset="0"/>
                <a:ea typeface="Calibri" panose="020F0502020204030204" pitchFamily="34" charset="0"/>
                <a:cs typeface="Arial" panose="020B0604020202020204" pitchFamily="34" charset="0"/>
              </a:rPr>
              <a:t>para el 1 </a:t>
            </a:r>
            <a:r>
              <a:rPr lang="es-ES_tradnl" sz="1800" dirty="0">
                <a:effectLst/>
                <a:latin typeface="Arial" panose="020B0604020202020204" pitchFamily="34" charset="0"/>
                <a:ea typeface="Calibri" panose="020F0502020204030204" pitchFamily="34" charset="0"/>
                <a:cs typeface="Arial" panose="020B0604020202020204" pitchFamily="34" charset="0"/>
              </a:rPr>
              <a:t>y </a:t>
            </a:r>
            <a:r>
              <a:rPr lang="es-ES_tradnl" sz="1800" b="0" spc="-100" dirty="0">
                <a:effectLst/>
                <a:latin typeface="Arial" panose="020B0604020202020204" pitchFamily="34" charset="0"/>
                <a:ea typeface="Calibri" panose="020F0502020204030204" pitchFamily="34" charset="0"/>
                <a:cs typeface="Arial" panose="020B0604020202020204" pitchFamily="34" charset="0"/>
              </a:rPr>
              <a:t>el 0. tanto en la señal analógica como digital, pero la </a:t>
            </a:r>
            <a:r>
              <a:rPr lang="es-ES_tradnl" sz="1800" b="0" i="0" spc="-100" dirty="0">
                <a:effectLst/>
                <a:latin typeface="Arial" panose="020B0604020202020204" pitchFamily="34" charset="0"/>
                <a:ea typeface="Calibri" panose="020F0502020204030204" pitchFamily="34" charset="0"/>
                <a:cs typeface="Arial" panose="020B0604020202020204" pitchFamily="34" charset="0"/>
              </a:rPr>
              <a:t>frecuencia</a:t>
            </a:r>
            <a:r>
              <a:rPr lang="es-ES_tradnl" sz="1800" b="1" i="1" spc="-100" dirty="0">
                <a:effectLst/>
                <a:latin typeface="Arial" panose="020B0604020202020204" pitchFamily="34" charset="0"/>
                <a:ea typeface="Calibri" panose="020F0502020204030204" pitchFamily="34" charset="0"/>
                <a:cs typeface="Arial" panose="020B0604020202020204" pitchFamily="34" charset="0"/>
              </a:rPr>
              <a:t> </a:t>
            </a:r>
            <a:r>
              <a:rPr lang="es-ES_tradnl" sz="1800" b="0" spc="-100" dirty="0">
                <a:effectLst/>
                <a:latin typeface="Arial" panose="020B0604020202020204" pitchFamily="34" charset="0"/>
                <a:ea typeface="Calibri" panose="020F0502020204030204" pitchFamily="34" charset="0"/>
                <a:cs typeface="Arial" panose="020B0604020202020204" pitchFamily="34" charset="0"/>
              </a:rPr>
              <a:t>de la señal analógica varía respecto de la digital</a:t>
            </a:r>
            <a:endParaRPr lang="es-AR" sz="1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4" name="Imagen 3" descr="Modulación por desplazamiento de frecuencia - Wikipedia, la enciclopedia  libre">
            <a:extLst>
              <a:ext uri="{FF2B5EF4-FFF2-40B4-BE49-F238E27FC236}">
                <a16:creationId xmlns:a16="http://schemas.microsoft.com/office/drawing/2014/main" id="{BDCAEBC0-7341-53DC-7F4B-DDC2183F04E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337661"/>
            <a:ext cx="3816424" cy="4299866"/>
          </a:xfrm>
          <a:prstGeom prst="rect">
            <a:avLst/>
          </a:prstGeom>
          <a:noFill/>
          <a:ln>
            <a:noFill/>
          </a:ln>
        </p:spPr>
      </p:pic>
    </p:spTree>
    <p:extLst>
      <p:ext uri="{BB962C8B-B14F-4D97-AF65-F5344CB8AC3E}">
        <p14:creationId xmlns:p14="http://schemas.microsoft.com/office/powerpoint/2010/main" val="3793003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179512" y="1076982"/>
            <a:ext cx="7429500" cy="500062"/>
          </a:xfrm>
        </p:spPr>
        <p:txBody>
          <a:bodyPr>
            <a:normAutofit/>
          </a:bodyPr>
          <a:lstStyle/>
          <a:p>
            <a:pPr marL="0" indent="0" algn="l">
              <a:buNone/>
            </a:pPr>
            <a:r>
              <a:rPr lang="es-ES_tradnl" sz="2000" b="1" dirty="0">
                <a:latin typeface="Arial" pitchFamily="34" charset="0"/>
                <a:cs typeface="Arial" pitchFamily="34" charset="0"/>
              </a:rPr>
              <a:t>Transmisión de señales – Tipos de  Modulación</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16361"/>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Teleinformáticos</a:t>
            </a:r>
            <a:endPar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 name="CuadroTexto 2">
            <a:extLst>
              <a:ext uri="{FF2B5EF4-FFF2-40B4-BE49-F238E27FC236}">
                <a16:creationId xmlns:a16="http://schemas.microsoft.com/office/drawing/2014/main" id="{2104115C-D37D-FD26-D1AF-1861BB41B486}"/>
              </a:ext>
            </a:extLst>
          </p:cNvPr>
          <p:cNvSpPr txBox="1"/>
          <p:nvPr/>
        </p:nvSpPr>
        <p:spPr>
          <a:xfrm>
            <a:off x="323528" y="1577044"/>
            <a:ext cx="8496944" cy="646331"/>
          </a:xfrm>
          <a:prstGeom prst="rect">
            <a:avLst/>
          </a:prstGeom>
          <a:noFill/>
        </p:spPr>
        <p:txBody>
          <a:bodyPr wrap="square">
            <a:spAutoFit/>
          </a:bodyPr>
          <a:lstStyle/>
          <a:p>
            <a:pPr lvl="0" algn="just">
              <a:spcBef>
                <a:spcPts val="600"/>
              </a:spcBef>
              <a:spcAft>
                <a:spcPts val="600"/>
              </a:spcAft>
            </a:pPr>
            <a:r>
              <a:rPr lang="es-ES_tradnl" sz="1800" b="1" i="1" dirty="0">
                <a:effectLst/>
                <a:latin typeface="Arial" panose="020B0604020202020204" pitchFamily="34" charset="0"/>
                <a:ea typeface="Times New Roman" panose="02020603050405020304" pitchFamily="18" charset="0"/>
                <a:cs typeface="Arial" panose="020B0604020202020204" pitchFamily="34" charset="0"/>
              </a:rPr>
              <a:t>Modulación de fase (MF):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se mantiene la misma </a:t>
            </a:r>
            <a:r>
              <a:rPr lang="es-ES_tradnl" sz="1800" b="0" i="0" spc="-100" dirty="0">
                <a:effectLst/>
                <a:latin typeface="Arial" panose="020B0604020202020204" pitchFamily="34" charset="0"/>
                <a:ea typeface="Times New Roman" panose="02020603050405020304" pitchFamily="18" charset="0"/>
                <a:cs typeface="Arial" panose="020B0604020202020204" pitchFamily="34" charset="0"/>
              </a:rPr>
              <a:t>amplitud </a:t>
            </a:r>
            <a:r>
              <a:rPr lang="es-ES_tradnl" sz="1800" b="1" i="1" dirty="0">
                <a:effectLst/>
                <a:latin typeface="Arial" panose="020B0604020202020204" pitchFamily="34" charset="0"/>
                <a:ea typeface="Times New Roman" panose="02020603050405020304" pitchFamily="18" charset="0"/>
                <a:cs typeface="Arial" panose="020B0604020202020204" pitchFamily="34" charset="0"/>
              </a:rPr>
              <a:t>y </a:t>
            </a:r>
            <a:r>
              <a:rPr lang="es-ES_tradnl" sz="1800" b="0" i="0" spc="-100" dirty="0">
                <a:effectLst/>
                <a:latin typeface="Arial" panose="020B0604020202020204" pitchFamily="34" charset="0"/>
                <a:ea typeface="Times New Roman" panose="02020603050405020304" pitchFamily="18" charset="0"/>
                <a:cs typeface="Arial" panose="020B0604020202020204" pitchFamily="34" charset="0"/>
              </a:rPr>
              <a:t>frecuencia</a:t>
            </a:r>
            <a:r>
              <a:rPr lang="es-ES_tradnl" sz="1800" b="1" i="1" spc="-100" dirty="0">
                <a:effectLst/>
                <a:latin typeface="Arial" panose="020B0604020202020204" pitchFamily="34" charset="0"/>
                <a:ea typeface="Times New Roman" panose="02020603050405020304" pitchFamily="18" charset="0"/>
                <a:cs typeface="Arial" panose="020B0604020202020204" pitchFamily="34" charset="0"/>
              </a:rPr>
              <a:t>,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pero se modifica la </a:t>
            </a:r>
            <a:r>
              <a:rPr lang="es-ES_tradnl" sz="1800" spc="-50" dirty="0">
                <a:effectLst/>
                <a:latin typeface="Arial" panose="020B0604020202020204" pitchFamily="34" charset="0"/>
                <a:ea typeface="Times New Roman" panose="02020603050405020304" pitchFamily="18" charset="0"/>
                <a:cs typeface="Arial" panose="020B0604020202020204" pitchFamily="34" charset="0"/>
              </a:rPr>
              <a:t>fase,</a:t>
            </a:r>
            <a:r>
              <a:rPr lang="es-ES_tradnl" sz="1800" b="1" spc="-50" dirty="0">
                <a:effectLst/>
                <a:latin typeface="Arial" panose="020B0604020202020204" pitchFamily="34" charset="0"/>
                <a:ea typeface="Times New Roman" panose="02020603050405020304" pitchFamily="18" charset="0"/>
                <a:cs typeface="Arial" panose="020B0604020202020204" pitchFamily="34" charset="0"/>
              </a:rPr>
              <a:t> </a:t>
            </a:r>
            <a:r>
              <a:rPr lang="es-ES_tradnl" sz="1800" b="0" spc="-100" dirty="0">
                <a:effectLst/>
                <a:latin typeface="Arial" panose="020B0604020202020204" pitchFamily="34" charset="0"/>
                <a:ea typeface="Times New Roman" panose="02020603050405020304" pitchFamily="18" charset="0"/>
                <a:cs typeface="Arial" panose="020B0604020202020204" pitchFamily="34" charset="0"/>
              </a:rPr>
              <a:t>es decir. el punto desde donde comienza la señal.</a:t>
            </a:r>
            <a:endParaRPr lang="es-AR" sz="1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2" name="Imagen 1" descr="undefined">
            <a:extLst>
              <a:ext uri="{FF2B5EF4-FFF2-40B4-BE49-F238E27FC236}">
                <a16:creationId xmlns:a16="http://schemas.microsoft.com/office/drawing/2014/main" id="{E105AE01-E1BE-CCD9-0E18-14CA10882DA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2723436"/>
            <a:ext cx="7000036" cy="3297851"/>
          </a:xfrm>
          <a:prstGeom prst="rect">
            <a:avLst/>
          </a:prstGeom>
          <a:noFill/>
          <a:ln>
            <a:noFill/>
          </a:ln>
        </p:spPr>
      </p:pic>
    </p:spTree>
    <p:extLst>
      <p:ext uri="{BB962C8B-B14F-4D97-AF65-F5344CB8AC3E}">
        <p14:creationId xmlns:p14="http://schemas.microsoft.com/office/powerpoint/2010/main" val="3391217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357158" y="957223"/>
            <a:ext cx="6929438" cy="500063"/>
          </a:xfrm>
        </p:spPr>
        <p:txBody>
          <a:bodyPr>
            <a:normAutofit/>
          </a:bodyPr>
          <a:lstStyle/>
          <a:p>
            <a:pPr marL="0" indent="0" algn="l">
              <a:buNone/>
            </a:pPr>
            <a:r>
              <a:rPr lang="es-ES_tradnl" sz="2000" b="1" dirty="0">
                <a:latin typeface="Arial" pitchFamily="34" charset="0"/>
                <a:cs typeface="Arial" pitchFamily="34" charset="0"/>
              </a:rPr>
              <a:t> Tipos de Transmisión de datos</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09630" y="30891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923330"/>
          </a:xfrm>
          <a:prstGeom prst="rect">
            <a:avLst/>
          </a:prstGeom>
        </p:spPr>
        <p:txBody>
          <a:bodyPr wrap="square">
            <a:spAutoFit/>
          </a:bodyPr>
          <a:lstStyle/>
          <a:p>
            <a:r>
              <a:rPr lang="es-ES_tradnl" b="1" dirty="0">
                <a:latin typeface="Arial" pitchFamily="34" charset="0"/>
                <a:cs typeface="Arial" pitchFamily="34" charset="0"/>
              </a:rPr>
              <a:t>Simplex:</a:t>
            </a:r>
            <a:r>
              <a:rPr lang="es-ES_tradnl" dirty="0">
                <a:latin typeface="Arial" pitchFamily="34" charset="0"/>
                <a:cs typeface="Arial" pitchFamily="34" charset="0"/>
              </a:rPr>
              <a:t> la transmisión de datos se produce en un solo sentido, siempre existen un nodo emisor o transmisor y un nodo receptor que no cambian sus funciones</a:t>
            </a:r>
            <a:endParaRPr lang="es-ES" dirty="0">
              <a:latin typeface="Arial" pitchFamily="34" charset="0"/>
              <a:cs typeface="Arial" pitchFamily="34" charset="0"/>
            </a:endParaRPr>
          </a:p>
        </p:txBody>
      </p:sp>
      <p:pic>
        <p:nvPicPr>
          <p:cNvPr id="80898" name="Imagen 12"/>
          <p:cNvPicPr>
            <a:picLocks noChangeAspect="1" noChangeArrowheads="1"/>
          </p:cNvPicPr>
          <p:nvPr/>
        </p:nvPicPr>
        <p:blipFill>
          <a:blip r:embed="rId3" cstate="print"/>
          <a:srcRect/>
          <a:stretch>
            <a:fillRect/>
          </a:stretch>
        </p:blipFill>
        <p:spPr bwMode="auto">
          <a:xfrm>
            <a:off x="2214546" y="2285992"/>
            <a:ext cx="3543300" cy="571500"/>
          </a:xfrm>
          <a:prstGeom prst="rect">
            <a:avLst/>
          </a:prstGeom>
          <a:noFill/>
          <a:ln w="9525">
            <a:noFill/>
            <a:miter lim="800000"/>
            <a:headEnd/>
            <a:tailEnd/>
          </a:ln>
        </p:spPr>
      </p:pic>
      <p:sp>
        <p:nvSpPr>
          <p:cNvPr id="80899" name="Rectangle 3"/>
          <p:cNvSpPr>
            <a:spLocks noChangeArrowheads="1"/>
          </p:cNvSpPr>
          <p:nvPr/>
        </p:nvSpPr>
        <p:spPr bwMode="auto">
          <a:xfrm>
            <a:off x="571472" y="3000372"/>
            <a:ext cx="807249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1" i="0" u="none" strike="noStrike" cap="none" normalizeH="0" baseline="0" dirty="0" err="1">
                <a:ln>
                  <a:noFill/>
                </a:ln>
                <a:solidFill>
                  <a:schemeClr val="tx1"/>
                </a:solidFill>
                <a:effectLst/>
                <a:latin typeface="Arial" pitchFamily="34" charset="0"/>
                <a:ea typeface="Times New Roman" pitchFamily="18" charset="0"/>
                <a:cs typeface="Arial" pitchFamily="34" charset="0"/>
              </a:rPr>
              <a:t>Half-Duplex</a:t>
            </a:r>
            <a:r>
              <a:rPr kumimoji="0" lang="es-ES_tradnl" b="1" i="0" u="none" strike="noStrike" cap="none" normalizeH="0" baseline="0" dirty="0">
                <a:ln>
                  <a:noFill/>
                </a:ln>
                <a:solidFill>
                  <a:schemeClr val="tx1"/>
                </a:solidFill>
                <a:effectLst/>
                <a:latin typeface="Arial" pitchFamily="34" charset="0"/>
                <a:ea typeface="Times New Roman" pitchFamily="18" charset="0"/>
                <a:cs typeface="Arial" pitchFamily="34" charset="0"/>
              </a:rPr>
              <a:t>:</a:t>
            </a:r>
            <a:r>
              <a:rPr kumimoji="0" lang="es-ES_tradnl" b="0" i="0" u="none" strike="noStrike" cap="none" normalizeH="0" baseline="0" dirty="0">
                <a:ln>
                  <a:noFill/>
                </a:ln>
                <a:solidFill>
                  <a:schemeClr val="tx1"/>
                </a:solidFill>
                <a:effectLst/>
                <a:latin typeface="Arial" pitchFamily="34" charset="0"/>
                <a:ea typeface="Times New Roman" pitchFamily="18" charset="0"/>
                <a:cs typeface="Arial" pitchFamily="34" charset="0"/>
              </a:rPr>
              <a:t> la transmisión de los datos se produce en ambos sentidos pero alternativamente, en un solo sentido a la vez. Si se está recibiendo datos no se puede transmitir. </a:t>
            </a:r>
            <a:endParaRPr kumimoji="0" lang="es-ES_tradnl" b="0" i="0" u="none" strike="noStrike" cap="none" normalizeH="0" baseline="0" dirty="0">
              <a:ln>
                <a:noFill/>
              </a:ln>
              <a:solidFill>
                <a:schemeClr val="tx1"/>
              </a:solidFill>
              <a:effectLst/>
              <a:latin typeface="Arial" pitchFamily="34" charset="0"/>
              <a:cs typeface="Arial" pitchFamily="34" charset="0"/>
            </a:endParaRPr>
          </a:p>
        </p:txBody>
      </p:sp>
      <p:pic>
        <p:nvPicPr>
          <p:cNvPr id="80900" name="Imagen 13"/>
          <p:cNvPicPr>
            <a:picLocks noChangeAspect="1" noChangeArrowheads="1"/>
          </p:cNvPicPr>
          <p:nvPr/>
        </p:nvPicPr>
        <p:blipFill>
          <a:blip r:embed="rId4" cstate="print"/>
          <a:srcRect/>
          <a:stretch>
            <a:fillRect/>
          </a:stretch>
        </p:blipFill>
        <p:spPr bwMode="auto">
          <a:xfrm>
            <a:off x="2357422" y="3929066"/>
            <a:ext cx="3438525" cy="495300"/>
          </a:xfrm>
          <a:prstGeom prst="rect">
            <a:avLst/>
          </a:prstGeom>
          <a:noFill/>
          <a:ln w="9525">
            <a:noFill/>
            <a:miter lim="800000"/>
            <a:headEnd/>
            <a:tailEnd/>
          </a:ln>
        </p:spPr>
      </p:pic>
      <p:sp>
        <p:nvSpPr>
          <p:cNvPr id="80901" name="Rectangle 5"/>
          <p:cNvSpPr>
            <a:spLocks noChangeArrowheads="1"/>
          </p:cNvSpPr>
          <p:nvPr/>
        </p:nvSpPr>
        <p:spPr bwMode="auto">
          <a:xfrm>
            <a:off x="571472" y="4572008"/>
            <a:ext cx="821537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1" i="0" u="none" strike="noStrike" cap="none" normalizeH="0" baseline="0" dirty="0">
                <a:ln>
                  <a:noFill/>
                </a:ln>
                <a:solidFill>
                  <a:schemeClr val="tx1"/>
                </a:solidFill>
                <a:effectLst/>
                <a:latin typeface="Arial" pitchFamily="34" charset="0"/>
                <a:ea typeface="Times New Roman" pitchFamily="18" charset="0"/>
                <a:cs typeface="Arial" pitchFamily="34" charset="0"/>
              </a:rPr>
              <a:t>Dúplex:</a:t>
            </a:r>
            <a:r>
              <a:rPr kumimoji="0" lang="es-ES_tradnl" b="0" i="0" u="none" strike="noStrike" cap="none" normalizeH="0" baseline="0" dirty="0">
                <a:ln>
                  <a:noFill/>
                </a:ln>
                <a:solidFill>
                  <a:schemeClr val="tx1"/>
                </a:solidFill>
                <a:effectLst/>
                <a:latin typeface="Arial" pitchFamily="34" charset="0"/>
                <a:ea typeface="Times New Roman" pitchFamily="18" charset="0"/>
                <a:cs typeface="Arial" pitchFamily="34" charset="0"/>
              </a:rPr>
              <a:t> la transmisión de los datos se produce en ambos sentidos al mismo tiempo, un extremo que está recibiendo datos puede, al mismo tiempo, estar transmitiendo otros datos. </a:t>
            </a:r>
            <a:endParaRPr kumimoji="0" lang="es-ES_tradnl" b="0" i="0" u="none" strike="noStrike" cap="none" normalizeH="0" baseline="0" dirty="0">
              <a:ln>
                <a:noFill/>
              </a:ln>
              <a:solidFill>
                <a:schemeClr val="tx1"/>
              </a:solidFill>
              <a:effectLst/>
              <a:latin typeface="Arial" pitchFamily="34" charset="0"/>
              <a:cs typeface="Arial" pitchFamily="34" charset="0"/>
            </a:endParaRPr>
          </a:p>
        </p:txBody>
      </p:sp>
      <p:pic>
        <p:nvPicPr>
          <p:cNvPr id="80902" name="Imagen 14"/>
          <p:cNvPicPr>
            <a:picLocks noChangeAspect="1" noChangeArrowheads="1"/>
          </p:cNvPicPr>
          <p:nvPr/>
        </p:nvPicPr>
        <p:blipFill>
          <a:blip r:embed="rId5" cstate="print"/>
          <a:srcRect/>
          <a:stretch>
            <a:fillRect/>
          </a:stretch>
        </p:blipFill>
        <p:spPr bwMode="auto">
          <a:xfrm>
            <a:off x="2428860" y="5572140"/>
            <a:ext cx="3514725" cy="5524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330882" y="1163225"/>
            <a:ext cx="2195736" cy="5000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a:latin typeface="Arial" panose="020B0604020202020204" pitchFamily="34" charset="0"/>
                <a:cs typeface="Arial" pitchFamily="34" charset="0"/>
              </a:rPr>
              <a:t> C</a:t>
            </a:r>
            <a:r>
              <a:rPr lang="es-ES" sz="2000" b="1" dirty="0" err="1">
                <a:effectLst/>
                <a:latin typeface="Arial" panose="020B0604020202020204" pitchFamily="34" charset="0"/>
                <a:ea typeface="Calibri" panose="020F0502020204030204" pitchFamily="34" charset="0"/>
                <a:cs typeface="Arial" panose="020B0604020202020204" pitchFamily="34" charset="0"/>
              </a:rPr>
              <a:t>aracterísticas</a:t>
            </a:r>
            <a:endParaRPr lang="es-ES_tradnl" sz="2000" b="1" dirty="0">
              <a:latin typeface="Arial" panose="020B0604020202020204" pitchFamily="34" charset="0"/>
              <a:cs typeface="Arial" pitchFamily="34" charset="0"/>
            </a:endParaRP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7046" y="416163"/>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a:extLst>
              <a:ext uri="{FF2B5EF4-FFF2-40B4-BE49-F238E27FC236}">
                <a16:creationId xmlns:a16="http://schemas.microsoft.com/office/drawing/2014/main" id="{3D4E4B33-225B-CA59-D8D5-94E303AF72F8}"/>
              </a:ext>
            </a:extLst>
          </p:cNvPr>
          <p:cNvSpPr>
            <a:spLocks noChangeArrowheads="1"/>
          </p:cNvSpPr>
          <p:nvPr/>
        </p:nvSpPr>
        <p:spPr bwMode="auto">
          <a:xfrm>
            <a:off x="428596" y="1663287"/>
            <a:ext cx="8286808" cy="31604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ts val="600"/>
              </a:spcBef>
              <a:spcAft>
                <a:spcPts val="600"/>
              </a:spcAft>
              <a:buClrTx/>
              <a:buSzTx/>
              <a:buFontTx/>
              <a:buNone/>
              <a:tabLst>
                <a:tab pos="404813" algn="l"/>
              </a:tabLst>
            </a:pPr>
            <a:r>
              <a:rPr lang="es-ES_tradnl" sz="1800" b="0" spc="-100" dirty="0">
                <a:effectLst/>
                <a:latin typeface="Arial" panose="020B0604020202020204" pitchFamily="34" charset="0"/>
                <a:ea typeface="Calibri" panose="020F0502020204030204" pitchFamily="34" charset="0"/>
                <a:cs typeface="Arial" panose="020B0604020202020204" pitchFamily="34" charset="0"/>
              </a:rPr>
              <a:t>A partir de 1945 se dio inicio al diseño de equipos electrónicos digitales para el tratamiento de la información, que junto con los avances tecnológicos que lo sucedieron dieron origen a las computadoras, hecho que marcó una nueva etapa de origen revolucionario, que puede tener varias acepciones según el origen de los escritores que se refieren a ella:</a:t>
            </a:r>
          </a:p>
          <a:p>
            <a:pPr marL="742950" lvl="1" indent="-285750" algn="just" defTabSz="914400" fontAlgn="base">
              <a:spcBef>
                <a:spcPts val="600"/>
              </a:spcBef>
              <a:spcAft>
                <a:spcPts val="600"/>
              </a:spcAft>
              <a:buFont typeface="Wingdings" panose="05000000000000000000" pitchFamily="2" charset="2"/>
              <a:buChar char="q"/>
              <a:tabLst>
                <a:tab pos="404813" algn="l"/>
              </a:tabLst>
            </a:pPr>
            <a:r>
              <a:rPr lang="es-ES_tradnl" b="0" spc="-100" dirty="0">
                <a:effectLst/>
                <a:latin typeface="Arial" panose="020B0604020202020204" pitchFamily="34" charset="0"/>
                <a:ea typeface="Calibri" panose="020F0502020204030204" pitchFamily="34" charset="0"/>
                <a:cs typeface="Arial" panose="020B0604020202020204" pitchFamily="34" charset="0"/>
              </a:rPr>
              <a:t>Revolución Post Industrial.</a:t>
            </a:r>
            <a:endParaRPr lang="es-AR"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15000"/>
              </a:lnSpc>
              <a:spcAft>
                <a:spcPts val="800"/>
              </a:spcAft>
              <a:buFont typeface="Wingdings" panose="05000000000000000000" pitchFamily="2" charset="2"/>
              <a:buChar char="q"/>
            </a:pPr>
            <a:r>
              <a:rPr lang="es-ES_tradnl" b="0" spc="-100" dirty="0">
                <a:effectLst/>
                <a:latin typeface="Arial" panose="020B0604020202020204" pitchFamily="34" charset="0"/>
                <a:ea typeface="Calibri" panose="020F0502020204030204" pitchFamily="34" charset="0"/>
                <a:cs typeface="Arial" panose="020B0604020202020204" pitchFamily="34" charset="0"/>
              </a:rPr>
              <a:t>La era </a:t>
            </a:r>
            <a:r>
              <a:rPr lang="es-ES_tradnl" b="0" spc="-100" dirty="0" err="1">
                <a:effectLst/>
                <a:latin typeface="Arial" panose="020B0604020202020204" pitchFamily="34" charset="0"/>
                <a:ea typeface="Calibri" panose="020F0502020204030204" pitchFamily="34" charset="0"/>
                <a:cs typeface="Arial" panose="020B0604020202020204" pitchFamily="34" charset="0"/>
              </a:rPr>
              <a:t>Tecnotrónica</a:t>
            </a:r>
            <a:r>
              <a:rPr lang="es-ES_tradnl" b="0" spc="-100" dirty="0">
                <a:effectLst/>
                <a:latin typeface="Arial" panose="020B0604020202020204" pitchFamily="34" charset="0"/>
                <a:ea typeface="Calibri" panose="020F0502020204030204" pitchFamily="34" charset="0"/>
                <a:cs typeface="Arial" panose="020B0604020202020204" pitchFamily="34" charset="0"/>
              </a:rPr>
              <a:t> (Tecnología Electrónica).</a:t>
            </a:r>
            <a:endParaRPr lang="es-AR"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15000"/>
              </a:lnSpc>
              <a:spcAft>
                <a:spcPts val="800"/>
              </a:spcAft>
              <a:buFont typeface="Wingdings" panose="05000000000000000000" pitchFamily="2" charset="2"/>
              <a:buChar char="q"/>
            </a:pPr>
            <a:r>
              <a:rPr lang="es-ES_tradnl" b="0" spc="-100" dirty="0">
                <a:effectLst/>
                <a:latin typeface="Arial" panose="020B0604020202020204" pitchFamily="34" charset="0"/>
                <a:ea typeface="Calibri" panose="020F0502020204030204" pitchFamily="34" charset="0"/>
                <a:cs typeface="Arial" panose="020B0604020202020204" pitchFamily="34" charset="0"/>
              </a:rPr>
              <a:t>La revolución Informática.</a:t>
            </a:r>
            <a:endParaRPr lang="es-AR"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15000"/>
              </a:lnSpc>
              <a:spcAft>
                <a:spcPts val="800"/>
              </a:spcAft>
              <a:buFont typeface="Wingdings" panose="05000000000000000000" pitchFamily="2" charset="2"/>
              <a:buChar char="q"/>
            </a:pPr>
            <a:r>
              <a:rPr lang="es-ES_tradnl" b="0" spc="-100" dirty="0">
                <a:effectLst/>
                <a:latin typeface="Arial" panose="020B0604020202020204" pitchFamily="34" charset="0"/>
                <a:ea typeface="Calibri" panose="020F0502020204030204" pitchFamily="34" charset="0"/>
                <a:cs typeface="Arial" panose="020B0604020202020204" pitchFamily="34" charset="0"/>
              </a:rPr>
              <a:t>La revolución de las NTIC (Nuevas Tecnologías de la Información y la Comunicación).</a:t>
            </a:r>
            <a:endParaRPr lang="es-ES" dirty="0">
              <a:latin typeface="Arial" panose="020B0604020202020204" pitchFamily="34" charset="0"/>
              <a:cs typeface="Arial" pitchFamily="34" charset="0"/>
            </a:endParaRPr>
          </a:p>
        </p:txBody>
      </p:sp>
      <p:pic>
        <p:nvPicPr>
          <p:cNvPr id="8" name="Imagen 7" descr="Tercera Revolución Industrial: Innovaciones más destacadas">
            <a:extLst>
              <a:ext uri="{FF2B5EF4-FFF2-40B4-BE49-F238E27FC236}">
                <a16:creationId xmlns:a16="http://schemas.microsoft.com/office/drawing/2014/main" id="{2AB510B9-8B7E-70C9-6BB5-D6DF4E307F03}"/>
              </a:ext>
            </a:extLst>
          </p:cNvPr>
          <p:cNvPicPr>
            <a:picLocks noChangeAspect="1"/>
          </p:cNvPicPr>
          <p:nvPr/>
        </p:nvPicPr>
        <p:blipFill rotWithShape="1">
          <a:blip r:embed="rId3">
            <a:extLst>
              <a:ext uri="{28A0092B-C50C-407E-A947-70E740481C1C}">
                <a14:useLocalDpi xmlns:a14="http://schemas.microsoft.com/office/drawing/2010/main" val="0"/>
              </a:ext>
            </a:extLst>
          </a:blip>
          <a:srcRect t="8455" b="4733"/>
          <a:stretch/>
        </p:blipFill>
        <p:spPr bwMode="auto">
          <a:xfrm>
            <a:off x="2843808" y="4581128"/>
            <a:ext cx="4431288" cy="2163621"/>
          </a:xfrm>
          <a:prstGeom prst="rect">
            <a:avLst/>
          </a:prstGeom>
          <a:noFill/>
          <a:ln>
            <a:noFill/>
          </a:ln>
        </p:spPr>
      </p:pic>
    </p:spTree>
    <p:extLst>
      <p:ext uri="{BB962C8B-B14F-4D97-AF65-F5344CB8AC3E}">
        <p14:creationId xmlns:p14="http://schemas.microsoft.com/office/powerpoint/2010/main" val="1635379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0" y="928673"/>
            <a:ext cx="6929438" cy="500063"/>
          </a:xfrm>
        </p:spPr>
        <p:txBody>
          <a:bodyPr>
            <a:normAutofit/>
          </a:bodyPr>
          <a:lstStyle/>
          <a:p>
            <a:pPr algn="l"/>
            <a:r>
              <a:rPr lang="es-ES_tradnl" sz="2000" b="1" dirty="0">
                <a:latin typeface="Arial" pitchFamily="34" charset="0"/>
                <a:cs typeface="Arial" pitchFamily="34" charset="0"/>
              </a:rPr>
              <a:t>Transmisión SINCRONA</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755576" y="258618"/>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39552" y="1276565"/>
            <a:ext cx="8286808" cy="5324535"/>
          </a:xfrm>
          <a:prstGeom prst="rect">
            <a:avLst/>
          </a:prstGeom>
        </p:spPr>
        <p:txBody>
          <a:bodyPr wrap="square">
            <a:spAutoFit/>
          </a:bodyPr>
          <a:lstStyle/>
          <a:p>
            <a:pPr algn="just">
              <a:spcBef>
                <a:spcPts val="600"/>
              </a:spcBef>
              <a:spcAft>
                <a:spcPts val="600"/>
              </a:spcAft>
            </a:pPr>
            <a:r>
              <a:rPr lang="es-ES_tradnl" sz="1800" b="0" spc="-100" dirty="0">
                <a:effectLst/>
                <a:latin typeface="Arial" panose="020B0604020202020204" pitchFamily="34" charset="0"/>
                <a:ea typeface="Calibri" panose="020F0502020204030204" pitchFamily="34" charset="0"/>
                <a:cs typeface="Arial" panose="020B0604020202020204" pitchFamily="34" charset="0"/>
              </a:rPr>
              <a:t>Se denomina </a:t>
            </a:r>
            <a:r>
              <a:rPr lang="es-ES_tradnl" sz="1800" b="1" i="1" dirty="0">
                <a:effectLst/>
                <a:latin typeface="Arial" panose="020B0604020202020204" pitchFamily="34" charset="0"/>
                <a:ea typeface="Calibri" panose="020F0502020204030204" pitchFamily="34" charset="0"/>
                <a:cs typeface="Arial" panose="020B0604020202020204" pitchFamily="34" charset="0"/>
              </a:rPr>
              <a:t>sincronización </a:t>
            </a:r>
            <a:r>
              <a:rPr lang="es-ES_tradnl" sz="1800" b="0" spc="-100" dirty="0">
                <a:effectLst/>
                <a:latin typeface="Arial" panose="020B0604020202020204" pitchFamily="34" charset="0"/>
                <a:ea typeface="Calibri" panose="020F0502020204030204" pitchFamily="34" charset="0"/>
                <a:cs typeface="Arial" panose="020B0604020202020204" pitchFamily="34" charset="0"/>
              </a:rPr>
              <a:t>al proceso mediante el cual tanto el emisor como el receptor de los datos adoptan una base de tiempo común. </a:t>
            </a:r>
          </a:p>
          <a:p>
            <a:pPr algn="just">
              <a:spcBef>
                <a:spcPts val="600"/>
              </a:spcBef>
              <a:spcAft>
                <a:spcPts val="600"/>
              </a:spcAft>
            </a:pPr>
            <a:r>
              <a:rPr lang="es-ES_tradnl" dirty="0">
                <a:latin typeface="Arial" pitchFamily="34" charset="0"/>
                <a:cs typeface="Arial" pitchFamily="34" charset="0"/>
              </a:rPr>
              <a:t>En el procedimiento sincrónico existen dos relojes, uno en el receptor y otro en el emisor que funcionen en la misma frecuencia.</a:t>
            </a:r>
            <a:endParaRPr lang="es-ES"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Las características de la transmisión sincrónica son las siguientes:</a:t>
            </a:r>
            <a:endParaRPr lang="es-ES"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Mejor aprovechamiento de la línea de transmisión.</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Los equipos necesarios son de tecnología más compleja y costos más altos.</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Son especialmente aptos para ser usados en transmisiones de altas velocidades.</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En caso de errores de transmisión, la cantidad de bytes a retransmitir es importante.</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El rendimiento de la transmisión es superior al 99% si transmito bloques de 1024 bytes con no más de 10 bytes de cabecera y terminación</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La señal de sincronismo puede ser generada por el módem o por el equipo terminal de datos</a:t>
            </a:r>
            <a:endParaRPr lang="es-ES" sz="17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0" y="831143"/>
            <a:ext cx="6929438" cy="500063"/>
          </a:xfrm>
        </p:spPr>
        <p:txBody>
          <a:bodyPr>
            <a:normAutofit/>
          </a:bodyPr>
          <a:lstStyle/>
          <a:p>
            <a:pPr algn="l"/>
            <a:r>
              <a:rPr lang="es-ES_tradnl" sz="2000" b="1" dirty="0">
                <a:latin typeface="Arial" pitchFamily="34" charset="0"/>
                <a:cs typeface="Arial" pitchFamily="34" charset="0"/>
              </a:rPr>
              <a:t>Transmisión ASINCRONA</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09630" y="26432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428596" y="1331206"/>
            <a:ext cx="8286808" cy="5201424"/>
          </a:xfrm>
          <a:prstGeom prst="rect">
            <a:avLst/>
          </a:prstGeom>
        </p:spPr>
        <p:txBody>
          <a:bodyPr wrap="square">
            <a:spAutoFit/>
          </a:bodyPr>
          <a:lstStyle/>
          <a:p>
            <a:pPr algn="just">
              <a:spcBef>
                <a:spcPts val="600"/>
              </a:spcBef>
              <a:spcAft>
                <a:spcPts val="600"/>
              </a:spcAft>
            </a:pPr>
            <a:r>
              <a:rPr lang="es-ES_tradnl" dirty="0">
                <a:latin typeface="Arial" pitchFamily="34" charset="0"/>
                <a:cs typeface="Arial" pitchFamily="34" charset="0"/>
              </a:rPr>
              <a:t>En el procedimiento asincrónico, cada byte a transmitir es delimitado por un bit denominado de </a:t>
            </a:r>
            <a:r>
              <a:rPr lang="es-ES_tradnl" i="1" dirty="0">
                <a:latin typeface="Arial" pitchFamily="34" charset="0"/>
                <a:cs typeface="Arial" pitchFamily="34" charset="0"/>
              </a:rPr>
              <a:t>arranque (</a:t>
            </a:r>
            <a:r>
              <a:rPr lang="es-ES_tradnl" i="1" dirty="0" err="1">
                <a:latin typeface="Arial" pitchFamily="34" charset="0"/>
                <a:cs typeface="Arial" pitchFamily="34" charset="0"/>
              </a:rPr>
              <a:t>start</a:t>
            </a:r>
            <a:r>
              <a:rPr lang="es-ES_tradnl" i="1" dirty="0">
                <a:latin typeface="Arial" pitchFamily="34" charset="0"/>
                <a:cs typeface="Arial" pitchFamily="34" charset="0"/>
              </a:rPr>
              <a:t>) </a:t>
            </a:r>
            <a:r>
              <a:rPr lang="es-ES_tradnl" dirty="0">
                <a:latin typeface="Arial" pitchFamily="34" charset="0"/>
                <a:cs typeface="Arial" pitchFamily="34" charset="0"/>
              </a:rPr>
              <a:t>y uno o dos bits denominados de </a:t>
            </a:r>
            <a:r>
              <a:rPr lang="es-ES_tradnl" i="1" dirty="0">
                <a:latin typeface="Arial" pitchFamily="34" charset="0"/>
                <a:cs typeface="Arial" pitchFamily="34" charset="0"/>
              </a:rPr>
              <a:t>parada (stop), </a:t>
            </a:r>
            <a:r>
              <a:rPr lang="es-ES_tradnl" dirty="0">
                <a:latin typeface="Arial" pitchFamily="34" charset="0"/>
                <a:cs typeface="Arial" pitchFamily="34" charset="0"/>
              </a:rPr>
              <a:t>ubicados al principio y al final. La misión de estas señales es:</a:t>
            </a:r>
            <a:endParaRPr lang="es-ES"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Avisar al receptor de que está llegando un dato.</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Darle suficiente tiempo al receptor de realizar funciones de sincronismo antes de que llegue el siguiente byte.</a:t>
            </a:r>
            <a:endParaRPr lang="es-ES" sz="1700"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Entre las características de la transmisión asincrónica podemos citar:</a:t>
            </a:r>
            <a:endParaRPr lang="es-ES"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En caso de errores se pierde siempre una cantidad pequeña de bytes pues estos se sincronizan y se transmiten uno por uno.</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Es un procedimiento que permite el uso de equipamiento más económico y tecnología menos sofisticada.</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Son especialmente aptos cuando no se necesitan lograr altas velocidades.</a:t>
            </a:r>
            <a:endParaRPr lang="es-ES" sz="1700" dirty="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a:latin typeface="Arial" pitchFamily="34" charset="0"/>
                <a:cs typeface="Arial" pitchFamily="34" charset="0"/>
              </a:rPr>
              <a:t>Debido a que por cada byte a transmitir se incorporan un bit de arranque y uno o más bits de parada, el aprovechamiento de la línea de transmisión es baja.</a:t>
            </a:r>
            <a:endParaRPr lang="es-ES" sz="17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a:latin typeface="Arial" pitchFamily="34" charset="0"/>
                <a:cs typeface="Arial" pitchFamily="34" charset="0"/>
              </a:rPr>
              <a:t>Tipos de transmisión</a:t>
            </a:r>
            <a:endParaRPr sz="2000"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57240" y="385745"/>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428596" y="1614890"/>
            <a:ext cx="8286808" cy="4431983"/>
          </a:xfrm>
          <a:prstGeom prst="rect">
            <a:avLst/>
          </a:prstGeom>
        </p:spPr>
        <p:txBody>
          <a:bodyPr wrap="square">
            <a:spAutoFit/>
          </a:bodyPr>
          <a:lstStyle/>
          <a:p>
            <a:pPr algn="just">
              <a:spcBef>
                <a:spcPts val="600"/>
              </a:spcBef>
              <a:spcAft>
                <a:spcPts val="600"/>
              </a:spcAft>
            </a:pPr>
            <a:r>
              <a:rPr lang="es-ES_tradnl" i="1" dirty="0">
                <a:latin typeface="Arial" pitchFamily="34" charset="0"/>
                <a:cs typeface="Arial" pitchFamily="34" charset="0"/>
              </a:rPr>
              <a:t>►</a:t>
            </a:r>
            <a:r>
              <a:rPr lang="es-ES_tradnl" b="1" i="1" dirty="0">
                <a:latin typeface="Arial" pitchFamily="34" charset="0"/>
                <a:cs typeface="Arial" pitchFamily="34" charset="0"/>
              </a:rPr>
              <a:t>Serie:</a:t>
            </a:r>
            <a:r>
              <a:rPr lang="es-ES_tradnl" i="1" dirty="0">
                <a:latin typeface="Arial" pitchFamily="34" charset="0"/>
                <a:cs typeface="Arial" pitchFamily="34" charset="0"/>
              </a:rPr>
              <a:t> </a:t>
            </a:r>
            <a:r>
              <a:rPr lang="es-ES_tradnl" dirty="0">
                <a:latin typeface="Arial" pitchFamily="34" charset="0"/>
                <a:cs typeface="Arial" pitchFamily="34" charset="0"/>
              </a:rPr>
              <a:t>Los bits se trasmiten de uno a uno sobre una línea única. Es aquella en la que los bits que componen y cada carácter se transmiten en n ciclos de 1 bit cada uno. Se utiliza para transmitir a larga distancia.</a:t>
            </a:r>
          </a:p>
          <a:p>
            <a:pPr algn="just">
              <a:spcBef>
                <a:spcPts val="600"/>
              </a:spcBef>
              <a:spcAft>
                <a:spcPts val="600"/>
              </a:spcAft>
            </a:pPr>
            <a:endParaRPr lang="es-ES_tradnl" dirty="0">
              <a:latin typeface="Arial" pitchFamily="34" charset="0"/>
              <a:cs typeface="Arial" pitchFamily="34" charset="0"/>
            </a:endParaRPr>
          </a:p>
          <a:p>
            <a:pPr algn="just">
              <a:spcBef>
                <a:spcPts val="600"/>
              </a:spcBef>
              <a:spcAft>
                <a:spcPts val="600"/>
              </a:spcAft>
            </a:pPr>
            <a:r>
              <a:rPr lang="es-ES_tradnl" i="1" dirty="0">
                <a:latin typeface="Arial" pitchFamily="34" charset="0"/>
                <a:cs typeface="Arial" pitchFamily="34" charset="0"/>
              </a:rPr>
              <a:t>► </a:t>
            </a:r>
            <a:r>
              <a:rPr lang="es-ES_tradnl" b="1" i="1" dirty="0">
                <a:latin typeface="Arial" pitchFamily="34" charset="0"/>
                <a:cs typeface="Arial" pitchFamily="34" charset="0"/>
              </a:rPr>
              <a:t>Paralelo: </a:t>
            </a:r>
            <a:r>
              <a:rPr lang="es-ES_tradnl" dirty="0">
                <a:latin typeface="Arial" pitchFamily="34" charset="0"/>
                <a:cs typeface="Arial" pitchFamily="34" charset="0"/>
              </a:rPr>
              <a:t>Los bits se transmiten en grupo sobre varias líneas al mismo tiempo. Es aquella en la que los n bits que componen cada byte o carácter se transmiten en un solo ciclo de n bits, es utilizada básicamente en el interior de una computadora.</a:t>
            </a:r>
            <a:endParaRPr lang="es-ES"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La transmisión en paralelo es más rápida que la transmisión en serie pero en la medida que la distancia entre equipos se incrementa (no debe sobrepasarse la distancia de aproximadamente 30 metros), no sólo se encarecen los cables sino que además aumenta la complejidad de los transmisores y los receptores de la línea a causa de la dificultad de transmitir y recibir señales de pulsos a través de cables largos.</a:t>
            </a: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0641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428596" y="1056730"/>
            <a:ext cx="2857500" cy="500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err="1">
                <a:latin typeface="Arial" pitchFamily="34" charset="0"/>
                <a:cs typeface="Arial" pitchFamily="34" charset="0"/>
              </a:rPr>
              <a:t>Caracteristicas</a:t>
            </a:r>
            <a:endParaRPr lang="es-ES_tradnl" sz="2000" b="1" dirty="0">
              <a:latin typeface="Arial" pitchFamily="34" charset="0"/>
              <a:cs typeface="Arial" pitchFamily="34" charset="0"/>
            </a:endParaRP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3648" y="422949"/>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a:extLst>
              <a:ext uri="{FF2B5EF4-FFF2-40B4-BE49-F238E27FC236}">
                <a16:creationId xmlns:a16="http://schemas.microsoft.com/office/drawing/2014/main" id="{3D4E4B33-225B-CA59-D8D5-94E303AF72F8}"/>
              </a:ext>
            </a:extLst>
          </p:cNvPr>
          <p:cNvSpPr>
            <a:spLocks noChangeArrowheads="1"/>
          </p:cNvSpPr>
          <p:nvPr/>
        </p:nvSpPr>
        <p:spPr bwMode="auto">
          <a:xfrm>
            <a:off x="428596" y="1556792"/>
            <a:ext cx="8286808" cy="48782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a:latin typeface="Arial" pitchFamily="34" charset="0"/>
                <a:cs typeface="Arial" pitchFamily="34" charset="0"/>
              </a:rPr>
              <a:t>En este contexto el sector Industrial Moderno tuvo que:</a:t>
            </a:r>
            <a:endParaRPr lang="es-ES" dirty="0">
              <a:latin typeface="Arial" pitchFamily="34" charset="0"/>
              <a:cs typeface="Arial" pitchFamily="34" charset="0"/>
            </a:endParaRPr>
          </a:p>
          <a:p>
            <a:pPr marL="742950" lvl="1" indent="-285750" algn="just">
              <a:buFont typeface="Wingdings" panose="05000000000000000000" pitchFamily="2" charset="2"/>
              <a:buChar char="v"/>
            </a:pPr>
            <a:r>
              <a:rPr lang="es-ES_tradnl" dirty="0">
                <a:latin typeface="Arial" pitchFamily="34" charset="0"/>
                <a:cs typeface="Arial" pitchFamily="34" charset="0"/>
              </a:rPr>
              <a:t>Adecuarse rápidamente al cambio tecnológico (sistemas automáticos de producción)</a:t>
            </a:r>
            <a:endParaRPr lang="es-ES" dirty="0">
              <a:latin typeface="Arial" pitchFamily="34" charset="0"/>
              <a:cs typeface="Arial" pitchFamily="34" charset="0"/>
            </a:endParaRPr>
          </a:p>
          <a:p>
            <a:pPr marL="742950" lvl="1" indent="-285750" algn="just">
              <a:buFont typeface="Wingdings" panose="05000000000000000000" pitchFamily="2" charset="2"/>
              <a:buChar char="v"/>
            </a:pPr>
            <a:r>
              <a:rPr lang="es-ES_tradnl" dirty="0">
                <a:latin typeface="Arial" pitchFamily="34" charset="0"/>
                <a:cs typeface="Arial" pitchFamily="34" charset="0"/>
              </a:rPr>
              <a:t>Capacitar en forma permanente al personal para el manejo de los equipos modernos.</a:t>
            </a:r>
            <a:endParaRPr lang="es-ES" dirty="0">
              <a:latin typeface="Arial" pitchFamily="34" charset="0"/>
              <a:cs typeface="Arial" pitchFamily="34" charset="0"/>
            </a:endParaRPr>
          </a:p>
          <a:p>
            <a:pPr marL="742950" lvl="1" indent="-285750" algn="just">
              <a:buFont typeface="Wingdings" panose="05000000000000000000" pitchFamily="2" charset="2"/>
              <a:buChar char="v"/>
            </a:pPr>
            <a:r>
              <a:rPr lang="es-ES_tradnl" dirty="0">
                <a:latin typeface="Arial" pitchFamily="34" charset="0"/>
                <a:cs typeface="Arial" pitchFamily="34" charset="0"/>
              </a:rPr>
              <a:t>Cambiar las actitudes en la manera de resolver los problemas de la era moderna.</a:t>
            </a:r>
            <a:endParaRPr lang="es-ES" dirty="0">
              <a:latin typeface="Arial" pitchFamily="34" charset="0"/>
              <a:cs typeface="Arial" pitchFamily="34" charset="0"/>
            </a:endParaRPr>
          </a:p>
          <a:p>
            <a:pPr marL="742950" lvl="1" indent="-285750" algn="just">
              <a:buFont typeface="Wingdings" panose="05000000000000000000" pitchFamily="2" charset="2"/>
              <a:buChar char="v"/>
            </a:pPr>
            <a:r>
              <a:rPr lang="es-ES_tradnl" dirty="0">
                <a:latin typeface="Arial" pitchFamily="34" charset="0"/>
                <a:cs typeface="Arial" pitchFamily="34" charset="0"/>
              </a:rPr>
              <a:t>Cumplir con estándares de calidad Nacionales o Internacionales. Ejemplo: IRAM Instituto Argentino de Racionalización de Materiales (Nacional): ISO International Standard </a:t>
            </a:r>
            <a:r>
              <a:rPr lang="es-ES_tradnl" dirty="0" err="1">
                <a:latin typeface="Arial" pitchFamily="34" charset="0"/>
                <a:cs typeface="Arial" pitchFamily="34" charset="0"/>
              </a:rPr>
              <a:t>Organization</a:t>
            </a:r>
            <a:r>
              <a:rPr lang="es-ES_tradnl" dirty="0">
                <a:latin typeface="Arial" pitchFamily="34" charset="0"/>
                <a:cs typeface="Arial" pitchFamily="34" charset="0"/>
              </a:rPr>
              <a:t> (Internacional).</a:t>
            </a:r>
            <a:endParaRPr lang="es-ES" dirty="0">
              <a:latin typeface="Arial" pitchFamily="34" charset="0"/>
              <a:cs typeface="Arial" pitchFamily="34" charset="0"/>
            </a:endParaRPr>
          </a:p>
          <a:p>
            <a:pPr marL="742950" lvl="1" indent="-285750" algn="just">
              <a:buFont typeface="Wingdings" panose="05000000000000000000" pitchFamily="2" charset="2"/>
              <a:buChar char="v"/>
            </a:pPr>
            <a:r>
              <a:rPr lang="es-ES_tradnl" dirty="0">
                <a:latin typeface="Arial" pitchFamily="34" charset="0"/>
                <a:cs typeface="Arial" pitchFamily="34" charset="0"/>
              </a:rPr>
              <a:t>Adecuarse a los nuevos mercados y prepararse para competir en mercados comunes.</a:t>
            </a:r>
          </a:p>
          <a:p>
            <a:pPr marL="742950" lvl="1" indent="-285750" algn="just">
              <a:buFont typeface="Wingdings" panose="05000000000000000000" pitchFamily="2" charset="2"/>
              <a:buChar char="v"/>
            </a:pPr>
            <a:endParaRPr lang="es-ES_tradnl" dirty="0">
              <a:latin typeface="Arial" pitchFamily="34" charset="0"/>
              <a:cs typeface="Arial" pitchFamily="34" charset="0"/>
            </a:endParaRPr>
          </a:p>
          <a:p>
            <a:pPr marL="742950" lvl="1" indent="-285750" algn="just">
              <a:buFont typeface="Wingdings" panose="05000000000000000000" pitchFamily="2" charset="2"/>
              <a:buChar char="v"/>
            </a:pPr>
            <a:endParaRPr lang="es-ES_tradnl" dirty="0">
              <a:latin typeface="Arial" pitchFamily="34" charset="0"/>
              <a:cs typeface="Arial" pitchFamily="34" charset="0"/>
            </a:endParaRPr>
          </a:p>
          <a:p>
            <a:pPr lvl="1" algn="just"/>
            <a:r>
              <a:rPr lang="es-ES" sz="1800" b="1" spc="-100" dirty="0">
                <a:effectLst/>
                <a:latin typeface="Arial" panose="020B0604020202020204" pitchFamily="34" charset="0"/>
                <a:ea typeface="Calibri" panose="020F0502020204030204" pitchFamily="34" charset="0"/>
                <a:cs typeface="Arial" panose="020B0604020202020204" pitchFamily="34" charset="0"/>
              </a:rPr>
              <a:t>Puede pensarse al fenómeno informático como la expresión de un crecimiento acelerado de la capacidad de procesar información por parte de los sistemas de decisión.</a:t>
            </a:r>
            <a:endParaRPr lang="es-ES" dirty="0">
              <a:latin typeface="Arial" panose="020B0604020202020204" pitchFamily="34" charset="0"/>
              <a:cs typeface="Arial" pitchFamily="34" charset="0"/>
            </a:endParaRPr>
          </a:p>
        </p:txBody>
      </p:sp>
    </p:spTree>
    <p:extLst>
      <p:ext uri="{BB962C8B-B14F-4D97-AF65-F5344CB8AC3E}">
        <p14:creationId xmlns:p14="http://schemas.microsoft.com/office/powerpoint/2010/main" val="1007309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428596" y="1056730"/>
            <a:ext cx="2857500" cy="500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err="1">
                <a:latin typeface="Arial" pitchFamily="34" charset="0"/>
                <a:cs typeface="Arial" pitchFamily="34" charset="0"/>
              </a:rPr>
              <a:t>Caracteristicas</a:t>
            </a:r>
            <a:endParaRPr lang="es-ES_tradnl" sz="2000" b="1" dirty="0">
              <a:latin typeface="Arial" pitchFamily="34" charset="0"/>
              <a:cs typeface="Arial" pitchFamily="34" charset="0"/>
            </a:endParaRP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3648" y="422949"/>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3" name="Imagen 2">
            <a:extLst>
              <a:ext uri="{FF2B5EF4-FFF2-40B4-BE49-F238E27FC236}">
                <a16:creationId xmlns:a16="http://schemas.microsoft.com/office/drawing/2014/main" id="{87C37E33-3D91-BF73-A78A-F63306E92E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820" y="1571391"/>
            <a:ext cx="8898485" cy="5005398"/>
          </a:xfrm>
          <a:prstGeom prst="rect">
            <a:avLst/>
          </a:prstGeom>
        </p:spPr>
      </p:pic>
    </p:spTree>
    <p:extLst>
      <p:ext uri="{BB962C8B-B14F-4D97-AF65-F5344CB8AC3E}">
        <p14:creationId xmlns:p14="http://schemas.microsoft.com/office/powerpoint/2010/main" val="3301254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428596" y="1056730"/>
            <a:ext cx="3999388" cy="500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a:latin typeface="Arial" pitchFamily="34" charset="0"/>
                <a:cs typeface="Arial" pitchFamily="34" charset="0"/>
              </a:rPr>
              <a:t>La sociedad de la Información</a:t>
            </a: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3648" y="422949"/>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a:extLst>
              <a:ext uri="{FF2B5EF4-FFF2-40B4-BE49-F238E27FC236}">
                <a16:creationId xmlns:a16="http://schemas.microsoft.com/office/drawing/2014/main" id="{3D4E4B33-225B-CA59-D8D5-94E303AF72F8}"/>
              </a:ext>
            </a:extLst>
          </p:cNvPr>
          <p:cNvSpPr>
            <a:spLocks noChangeArrowheads="1"/>
          </p:cNvSpPr>
          <p:nvPr/>
        </p:nvSpPr>
        <p:spPr bwMode="auto">
          <a:xfrm>
            <a:off x="539552" y="1566811"/>
            <a:ext cx="8286808"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a:latin typeface="Arial" pitchFamily="34" charset="0"/>
                <a:cs typeface="Arial" pitchFamily="34" charset="0"/>
              </a:rPr>
              <a:t>El intercambio de información puede representar un factor vital para el desempeño de los procesos de muchas empresas. </a:t>
            </a:r>
          </a:p>
          <a:p>
            <a:pPr algn="just">
              <a:spcBef>
                <a:spcPts val="600"/>
              </a:spcBef>
              <a:spcAft>
                <a:spcPts val="600"/>
              </a:spcAft>
            </a:pPr>
            <a:r>
              <a:rPr lang="es-ES_tradnl" dirty="0">
                <a:latin typeface="Arial" pitchFamily="34" charset="0"/>
                <a:cs typeface="Arial" pitchFamily="34" charset="0"/>
              </a:rPr>
              <a:t>El nacimiento de la comunicación implica, asimismo, la existencia de los elementos que la hacen posible y que constantemente están interviniendo en el proceso de la comunicación, </a:t>
            </a:r>
            <a:r>
              <a:rPr lang="es-ES_tradnl" i="1" dirty="0">
                <a:latin typeface="Arial" pitchFamily="34" charset="0"/>
                <a:cs typeface="Arial" pitchFamily="34" charset="0"/>
              </a:rPr>
              <a:t>los interlocutores </a:t>
            </a:r>
            <a:r>
              <a:rPr lang="es-ES_tradnl" dirty="0">
                <a:latin typeface="Arial" pitchFamily="34" charset="0"/>
                <a:cs typeface="Arial" pitchFamily="34" charset="0"/>
              </a:rPr>
              <a:t>y </a:t>
            </a:r>
            <a:r>
              <a:rPr lang="es-ES_tradnl" i="1" dirty="0">
                <a:latin typeface="Arial" pitchFamily="34" charset="0"/>
                <a:cs typeface="Arial" pitchFamily="34" charset="0"/>
              </a:rPr>
              <a:t>el medio de comunicación.</a:t>
            </a:r>
            <a:endParaRPr lang="es-ES" dirty="0">
              <a:latin typeface="Arial" pitchFamily="34" charset="0"/>
              <a:cs typeface="Arial" pitchFamily="34" charset="0"/>
            </a:endParaRPr>
          </a:p>
          <a:p>
            <a:pPr algn="just">
              <a:spcBef>
                <a:spcPts val="600"/>
              </a:spcBef>
              <a:spcAft>
                <a:spcPts val="600"/>
              </a:spcAft>
            </a:pPr>
            <a:r>
              <a:rPr lang="es-ES_tradnl" dirty="0">
                <a:latin typeface="Arial" pitchFamily="34" charset="0"/>
                <a:cs typeface="Arial" pitchFamily="34" charset="0"/>
              </a:rPr>
              <a:t>Un elemento importante en el proceso de la comunicación es la codificación, característica general a todo proceso de comunicación.</a:t>
            </a:r>
            <a:endParaRPr kumimoji="0" lang="es-ES_tradnl" b="0" i="0" u="none" strike="noStrike" cap="none" normalizeH="0" baseline="0" dirty="0">
              <a:ln>
                <a:noFill/>
              </a:ln>
              <a:solidFill>
                <a:schemeClr val="tx1"/>
              </a:solidFill>
              <a:effectLst/>
              <a:latin typeface="Arial" pitchFamily="34" charset="0"/>
              <a:cs typeface="Arial" pitchFamily="34" charset="0"/>
            </a:endParaRPr>
          </a:p>
        </p:txBody>
      </p:sp>
      <p:pic>
        <p:nvPicPr>
          <p:cNvPr id="2" name="Imagen 1">
            <a:extLst>
              <a:ext uri="{FF2B5EF4-FFF2-40B4-BE49-F238E27FC236}">
                <a16:creationId xmlns:a16="http://schemas.microsoft.com/office/drawing/2014/main" id="{0AF3195C-7A46-FE68-37EA-D597A6D58539}"/>
              </a:ext>
            </a:extLst>
          </p:cNvPr>
          <p:cNvPicPr>
            <a:picLocks noChangeAspect="1" noChangeArrowheads="1"/>
          </p:cNvPicPr>
          <p:nvPr/>
        </p:nvPicPr>
        <p:blipFill>
          <a:blip r:embed="rId3" cstate="print"/>
          <a:srcRect/>
          <a:stretch>
            <a:fillRect/>
          </a:stretch>
        </p:blipFill>
        <p:spPr bwMode="auto">
          <a:xfrm>
            <a:off x="825622" y="3919799"/>
            <a:ext cx="7714667" cy="2719391"/>
          </a:xfrm>
          <a:prstGeom prst="rect">
            <a:avLst/>
          </a:prstGeom>
          <a:noFill/>
          <a:ln w="9525">
            <a:noFill/>
            <a:miter lim="800000"/>
            <a:headEnd/>
            <a:tailEnd/>
          </a:ln>
        </p:spPr>
      </p:pic>
    </p:spTree>
    <p:extLst>
      <p:ext uri="{BB962C8B-B14F-4D97-AF65-F5344CB8AC3E}">
        <p14:creationId xmlns:p14="http://schemas.microsoft.com/office/powerpoint/2010/main" val="218803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323528" y="1071584"/>
            <a:ext cx="7429500" cy="500063"/>
          </a:xfrm>
        </p:spPr>
        <p:txBody>
          <a:bodyPr>
            <a:normAutofit/>
          </a:bodyPr>
          <a:lstStyle/>
          <a:p>
            <a:pPr marL="0" indent="0" algn="l">
              <a:buNone/>
            </a:pPr>
            <a:r>
              <a:rPr lang="es-ES_tradnl" sz="2000" b="1" dirty="0">
                <a:latin typeface="Arial" pitchFamily="34" charset="0"/>
                <a:cs typeface="Arial" pitchFamily="34" charset="0"/>
              </a:rPr>
              <a:t>Elementos de  un sistema de comunicación de datos</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35317" y="285759"/>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835316" y="1575989"/>
            <a:ext cx="7802401" cy="43550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a:latin typeface="Arial" pitchFamily="34" charset="0"/>
                <a:cs typeface="Arial" pitchFamily="34" charset="0"/>
              </a:rPr>
              <a:t>Emisor:  </a:t>
            </a:r>
            <a:r>
              <a:rPr lang="es-ES_tradnl" dirty="0">
                <a:latin typeface="Arial" pitchFamily="34" charset="0"/>
                <a:cs typeface="Arial" pitchFamily="34" charset="0"/>
              </a:rPr>
              <a:t>Es el elemento terminal que proporciona la información</a:t>
            </a:r>
            <a:endParaRPr lang="es-ES" dirty="0">
              <a:latin typeface="Arial" pitchFamily="34" charset="0"/>
              <a:cs typeface="Arial" pitchFamily="34" charset="0"/>
            </a:endParaRPr>
          </a:p>
          <a:p>
            <a:pPr algn="just">
              <a:spcBef>
                <a:spcPts val="600"/>
              </a:spcBef>
            </a:pPr>
            <a:r>
              <a:rPr lang="es-ES_tradnl" b="1" dirty="0">
                <a:latin typeface="Arial" pitchFamily="34" charset="0"/>
                <a:cs typeface="Arial" pitchFamily="34" charset="0"/>
              </a:rPr>
              <a:t>Receptor</a:t>
            </a:r>
            <a:r>
              <a:rPr lang="es-ES_tradnl" dirty="0">
                <a:latin typeface="Arial" pitchFamily="34" charset="0"/>
                <a:cs typeface="Arial" pitchFamily="34" charset="0"/>
              </a:rPr>
              <a:t>: Es el elemento terminal que recibe la información.</a:t>
            </a:r>
            <a:endParaRPr lang="es-ES" dirty="0">
              <a:latin typeface="Arial" pitchFamily="34" charset="0"/>
              <a:cs typeface="Arial" pitchFamily="34" charset="0"/>
            </a:endParaRPr>
          </a:p>
          <a:p>
            <a:pPr algn="just">
              <a:spcBef>
                <a:spcPts val="600"/>
              </a:spcBef>
            </a:pPr>
            <a:r>
              <a:rPr lang="es-ES_tradnl" b="1" dirty="0">
                <a:latin typeface="Arial" pitchFamily="34" charset="0"/>
                <a:cs typeface="Arial" pitchFamily="34" charset="0"/>
              </a:rPr>
              <a:t>Transductores</a:t>
            </a:r>
            <a:r>
              <a:rPr lang="es-ES_tradnl" dirty="0">
                <a:latin typeface="Arial" pitchFamily="34" charset="0"/>
                <a:cs typeface="Arial" pitchFamily="34" charset="0"/>
              </a:rPr>
              <a:t>: Son los dispositivos que convierten ciertas formas de energía en otras. Por ejemplo, en el caso de la voz convierten la energía acústica en energía eléctrica en el </a:t>
            </a:r>
            <a:r>
              <a:rPr lang="es-ES_tradnl" i="1" dirty="0">
                <a:latin typeface="Arial" pitchFamily="34" charset="0"/>
                <a:cs typeface="Arial" pitchFamily="34" charset="0"/>
              </a:rPr>
              <a:t>emisor </a:t>
            </a:r>
            <a:r>
              <a:rPr lang="es-ES_tradnl" dirty="0">
                <a:latin typeface="Arial" pitchFamily="34" charset="0"/>
                <a:cs typeface="Arial" pitchFamily="34" charset="0"/>
              </a:rPr>
              <a:t>(micrófono), y a la inversa, energía eléctrica en energía acústica en el </a:t>
            </a:r>
            <a:r>
              <a:rPr lang="es-ES_tradnl" i="1" dirty="0">
                <a:latin typeface="Arial" pitchFamily="34" charset="0"/>
                <a:cs typeface="Arial" pitchFamily="34" charset="0"/>
              </a:rPr>
              <a:t>receptar </a:t>
            </a:r>
            <a:r>
              <a:rPr lang="es-ES_tradnl" dirty="0">
                <a:latin typeface="Arial" pitchFamily="34" charset="0"/>
                <a:cs typeface="Arial" pitchFamily="34" charset="0"/>
              </a:rPr>
              <a:t>(auricular).</a:t>
            </a:r>
            <a:endParaRPr lang="es-ES" dirty="0">
              <a:latin typeface="Arial" pitchFamily="34" charset="0"/>
              <a:cs typeface="Arial" pitchFamily="34" charset="0"/>
            </a:endParaRPr>
          </a:p>
          <a:p>
            <a:pPr algn="just">
              <a:spcBef>
                <a:spcPts val="600"/>
              </a:spcBef>
            </a:pPr>
            <a:r>
              <a:rPr lang="es-ES_tradnl" b="1" dirty="0">
                <a:latin typeface="Arial" pitchFamily="34" charset="0"/>
                <a:cs typeface="Arial" pitchFamily="34" charset="0"/>
              </a:rPr>
              <a:t>Canal o Medio de Comunicación:  </a:t>
            </a:r>
            <a:r>
              <a:rPr lang="es-ES_tradnl" dirty="0">
                <a:latin typeface="Arial" pitchFamily="34" charset="0"/>
                <a:cs typeface="Arial" pitchFamily="34" charset="0"/>
              </a:rPr>
              <a:t>Es el elemento que se encarga de transportar la señal sobre la que viaja la información entre emisor y receptor.</a:t>
            </a:r>
            <a:endParaRPr lang="es-ES" dirty="0">
              <a:latin typeface="Arial" pitchFamily="34" charset="0"/>
              <a:cs typeface="Arial" pitchFamily="34" charset="0"/>
            </a:endParaRPr>
          </a:p>
          <a:p>
            <a:pPr algn="just">
              <a:spcBef>
                <a:spcPts val="600"/>
              </a:spcBef>
            </a:pPr>
            <a:r>
              <a:rPr lang="es-ES_tradnl" dirty="0">
                <a:latin typeface="Arial" pitchFamily="34" charset="0"/>
                <a:cs typeface="Arial" pitchFamily="34" charset="0"/>
              </a:rPr>
              <a:t>Un canal viene definido por sus propiedades físicas, que son: la naturaleza de la señal que puede transmitir y otros elementos tales como la velocidad de transmisión, el ancho de banda, el nivel de ruido (interferencias), longitud y modo de inserción de emisores y receptores en el canal.</a:t>
            </a:r>
          </a:p>
          <a:p>
            <a:pPr algn="just">
              <a:spcBef>
                <a:spcPts val="600"/>
              </a:spcBef>
            </a:pPr>
            <a:r>
              <a:rPr lang="es-ES_tradnl" dirty="0">
                <a:latin typeface="Arial" pitchFamily="34" charset="0"/>
                <a:cs typeface="Arial" pitchFamily="34" charset="0"/>
              </a:rPr>
              <a:t>El alcance de un canal analógico es finito, no así el de un canal digital</a:t>
            </a:r>
            <a:endParaRPr lang="es-ES"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323528" y="1071584"/>
            <a:ext cx="7429500" cy="500063"/>
          </a:xfrm>
        </p:spPr>
        <p:txBody>
          <a:bodyPr>
            <a:normAutofit/>
          </a:bodyPr>
          <a:lstStyle/>
          <a:p>
            <a:pPr marL="0" indent="0" algn="l">
              <a:buNone/>
            </a:pPr>
            <a:r>
              <a:rPr lang="es-ES_tradnl" sz="2000" b="1" dirty="0">
                <a:latin typeface="Arial" pitchFamily="34" charset="0"/>
                <a:cs typeface="Arial" pitchFamily="34" charset="0"/>
              </a:rPr>
              <a:t>Elementos de  un sistema de comunicación de datos</a:t>
            </a:r>
            <a:endParaRPr sz="1800" b="1"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35317" y="285759"/>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2" name="Picture 2" descr="http://html.rincondelvago.com/000730171.png">
            <a:extLst>
              <a:ext uri="{FF2B5EF4-FFF2-40B4-BE49-F238E27FC236}">
                <a16:creationId xmlns:a16="http://schemas.microsoft.com/office/drawing/2014/main" id="{61C31AB4-7C48-F711-040B-E9CACFD0B596}"/>
              </a:ext>
            </a:extLst>
          </p:cNvPr>
          <p:cNvPicPr>
            <a:picLocks noChangeAspect="1" noChangeArrowheads="1"/>
          </p:cNvPicPr>
          <p:nvPr/>
        </p:nvPicPr>
        <p:blipFill>
          <a:blip r:embed="rId3" cstate="print"/>
          <a:srcRect/>
          <a:stretch>
            <a:fillRect/>
          </a:stretch>
        </p:blipFill>
        <p:spPr bwMode="auto">
          <a:xfrm>
            <a:off x="857224" y="1643050"/>
            <a:ext cx="7467514" cy="4429156"/>
          </a:xfrm>
          <a:prstGeom prst="rect">
            <a:avLst/>
          </a:prstGeom>
          <a:noFill/>
        </p:spPr>
      </p:pic>
    </p:spTree>
    <p:extLst>
      <p:ext uri="{BB962C8B-B14F-4D97-AF65-F5344CB8AC3E}">
        <p14:creationId xmlns:p14="http://schemas.microsoft.com/office/powerpoint/2010/main" val="2100881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p:cNvSpPr>
            <a:spLocks noGrp="1"/>
          </p:cNvSpPr>
          <p:nvPr>
            <p:ph type="subTitle" idx="4294967295"/>
          </p:nvPr>
        </p:nvSpPr>
        <p:spPr>
          <a:xfrm>
            <a:off x="0" y="928688"/>
            <a:ext cx="6929438" cy="500062"/>
          </a:xfrm>
        </p:spPr>
        <p:txBody>
          <a:bodyPr>
            <a:normAutofit/>
          </a:bodyPr>
          <a:lstStyle/>
          <a:p>
            <a:pPr algn="l"/>
            <a:r>
              <a:rPr lang="es-ES_tradnl" sz="2000" b="1" dirty="0">
                <a:latin typeface="Arial" pitchFamily="34" charset="0"/>
                <a:cs typeface="Arial" pitchFamily="34" charset="0"/>
              </a:rPr>
              <a:t>Conceptos Básicos de Comunicación e Informática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895048" y="222582"/>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95536" y="1417712"/>
            <a:ext cx="8424936"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300"/>
              </a:spcAft>
            </a:pPr>
            <a:r>
              <a:rPr lang="es-ES_tradnl" b="1" i="1" dirty="0">
                <a:latin typeface="Arial" panose="020B0604020202020204" pitchFamily="34" charset="0"/>
                <a:cs typeface="Arial" pitchFamily="34" charset="0"/>
              </a:rPr>
              <a:t>Teleinformática:</a:t>
            </a:r>
            <a:r>
              <a:rPr lang="es-ES_tradnl" i="1" dirty="0">
                <a:latin typeface="Arial" panose="020B0604020202020204" pitchFamily="34" charset="0"/>
                <a:cs typeface="Arial" pitchFamily="34" charset="0"/>
              </a:rPr>
              <a:t> </a:t>
            </a:r>
            <a:r>
              <a:rPr lang="es-ES_tradnl" dirty="0">
                <a:latin typeface="Arial" panose="020B0604020202020204" pitchFamily="34" charset="0"/>
                <a:cs typeface="Arial" pitchFamily="34" charset="0"/>
              </a:rPr>
              <a:t>Este término se refiere básicamente a la disciplina que trata la comunicación entre equipos de computación distantes. Es la ciencia que trata la comunicación a distancia entre procesos. </a:t>
            </a:r>
            <a:endParaRPr lang="es-ES" dirty="0">
              <a:latin typeface="Arial" panose="020B0604020202020204" pitchFamily="34" charset="0"/>
              <a:cs typeface="Arial" pitchFamily="34" charset="0"/>
            </a:endParaRPr>
          </a:p>
          <a:p>
            <a:pPr algn="just">
              <a:spcAft>
                <a:spcPts val="300"/>
              </a:spcAft>
            </a:pPr>
            <a:r>
              <a:rPr lang="es-ES_tradnl" dirty="0">
                <a:latin typeface="Arial" panose="020B0604020202020204" pitchFamily="34" charset="0"/>
                <a:cs typeface="Arial" pitchFamily="34" charset="0"/>
              </a:rPr>
              <a:t>Formalmente, </a:t>
            </a:r>
            <a:r>
              <a:rPr lang="es-ES_tradnl" dirty="0" err="1">
                <a:latin typeface="Arial" panose="020B0604020202020204" pitchFamily="34" charset="0"/>
                <a:cs typeface="Arial" pitchFamily="34" charset="0"/>
              </a:rPr>
              <a:t>teleínformática</a:t>
            </a:r>
            <a:r>
              <a:rPr lang="es-ES_tradnl" dirty="0">
                <a:latin typeface="Arial" panose="020B0604020202020204" pitchFamily="34" charset="0"/>
                <a:cs typeface="Arial" pitchFamily="34" charset="0"/>
              </a:rPr>
              <a:t> es la ciencia que estudia el conjunto de técnicas necesarias para poder transmitir datos de un sistema informático o entre puntos situados en lugares remotos a través de redes de telecomunicaciones. </a:t>
            </a:r>
            <a:endParaRPr lang="es-ES" dirty="0">
              <a:latin typeface="Arial" panose="020B0604020202020204" pitchFamily="34" charset="0"/>
              <a:cs typeface="Arial" pitchFamily="34" charset="0"/>
            </a:endParaRPr>
          </a:p>
          <a:p>
            <a:pPr algn="just">
              <a:spcBef>
                <a:spcPts val="600"/>
              </a:spcBef>
              <a:spcAft>
                <a:spcPts val="300"/>
              </a:spcAft>
            </a:pPr>
            <a:r>
              <a:rPr lang="es-ES_tradnl" b="1" i="1" dirty="0">
                <a:latin typeface="Arial" panose="020B0604020202020204" pitchFamily="34" charset="0"/>
                <a:cs typeface="Arial" pitchFamily="34" charset="0"/>
              </a:rPr>
              <a:t>Transmisión de datos:</a:t>
            </a:r>
            <a:r>
              <a:rPr lang="es-ES_tradnl" i="1" dirty="0">
                <a:latin typeface="Arial" panose="020B0604020202020204" pitchFamily="34" charset="0"/>
                <a:cs typeface="Arial" pitchFamily="34" charset="0"/>
              </a:rPr>
              <a:t> </a:t>
            </a:r>
            <a:r>
              <a:rPr lang="es-ES_tradnl" dirty="0">
                <a:latin typeface="Arial" panose="020B0604020202020204" pitchFamily="34" charset="0"/>
                <a:cs typeface="Arial" pitchFamily="34" charset="0"/>
              </a:rPr>
              <a:t>Es el movimiento de información codificada de un lugar a otro.</a:t>
            </a:r>
          </a:p>
          <a:p>
            <a:pPr algn="just">
              <a:spcBef>
                <a:spcPts val="600"/>
              </a:spcBef>
              <a:spcAft>
                <a:spcPts val="300"/>
              </a:spcAft>
            </a:pPr>
            <a:r>
              <a:rPr lang="es-ES_tradnl" b="1" i="1" dirty="0">
                <a:latin typeface="Arial" panose="020B0604020202020204" pitchFamily="34" charset="0"/>
                <a:cs typeface="Arial" pitchFamily="34" charset="0"/>
              </a:rPr>
              <a:t>Telecomunicaciones:</a:t>
            </a:r>
            <a:r>
              <a:rPr lang="es-ES_tradnl" i="1" dirty="0">
                <a:latin typeface="Arial" panose="020B0604020202020204" pitchFamily="34" charset="0"/>
                <a:cs typeface="Arial" pitchFamily="34" charset="0"/>
              </a:rPr>
              <a:t> </a:t>
            </a:r>
            <a:r>
              <a:rPr lang="es-ES_tradnl" dirty="0">
                <a:latin typeface="Arial" panose="020B0604020202020204" pitchFamily="34" charset="0"/>
                <a:cs typeface="Arial" pitchFamily="34" charset="0"/>
              </a:rPr>
              <a:t>Hacen referencia a la transmisión de datos a distancia.</a:t>
            </a:r>
            <a:endParaRPr lang="es-ES" dirty="0">
              <a:latin typeface="Arial" panose="020B0604020202020204" pitchFamily="34" charset="0"/>
              <a:cs typeface="Arial" pitchFamily="34" charset="0"/>
            </a:endParaRPr>
          </a:p>
          <a:p>
            <a:pPr algn="just">
              <a:spcBef>
                <a:spcPts val="600"/>
              </a:spcBef>
              <a:spcAft>
                <a:spcPts val="300"/>
              </a:spcAft>
            </a:pPr>
            <a:r>
              <a:rPr lang="es-ES_tradnl" b="1" i="1" dirty="0">
                <a:latin typeface="Arial" panose="020B0604020202020204" pitchFamily="34" charset="0"/>
                <a:cs typeface="Arial" pitchFamily="34" charset="0"/>
              </a:rPr>
              <a:t>Teleprocesamiento:</a:t>
            </a:r>
            <a:r>
              <a:rPr lang="es-ES_tradnl" i="1" dirty="0">
                <a:latin typeface="Arial" panose="020B0604020202020204" pitchFamily="34" charset="0"/>
                <a:cs typeface="Arial" pitchFamily="34" charset="0"/>
              </a:rPr>
              <a:t> </a:t>
            </a:r>
            <a:r>
              <a:rPr lang="es-ES_tradnl" dirty="0">
                <a:latin typeface="Arial" panose="020B0604020202020204" pitchFamily="34" charset="0"/>
                <a:cs typeface="Arial" pitchFamily="34" charset="0"/>
              </a:rPr>
              <a:t>Permite que un sistema de computación utilice algún tipo de telecomunicación para procesar datos. </a:t>
            </a:r>
            <a:endParaRPr lang="es-ES" dirty="0">
              <a:latin typeface="Arial" panose="020B0604020202020204" pitchFamily="34" charset="0"/>
              <a:cs typeface="Arial" pitchFamily="34" charset="0"/>
            </a:endParaRPr>
          </a:p>
          <a:p>
            <a:pPr algn="just">
              <a:spcAft>
                <a:spcPts val="300"/>
              </a:spcAft>
            </a:pPr>
            <a:r>
              <a:rPr lang="es-ES_tradnl" b="1" dirty="0">
                <a:effectLst/>
                <a:latin typeface="Arial" panose="020B0604020202020204" pitchFamily="34" charset="0"/>
                <a:ea typeface="Calibri" panose="020F0502020204030204" pitchFamily="34" charset="0"/>
                <a:cs typeface="Arial" panose="020B0604020202020204" pitchFamily="34" charset="0"/>
              </a:rPr>
              <a:t>Red de computadoras (</a:t>
            </a:r>
            <a:r>
              <a:rPr lang="es-ES_tradnl" b="1" dirty="0" err="1">
                <a:effectLst/>
                <a:latin typeface="Arial" panose="020B0604020202020204" pitchFamily="34" charset="0"/>
                <a:ea typeface="Calibri" panose="020F0502020204030204" pitchFamily="34" charset="0"/>
                <a:cs typeface="Arial" panose="020B0604020202020204" pitchFamily="34" charset="0"/>
              </a:rPr>
              <a:t>Networking</a:t>
            </a:r>
            <a:r>
              <a:rPr lang="es-ES_tradnl" b="1" dirty="0">
                <a:effectLst/>
                <a:latin typeface="Arial" panose="020B0604020202020204" pitchFamily="34" charset="0"/>
                <a:ea typeface="Calibri" panose="020F0502020204030204" pitchFamily="34" charset="0"/>
                <a:cs typeface="Arial" panose="020B0604020202020204" pitchFamily="34" charset="0"/>
              </a:rPr>
              <a:t>): </a:t>
            </a:r>
            <a:r>
              <a:rPr lang="es-ES_tradnl" dirty="0">
                <a:effectLst/>
                <a:latin typeface="Arial" panose="020B0604020202020204" pitchFamily="34" charset="0"/>
                <a:ea typeface="Calibri" panose="020F0502020204030204" pitchFamily="34" charset="0"/>
                <a:cs typeface="Arial" panose="020B0604020202020204" pitchFamily="34" charset="0"/>
              </a:rPr>
              <a:t>conjunto de computadoras interconectadas con el objetivo de compartir trabajos, recursos e información. </a:t>
            </a: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spcAft>
                <a:spcPts val="300"/>
              </a:spcAft>
            </a:pPr>
            <a:r>
              <a:rPr lang="es-ES_tradnl" b="1" dirty="0">
                <a:effectLst/>
                <a:latin typeface="Arial" panose="020B0604020202020204" pitchFamily="34" charset="0"/>
                <a:ea typeface="Calibri" panose="020F0502020204030204" pitchFamily="34" charset="0"/>
                <a:cs typeface="Arial" panose="020B0604020202020204" pitchFamily="34" charset="0"/>
              </a:rPr>
              <a:t>Protocolo:</a:t>
            </a:r>
            <a:r>
              <a:rPr lang="es-ES_tradnl" dirty="0">
                <a:effectLst/>
                <a:latin typeface="Arial" panose="020B0604020202020204" pitchFamily="34" charset="0"/>
                <a:ea typeface="Calibri" panose="020F0502020204030204" pitchFamily="34" charset="0"/>
                <a:cs typeface="Arial" panose="020B0604020202020204" pitchFamily="34" charset="0"/>
              </a:rPr>
              <a:t> conjunto de normas, convenciones y procedimientos que regulan la comunicación de datos y el comportamiento de procesos entre diferentes equipos, bien totalmente o bien en alguno de sus aspectos. </a:t>
            </a:r>
            <a:endParaRPr lang="es-AR"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1D022DCA-81BD-E8E4-4EBD-862DB82CA3D0}"/>
              </a:ext>
            </a:extLst>
          </p:cNvPr>
          <p:cNvSpPr txBox="1">
            <a:spLocks/>
          </p:cNvSpPr>
          <p:nvPr/>
        </p:nvSpPr>
        <p:spPr>
          <a:xfrm>
            <a:off x="428596" y="1056730"/>
            <a:ext cx="3999388" cy="500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600"/>
              </a:spcBef>
              <a:spcAft>
                <a:spcPts val="600"/>
              </a:spcAft>
              <a:buNone/>
            </a:pPr>
            <a:r>
              <a:rPr lang="es-ES_tradnl" sz="2000" b="1" dirty="0">
                <a:latin typeface="Arial" pitchFamily="34" charset="0"/>
                <a:cs typeface="Arial" pitchFamily="34" charset="0"/>
              </a:rPr>
              <a:t>Señales analógicas y digitales</a:t>
            </a:r>
          </a:p>
        </p:txBody>
      </p:sp>
      <p:sp>
        <p:nvSpPr>
          <p:cNvPr id="5" name="Subtitle 1">
            <a:extLst>
              <a:ext uri="{FF2B5EF4-FFF2-40B4-BE49-F238E27FC236}">
                <a16:creationId xmlns:a16="http://schemas.microsoft.com/office/drawing/2014/main" id="{E115A470-83D3-B6C2-28B6-B578E5E72987}"/>
              </a:ext>
            </a:extLst>
          </p:cNvPr>
          <p:cNvSpPr txBox="1">
            <a:spLocks/>
          </p:cNvSpPr>
          <p:nvPr/>
        </p:nvSpPr>
        <p:spPr>
          <a:xfrm>
            <a:off x="1403648" y="422949"/>
            <a:ext cx="691238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Introducción a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a:extLst>
              <a:ext uri="{FF2B5EF4-FFF2-40B4-BE49-F238E27FC236}">
                <a16:creationId xmlns:a16="http://schemas.microsoft.com/office/drawing/2014/main" id="{3D4E4B33-225B-CA59-D8D5-94E303AF72F8}"/>
              </a:ext>
            </a:extLst>
          </p:cNvPr>
          <p:cNvSpPr>
            <a:spLocks noChangeArrowheads="1"/>
          </p:cNvSpPr>
          <p:nvPr/>
        </p:nvSpPr>
        <p:spPr bwMode="auto">
          <a:xfrm>
            <a:off x="428596" y="1556792"/>
            <a:ext cx="8286808" cy="1442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a:lnSpc>
                <a:spcPct val="115000"/>
              </a:lnSpc>
              <a:spcAft>
                <a:spcPts val="800"/>
              </a:spcAft>
              <a:buFont typeface="Wingdings" panose="05000000000000000000" pitchFamily="2" charset="2"/>
              <a:buChar char=""/>
            </a:pPr>
            <a:r>
              <a:rPr lang="es-ES_tradnl" sz="1800" b="1" dirty="0">
                <a:effectLst/>
                <a:latin typeface="Arial" panose="020B0604020202020204" pitchFamily="34" charset="0"/>
                <a:ea typeface="Calibri" panose="020F0502020204030204" pitchFamily="34" charset="0"/>
              </a:rPr>
              <a:t>Señal analógica:</a:t>
            </a:r>
            <a:r>
              <a:rPr lang="es-ES_tradnl" sz="1800" dirty="0">
                <a:effectLst/>
                <a:latin typeface="Arial" panose="020B0604020202020204" pitchFamily="34" charset="0"/>
                <a:ea typeface="Calibri" panose="020F0502020204030204" pitchFamily="34" charset="0"/>
              </a:rPr>
              <a:t> aquellas que pueden ser representadas por funciones que toman un número infinito de valores en cualquier intervalo considerado. </a:t>
            </a:r>
            <a:endParaRPr lang="es-AR" sz="1800" dirty="0">
              <a:effectLst/>
              <a:latin typeface="Arial" panose="020B0604020202020204" pitchFamily="34" charset="0"/>
              <a:ea typeface="Calibri" panose="020F0502020204030204" pitchFamily="34" charset="0"/>
            </a:endParaRPr>
          </a:p>
          <a:p>
            <a:pPr marL="342900" lvl="0" indent="-342900" algn="just">
              <a:lnSpc>
                <a:spcPct val="115000"/>
              </a:lnSpc>
              <a:spcAft>
                <a:spcPts val="800"/>
              </a:spcAft>
              <a:buFont typeface="Wingdings" panose="05000000000000000000" pitchFamily="2" charset="2"/>
              <a:buChar char=""/>
            </a:pPr>
            <a:r>
              <a:rPr lang="es-ES_tradnl" sz="1800" b="1" dirty="0">
                <a:effectLst/>
                <a:latin typeface="Arial" panose="020B0604020202020204" pitchFamily="34" charset="0"/>
                <a:ea typeface="Calibri" panose="020F0502020204030204" pitchFamily="34" charset="0"/>
              </a:rPr>
              <a:t>Señal digital:</a:t>
            </a:r>
            <a:r>
              <a:rPr lang="es-ES_tradnl" sz="1800" dirty="0">
                <a:effectLst/>
                <a:latin typeface="Arial" panose="020B0604020202020204" pitchFamily="34" charset="0"/>
                <a:ea typeface="Calibri" panose="020F0502020204030204" pitchFamily="34" charset="0"/>
              </a:rPr>
              <a:t> aquellas que pueden ser representadas por funciones que toman un número finito de valores en cualquier intervalo de tiempo.</a:t>
            </a:r>
            <a:endParaRPr lang="es-AR" sz="1800" dirty="0">
              <a:effectLst/>
              <a:latin typeface="Arial" panose="020B0604020202020204" pitchFamily="34" charset="0"/>
              <a:ea typeface="Calibri" panose="020F0502020204030204" pitchFamily="34" charset="0"/>
            </a:endParaRPr>
          </a:p>
        </p:txBody>
      </p:sp>
      <p:pic>
        <p:nvPicPr>
          <p:cNvPr id="3074" name="Picture 2" descr="1.3.3 Tipos de Señales (Analógica-Digital)">
            <a:extLst>
              <a:ext uri="{FF2B5EF4-FFF2-40B4-BE49-F238E27FC236}">
                <a16:creationId xmlns:a16="http://schemas.microsoft.com/office/drawing/2014/main" id="{649B3AE4-1F1C-E6A3-9024-59A3F9CE07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250" y="3212976"/>
            <a:ext cx="5591175" cy="3305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39999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Props1.xml><?xml version="1.0" encoding="utf-8"?>
<ds:datastoreItem xmlns:ds="http://schemas.openxmlformats.org/officeDocument/2006/customXml" ds:itemID="{3722D8BD-807B-4A41-93C9-0E581F3C4C1F}">
  <ds:schemaRefs>
    <ds:schemaRef ds:uri="http://schemas.microsoft.com/sharepoint/v3/contenttype/forms"/>
  </ds:schemaRefs>
</ds:datastoreItem>
</file>

<file path=customXml/itemProps2.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TM10001115[[fn=Paquete]]</Template>
  <TotalTime>8347</TotalTime>
  <Words>2049</Words>
  <Application>Microsoft Office PowerPoint</Application>
  <PresentationFormat>Presentación en pantalla (4:3)</PresentationFormat>
  <Paragraphs>139</Paragraphs>
  <Slides>23</Slides>
  <Notes>21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Calibri</vt:lpstr>
      <vt:lpstr>Calibri Light</vt:lpstr>
      <vt:lpstr>Wingdings</vt:lpstr>
      <vt:lpstr>Tema de Office</vt:lpstr>
      <vt:lpstr>Teoría de la Información y la Comunicación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Usuario</cp:lastModifiedBy>
  <cp:revision>59</cp:revision>
  <dcterms:created xsi:type="dcterms:W3CDTF">2011-08-28T12:11:05Z</dcterms:created>
  <dcterms:modified xsi:type="dcterms:W3CDTF">2023-05-04T00:03:30Z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