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6"/>
  </p:notesMasterIdLst>
  <p:sldIdLst>
    <p:sldId id="256" r:id="rId2"/>
    <p:sldId id="272" r:id="rId3"/>
    <p:sldId id="290" r:id="rId4"/>
    <p:sldId id="287" r:id="rId5"/>
    <p:sldId id="291" r:id="rId6"/>
    <p:sldId id="298" r:id="rId7"/>
    <p:sldId id="292" r:id="rId8"/>
    <p:sldId id="302" r:id="rId9"/>
    <p:sldId id="301" r:id="rId10"/>
    <p:sldId id="303" r:id="rId11"/>
    <p:sldId id="304" r:id="rId12"/>
    <p:sldId id="310" r:id="rId13"/>
    <p:sldId id="308" r:id="rId14"/>
    <p:sldId id="29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mjjWi9XsW2w" TargetMode="External"/><Relationship Id="rId4" Type="http://schemas.openxmlformats.org/officeDocument/2006/relationships/hyperlink" Target="https://www.youtube.com/watch?v=mt6ihxdm874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LB0fiTliYQo" TargetMode="External"/><Relationship Id="rId4" Type="http://schemas.openxmlformats.org/officeDocument/2006/relationships/hyperlink" Target="https://www.youtube.com/watch?v=Fr9XHChvKIY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0T9M12fEt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7183" y="4704679"/>
            <a:ext cx="4706393" cy="406301"/>
          </a:xfrm>
        </p:spPr>
        <p:txBody>
          <a:bodyPr anchor="ctr">
            <a:normAutofit/>
          </a:bodyPr>
          <a:lstStyle/>
          <a:p>
            <a:pPr algn="ctr"/>
            <a:r>
              <a:rPr lang="es-ES" sz="2000" b="1" dirty="0" smtClean="0"/>
              <a:t>PROCESAMIENTO DE MINERALES I</a:t>
            </a:r>
            <a:endParaRPr lang="en-US" sz="20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11016" y="2108898"/>
            <a:ext cx="7239201" cy="1257073"/>
          </a:xfrm>
        </p:spPr>
        <p:txBody>
          <a:bodyPr>
            <a:noAutofit/>
          </a:bodyPr>
          <a:lstStyle/>
          <a:p>
            <a:pPr algn="ctr"/>
            <a:r>
              <a:rPr lang="es-ES" sz="20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000" dirty="0" smtClean="0">
                <a:latin typeface="Bauhaus 93" panose="04030905020B02020C02" pitchFamily="82" charset="0"/>
              </a:rPr>
              <a:t>INGENIERÍA DE MINAS</a:t>
            </a:r>
          </a:p>
          <a:p>
            <a:pPr algn="ctr"/>
            <a:r>
              <a:rPr lang="es-ES" sz="2000" dirty="0" smtClean="0">
                <a:latin typeface="Bauhaus 93" panose="04030905020B02020C02" pitchFamily="82" charset="0"/>
              </a:rPr>
              <a:t>2020</a:t>
            </a:r>
            <a:endParaRPr lang="en-US" sz="2000" dirty="0">
              <a:latin typeface="Bauhaus 93" panose="04030905020B02020C02" pitchFamily="82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146473" y="6397632"/>
            <a:ext cx="3169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smtClean="0"/>
              <a:t>Material de uso exclusivo de la Cátedra</a:t>
            </a:r>
            <a:endParaRPr lang="en-US" sz="1200" i="1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2" y="45891"/>
            <a:ext cx="1356000" cy="1723804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399" y="45890"/>
            <a:ext cx="1468583" cy="1602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3717178" y="5189595"/>
            <a:ext cx="4706393" cy="406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2000" b="1" dirty="0" smtClean="0"/>
              <a:t>TEMA: MOLIENDA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/>
          <p:cNvSpPr txBox="1"/>
          <p:nvPr/>
        </p:nvSpPr>
        <p:spPr>
          <a:xfrm>
            <a:off x="2653146" y="234168"/>
            <a:ext cx="64005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TIPOS DE MOLINOS: DE MARTILLOS</a:t>
            </a:r>
            <a:endParaRPr lang="en-US" sz="2400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5269468" y="4276296"/>
            <a:ext cx="5407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</a:rPr>
              <a:t>Producen partículas de tamaño no uniforme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283318" y="2405918"/>
            <a:ext cx="5753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/>
              <a:t>Menor inversión respecto del molino de rodillos</a:t>
            </a:r>
            <a:endParaRPr lang="en-US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5283313" y="1921025"/>
            <a:ext cx="6976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/>
              <a:t>Se puede alimentar con cualquier material (1ra, 2ra y 3ra)</a:t>
            </a:r>
            <a:endParaRPr lang="en-US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5269463" y="4775054"/>
            <a:ext cx="4945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</a:rPr>
              <a:t>Disipan energía bajo la forma de calor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283313" y="5370798"/>
            <a:ext cx="3029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</a:rPr>
              <a:t>Producen mucho ruido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283308" y="2835411"/>
            <a:ext cx="2856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/>
              <a:t>Poco mantenimiento</a:t>
            </a:r>
            <a:endParaRPr lang="en-US" b="1" dirty="0"/>
          </a:p>
        </p:txBody>
      </p:sp>
      <p:sp>
        <p:nvSpPr>
          <p:cNvPr id="14" name="CuadroTexto 13"/>
          <p:cNvSpPr txBox="1"/>
          <p:nvPr/>
        </p:nvSpPr>
        <p:spPr>
          <a:xfrm>
            <a:off x="5283308" y="5869568"/>
            <a:ext cx="3618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</a:rPr>
              <a:t>Elevada proporción de finos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5283303" y="6285211"/>
            <a:ext cx="53495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</a:rPr>
              <a:t>Elevado consumo de acero en los martillos,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     especialmente en materiales abrasivos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5297158" y="3251050"/>
            <a:ext cx="233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/>
              <a:t>Molienda rápida</a:t>
            </a:r>
            <a:endParaRPr lang="en-US" b="1" dirty="0"/>
          </a:p>
        </p:txBody>
      </p:sp>
      <p:sp>
        <p:nvSpPr>
          <p:cNvPr id="4" name="CuadroTexto 3"/>
          <p:cNvSpPr txBox="1"/>
          <p:nvPr/>
        </p:nvSpPr>
        <p:spPr>
          <a:xfrm rot="16200000">
            <a:off x="-475394" y="2635405"/>
            <a:ext cx="2791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Trituración por impacto</a:t>
            </a:r>
            <a:endParaRPr lang="en-US" b="1" dirty="0"/>
          </a:p>
        </p:txBody>
      </p:sp>
      <p:sp>
        <p:nvSpPr>
          <p:cNvPr id="17" name="CuadroTexto 16"/>
          <p:cNvSpPr txBox="1"/>
          <p:nvPr/>
        </p:nvSpPr>
        <p:spPr>
          <a:xfrm>
            <a:off x="5297163" y="1533092"/>
            <a:ext cx="4374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/>
              <a:t>Elevada razón de reducción 8 a 20</a:t>
            </a:r>
            <a:endParaRPr lang="en-US" b="1" dirty="0"/>
          </a:p>
        </p:txBody>
      </p:sp>
      <p:sp>
        <p:nvSpPr>
          <p:cNvPr id="18" name="CuadroTexto 17"/>
          <p:cNvSpPr txBox="1"/>
          <p:nvPr/>
        </p:nvSpPr>
        <p:spPr>
          <a:xfrm>
            <a:off x="1705842" y="1930544"/>
            <a:ext cx="2783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Fragmentación directa</a:t>
            </a:r>
            <a:endParaRPr lang="en-US" dirty="0"/>
          </a:p>
        </p:txBody>
      </p:sp>
      <p:sp>
        <p:nvSpPr>
          <p:cNvPr id="20" name="CuadroTexto 19"/>
          <p:cNvSpPr txBox="1"/>
          <p:nvPr/>
        </p:nvSpPr>
        <p:spPr>
          <a:xfrm>
            <a:off x="1701074" y="3011644"/>
            <a:ext cx="2970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Fragmentación indirecta</a:t>
            </a:r>
            <a:endParaRPr lang="en-US" dirty="0"/>
          </a:p>
        </p:txBody>
      </p:sp>
      <p:sp>
        <p:nvSpPr>
          <p:cNvPr id="5" name="Abrir llave 4"/>
          <p:cNvSpPr/>
          <p:nvPr/>
        </p:nvSpPr>
        <p:spPr>
          <a:xfrm>
            <a:off x="1300163" y="1643071"/>
            <a:ext cx="400911" cy="232886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uadroTexto 20"/>
          <p:cNvSpPr txBox="1"/>
          <p:nvPr/>
        </p:nvSpPr>
        <p:spPr>
          <a:xfrm>
            <a:off x="5278988" y="3842900"/>
            <a:ext cx="6734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FF0000"/>
                </a:solidFill>
              </a:rPr>
              <a:t>Requieren trabajar a altas velocidades (300 a 2000 rpm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59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4" grpId="0"/>
      <p:bldP spid="15" grpId="0"/>
      <p:bldP spid="16" grpId="0"/>
      <p:bldP spid="4" grpId="0"/>
      <p:bldP spid="17" grpId="0"/>
      <p:bldP spid="18" grpId="0"/>
      <p:bldP spid="20" grpId="0"/>
      <p:bldP spid="5" grpId="0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/>
          <p:cNvSpPr txBox="1"/>
          <p:nvPr/>
        </p:nvSpPr>
        <p:spPr>
          <a:xfrm>
            <a:off x="2653146" y="317297"/>
            <a:ext cx="64005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TIPOS DE MOLINOS: DE BARRAS</a:t>
            </a:r>
            <a:endParaRPr lang="en-US" sz="2400" b="1" dirty="0"/>
          </a:p>
        </p:txBody>
      </p:sp>
      <p:pic>
        <p:nvPicPr>
          <p:cNvPr id="8196" name="Picture 4" descr="Procesamiento de minerales: Molienda, etapas y tip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9" y="1107807"/>
            <a:ext cx="5614980" cy="479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Molino de barras-Vipeak Industria Pes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847" y="1835293"/>
            <a:ext cx="5691044" cy="379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2344745" y="5089537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Si V</a:t>
            </a:r>
            <a:r>
              <a:rPr lang="es-ES" b="1" baseline="-25000" dirty="0" smtClean="0"/>
              <a:t>M</a:t>
            </a:r>
            <a:r>
              <a:rPr lang="es-ES" b="1" dirty="0" smtClean="0"/>
              <a:t> = </a:t>
            </a:r>
            <a:r>
              <a:rPr lang="es-ES" b="1" dirty="0" err="1" smtClean="0"/>
              <a:t>Vc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9187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/>
          <p:cNvSpPr txBox="1"/>
          <p:nvPr/>
        </p:nvSpPr>
        <p:spPr>
          <a:xfrm>
            <a:off x="2653146" y="317297"/>
            <a:ext cx="64005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TIPOS DE MOLINOS: DE BARRAS</a:t>
            </a:r>
            <a:endParaRPr lang="en-US" sz="2400" b="1" dirty="0"/>
          </a:p>
        </p:txBody>
      </p:sp>
      <p:pic>
        <p:nvPicPr>
          <p:cNvPr id="14340" name="Picture 4" descr="OPTIMIZACION DE MOLINOS SEMI-AUTOGENOS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09" y="1020262"/>
            <a:ext cx="5208291" cy="258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TRABAJO DE INVESTIGACIÓ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1668285"/>
            <a:ext cx="6159500" cy="482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290809" y="5479534"/>
            <a:ext cx="53848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hlinkClick r:id="rId4"/>
              </a:rPr>
              <a:t>RUIDOS   https</a:t>
            </a:r>
            <a:r>
              <a:rPr lang="en-US" sz="1400" dirty="0">
                <a:hlinkClick r:id="rId4"/>
              </a:rPr>
              <a:t>://www.youtube.com/watch?v=mt6ihxdm874</a:t>
            </a:r>
            <a:endParaRPr lang="en-US" sz="1400" dirty="0"/>
          </a:p>
        </p:txBody>
      </p:sp>
      <p:sp>
        <p:nvSpPr>
          <p:cNvPr id="7" name="Rectángulo 6"/>
          <p:cNvSpPr/>
          <p:nvPr/>
        </p:nvSpPr>
        <p:spPr>
          <a:xfrm>
            <a:off x="294015" y="5104408"/>
            <a:ext cx="56060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hlinkClick r:id="rId5"/>
              </a:rPr>
              <a:t>CODELCO  https</a:t>
            </a:r>
            <a:r>
              <a:rPr lang="en-US" sz="1400" dirty="0">
                <a:hlinkClick r:id="rId5"/>
              </a:rPr>
              <a:t>://www.youtube.com/watch?v=mjjWi9XsW2w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5568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/>
          <p:cNvSpPr txBox="1"/>
          <p:nvPr/>
        </p:nvSpPr>
        <p:spPr>
          <a:xfrm>
            <a:off x="2653146" y="237087"/>
            <a:ext cx="64005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TIPOS DE MOLINOS: DE BARRAS</a:t>
            </a:r>
            <a:endParaRPr lang="en-US" sz="2400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2011067" y="803463"/>
            <a:ext cx="9381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Grandes tubos cilíndricos dispuestos horizontalmente, que muelen por impacto</a:t>
            </a:r>
          </a:p>
          <a:p>
            <a:r>
              <a:rPr lang="es-ES" b="1" dirty="0" smtClean="0"/>
              <a:t> y abrasión, tienen como cuerpos moledores barras de acero fundido o laminado </a:t>
            </a:r>
            <a:endParaRPr lang="en-US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1257296" y="1800234"/>
            <a:ext cx="1596912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Vc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s-E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42,3</a:t>
            </a:r>
          </a:p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√D</a:t>
            </a:r>
            <a:r>
              <a:rPr lang="es-ES" sz="24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4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671878" y="1685936"/>
            <a:ext cx="82221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Velocidad crítica (</a:t>
            </a:r>
            <a:r>
              <a:rPr lang="es-ES" b="1" dirty="0" err="1" smtClean="0">
                <a:solidFill>
                  <a:srgbClr val="FF0000"/>
                </a:solidFill>
              </a:rPr>
              <a:t>V</a:t>
            </a:r>
            <a:r>
              <a:rPr lang="es-ES" b="1" baseline="-25000" dirty="0" err="1" smtClean="0">
                <a:solidFill>
                  <a:srgbClr val="FF0000"/>
                </a:solidFill>
              </a:rPr>
              <a:t>c</a:t>
            </a:r>
            <a:r>
              <a:rPr lang="es-ES" b="1" dirty="0" smtClean="0">
                <a:solidFill>
                  <a:srgbClr val="FF0000"/>
                </a:solidFill>
              </a:rPr>
              <a:t>): </a:t>
            </a:r>
            <a:r>
              <a:rPr lang="es-ES" b="1" dirty="0" smtClean="0"/>
              <a:t>mínima velocidad de giro del molino, en la cual</a:t>
            </a:r>
          </a:p>
          <a:p>
            <a:r>
              <a:rPr lang="es-ES" b="1" dirty="0" smtClean="0"/>
              <a:t> la fuerza centrífuga es suficiente para conseguir que las barras queden</a:t>
            </a:r>
          </a:p>
          <a:p>
            <a:r>
              <a:rPr lang="es-ES" b="1" dirty="0"/>
              <a:t> </a:t>
            </a:r>
            <a:r>
              <a:rPr lang="es-ES" b="1" dirty="0" smtClean="0"/>
              <a:t>adheridas al revestimiento del molino. Expresado en rpm.</a:t>
            </a:r>
          </a:p>
          <a:p>
            <a:r>
              <a:rPr lang="es-ES" b="1" dirty="0" smtClean="0"/>
              <a:t>D</a:t>
            </a:r>
            <a:r>
              <a:rPr lang="es-ES" b="1" baseline="-25000" dirty="0" smtClean="0"/>
              <a:t>M</a:t>
            </a:r>
            <a:r>
              <a:rPr lang="es-ES" b="1" dirty="0" smtClean="0"/>
              <a:t> = diámetro interno del molino (en metros)</a:t>
            </a:r>
          </a:p>
          <a:p>
            <a:endParaRPr lang="en-US" b="1" dirty="0"/>
          </a:p>
        </p:txBody>
      </p:sp>
      <p:cxnSp>
        <p:nvCxnSpPr>
          <p:cNvPr id="6" name="Conector recto 5"/>
          <p:cNvCxnSpPr/>
          <p:nvPr/>
        </p:nvCxnSpPr>
        <p:spPr>
          <a:xfrm>
            <a:off x="2343146" y="2243146"/>
            <a:ext cx="371475" cy="14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5253045" y="3209937"/>
            <a:ext cx="6364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Velocidad de operación del molino = V</a:t>
            </a:r>
            <a:r>
              <a:rPr lang="es-ES" b="1" baseline="-25000" dirty="0" smtClean="0"/>
              <a:t>M</a:t>
            </a:r>
            <a:r>
              <a:rPr lang="es-ES" b="1" dirty="0" smtClean="0"/>
              <a:t> = Factor x </a:t>
            </a:r>
            <a:r>
              <a:rPr lang="es-ES" b="1" dirty="0" err="1" smtClean="0"/>
              <a:t>Vc</a:t>
            </a:r>
            <a:endParaRPr lang="en-US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7605707" y="3748101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Factor = 0,62 a 0,68</a:t>
            </a:r>
            <a:endParaRPr lang="en-US" b="1" dirty="0"/>
          </a:p>
        </p:txBody>
      </p:sp>
      <p:sp>
        <p:nvSpPr>
          <p:cNvPr id="14" name="CuadroTexto 13"/>
          <p:cNvSpPr txBox="1"/>
          <p:nvPr/>
        </p:nvSpPr>
        <p:spPr>
          <a:xfrm>
            <a:off x="2281230" y="4375170"/>
            <a:ext cx="8648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Si el factor es mayor, los cuerpos moledores pueden caer fuera de la carga</a:t>
            </a:r>
          </a:p>
          <a:p>
            <a:r>
              <a:rPr lang="es-ES" b="1" dirty="0" smtClean="0"/>
              <a:t> y causar excesivo desgaste</a:t>
            </a:r>
            <a:endParaRPr lang="en-US" b="1" dirty="0"/>
          </a:p>
        </p:txBody>
      </p:sp>
      <p:sp>
        <p:nvSpPr>
          <p:cNvPr id="15" name="CuadroTexto 14"/>
          <p:cNvSpPr txBox="1"/>
          <p:nvPr/>
        </p:nvSpPr>
        <p:spPr>
          <a:xfrm>
            <a:off x="2344745" y="5114937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Si V</a:t>
            </a:r>
            <a:r>
              <a:rPr lang="es-ES" b="1" baseline="-25000" dirty="0" smtClean="0"/>
              <a:t>M</a:t>
            </a:r>
            <a:r>
              <a:rPr lang="es-ES" b="1" dirty="0" smtClean="0"/>
              <a:t> </a:t>
            </a:r>
            <a:r>
              <a:rPr lang="es-ES" b="1" dirty="0" smtClean="0">
                <a:latin typeface="Century Gothic" panose="020B0502020202020204" pitchFamily="34" charset="0"/>
              </a:rPr>
              <a:t>≥</a:t>
            </a:r>
            <a:r>
              <a:rPr lang="es-ES" b="1" dirty="0" smtClean="0"/>
              <a:t> </a:t>
            </a:r>
            <a:r>
              <a:rPr lang="es-ES" b="1" dirty="0" err="1" smtClean="0"/>
              <a:t>Vc</a:t>
            </a:r>
            <a:endParaRPr lang="en-US" b="1" dirty="0"/>
          </a:p>
        </p:txBody>
      </p:sp>
      <p:sp>
        <p:nvSpPr>
          <p:cNvPr id="16" name="CuadroTexto 15"/>
          <p:cNvSpPr txBox="1"/>
          <p:nvPr/>
        </p:nvSpPr>
        <p:spPr>
          <a:xfrm>
            <a:off x="4351345" y="5114937"/>
            <a:ext cx="6407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La carga moledora se adhiere a las paredes del molino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2344745" y="5089537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Si V</a:t>
            </a:r>
            <a:r>
              <a:rPr lang="es-ES" b="1" baseline="-25000" dirty="0" smtClean="0"/>
              <a:t>M</a:t>
            </a:r>
            <a:r>
              <a:rPr lang="es-ES" b="1" dirty="0" smtClean="0"/>
              <a:t> = </a:t>
            </a:r>
            <a:r>
              <a:rPr lang="es-ES" b="1" dirty="0" err="1" smtClean="0"/>
              <a:t>Vc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7490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/>
      <p:bldP spid="3" grpId="0" animBg="1"/>
      <p:bldP spid="4" grpId="0"/>
      <p:bldP spid="11" grpId="0"/>
      <p:bldP spid="12" grpId="0"/>
      <p:bldP spid="14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volución histórica de los circuitos de molie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92" y="1177636"/>
            <a:ext cx="10901507" cy="405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343893" y="180104"/>
            <a:ext cx="795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EL MOLINO DE BARRAS EN COMBINACIÓN CON EL MOLINO DE BOLAS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2092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903028" y="6073877"/>
            <a:ext cx="814678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2400" b="1" dirty="0">
                <a:solidFill>
                  <a:srgbClr val="FF0000"/>
                </a:solidFill>
                <a:latin typeface="Century Gothic" panose="020B0502020202020204"/>
              </a:rPr>
              <a:t>Límite </a:t>
            </a:r>
            <a:r>
              <a:rPr lang="es-ES" sz="2400" b="1" dirty="0" smtClean="0">
                <a:solidFill>
                  <a:srgbClr val="FF0000"/>
                </a:solidFill>
                <a:latin typeface="Century Gothic" panose="020B0502020202020204"/>
              </a:rPr>
              <a:t>trituración - </a:t>
            </a:r>
            <a:r>
              <a:rPr lang="es-ES" sz="2400" b="1" dirty="0">
                <a:solidFill>
                  <a:srgbClr val="FF0000"/>
                </a:solidFill>
                <a:latin typeface="Century Gothic" panose="020B0502020202020204"/>
              </a:rPr>
              <a:t>molienda: 1</a:t>
            </a:r>
            <a:r>
              <a:rPr lang="es-ES" sz="2400" b="1" dirty="0" smtClean="0">
                <a:solidFill>
                  <a:srgbClr val="FF0000"/>
                </a:solidFill>
                <a:latin typeface="Century Gothic" panose="020B0502020202020204"/>
              </a:rPr>
              <a:t>” o 1 cm según autores</a:t>
            </a:r>
            <a:endParaRPr lang="en-US" sz="2400" b="1" dirty="0">
              <a:solidFill>
                <a:srgbClr val="FF0000"/>
              </a:solidFill>
              <a:latin typeface="Century Gothic" panose="020B0502020202020204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2679952" y="4700206"/>
            <a:ext cx="829284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ecundaria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: reducción de partículas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entre 3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” a 2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(5 a 8 cm)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653554" y="4113901"/>
            <a:ext cx="710004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Primaria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Desde 1,5 m hasta 6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” a 8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(15 a 20 cm)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688610" y="5308060"/>
            <a:ext cx="706498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erciaria: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reducción de partículas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hasta 1 o 1,5 cm.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87927" y="252789"/>
            <a:ext cx="11804073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000" b="1" dirty="0" err="1" smtClean="0">
                <a:latin typeface="Century Gothic" panose="020B0502020202020204"/>
              </a:rPr>
              <a:t>Conminución</a:t>
            </a:r>
            <a:r>
              <a:rPr lang="es-ES" sz="2000" b="1" dirty="0" smtClean="0">
                <a:latin typeface="Century Gothic" panose="020B0502020202020204"/>
              </a:rPr>
              <a:t>: Es la reducción de tamaño de las rocas provenientes de la Mina (Run of Mine- ROM) hasta tamaños mucho mas pequeños, mediante (hay una transformación física de la materia sin alterar su naturaleza) mecanismos físicos de fractura. </a:t>
            </a:r>
            <a:endParaRPr lang="en-US" sz="2000" b="1" dirty="0">
              <a:latin typeface="Century Gothic" panose="020B0502020202020204"/>
            </a:endParaRPr>
          </a:p>
        </p:txBody>
      </p:sp>
      <p:sp>
        <p:nvSpPr>
          <p:cNvPr id="9" name="Rectángulo 8"/>
          <p:cNvSpPr/>
          <p:nvPr/>
        </p:nvSpPr>
        <p:spPr>
          <a:xfrm rot="16200000">
            <a:off x="-315631" y="2084008"/>
            <a:ext cx="151420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000" b="1" dirty="0" smtClean="0">
                <a:latin typeface="Century Gothic" panose="020B0502020202020204"/>
              </a:rPr>
              <a:t>Objetivos: </a:t>
            </a:r>
            <a:endParaRPr lang="en-US" sz="2000" b="1" dirty="0">
              <a:latin typeface="Century Gothic" panose="020B0502020202020204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1277022" y="1348120"/>
            <a:ext cx="100164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000" b="1" dirty="0" smtClean="0">
                <a:latin typeface="Century Gothic" panose="020B0502020202020204"/>
              </a:rPr>
              <a:t>Liberar los minerales valiosos de la ganga para posterior concentración</a:t>
            </a:r>
            <a:endParaRPr lang="en-US" sz="2000" b="1" dirty="0">
              <a:latin typeface="Century Gothic" panose="020B0502020202020204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304727" y="1886720"/>
            <a:ext cx="1118022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000" b="1" dirty="0">
                <a:latin typeface="Century Gothic" panose="020B0502020202020204"/>
              </a:rPr>
              <a:t>L</a:t>
            </a:r>
            <a:r>
              <a:rPr lang="es-ES" sz="2000" b="1" dirty="0" smtClean="0">
                <a:latin typeface="Century Gothic" panose="020B0502020202020204"/>
              </a:rPr>
              <a:t>iberar e incrementar el área superficial de las partículas para posterior reacción química, por </a:t>
            </a:r>
            <a:r>
              <a:rPr lang="es-ES" sz="2000" b="1" dirty="0" err="1" smtClean="0">
                <a:latin typeface="Century Gothic" panose="020B0502020202020204"/>
              </a:rPr>
              <a:t>ejem</a:t>
            </a:r>
            <a:r>
              <a:rPr lang="es-ES" sz="2000" b="1" dirty="0" smtClean="0">
                <a:latin typeface="Century Gothic" panose="020B0502020202020204"/>
              </a:rPr>
              <a:t>. Lixiviación.</a:t>
            </a:r>
            <a:endParaRPr lang="en-US" sz="2000" b="1" dirty="0">
              <a:latin typeface="Century Gothic" panose="020B0502020202020204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1277014" y="2768220"/>
            <a:ext cx="11180228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000" b="1" dirty="0" smtClean="0">
                <a:latin typeface="Century Gothic" panose="020B0502020202020204"/>
              </a:rPr>
              <a:t>Producir los rangos de tamaño óptimos como producto final o para otros procesos subsecuentes, por ejemplo la industria de la construcción o mineral de hierro para alto horno</a:t>
            </a:r>
            <a:endParaRPr lang="en-US" sz="2000" b="1" dirty="0">
              <a:latin typeface="Century Gothic" panose="020B0502020202020204"/>
            </a:endParaRPr>
          </a:p>
        </p:txBody>
      </p:sp>
      <p:sp>
        <p:nvSpPr>
          <p:cNvPr id="3" name="CuadroTexto 2"/>
          <p:cNvSpPr txBox="1"/>
          <p:nvPr/>
        </p:nvSpPr>
        <p:spPr>
          <a:xfrm rot="16200000">
            <a:off x="1164748" y="4676578"/>
            <a:ext cx="1509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rituración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brir llave 3"/>
          <p:cNvSpPr/>
          <p:nvPr/>
        </p:nvSpPr>
        <p:spPr>
          <a:xfrm>
            <a:off x="2288634" y="4138516"/>
            <a:ext cx="225968" cy="1523291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brir llave 13"/>
          <p:cNvSpPr/>
          <p:nvPr/>
        </p:nvSpPr>
        <p:spPr>
          <a:xfrm>
            <a:off x="827726" y="1415304"/>
            <a:ext cx="449288" cy="2330479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63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7" grpId="0" animBg="1"/>
      <p:bldP spid="6" grpId="0" animBg="1"/>
      <p:bldP spid="8" grpId="0" animBg="1"/>
      <p:bldP spid="9" grpId="0" animBg="1"/>
      <p:bldP spid="10" grpId="0" animBg="1"/>
      <p:bldP spid="12" grpId="0" animBg="1"/>
      <p:bldP spid="13" grpId="0" animBg="1"/>
      <p:bldP spid="3" grpId="0"/>
      <p:bldP spid="4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PTIMIZACIÓN DEL LOS SISTEMAS DE CONTROL DE UN MOLINO DE BOLA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7" y="2674149"/>
            <a:ext cx="4413795" cy="301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lecha derecha 11"/>
          <p:cNvSpPr/>
          <p:nvPr/>
        </p:nvSpPr>
        <p:spPr>
          <a:xfrm rot="19613437">
            <a:off x="4739004" y="2656802"/>
            <a:ext cx="2634342" cy="266830"/>
          </a:xfrm>
          <a:prstGeom prst="rightArrow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adroTexto 9"/>
          <p:cNvSpPr txBox="1"/>
          <p:nvPr/>
        </p:nvSpPr>
        <p:spPr>
          <a:xfrm>
            <a:off x="1500716" y="3741451"/>
            <a:ext cx="1934548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MOLIENDA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3" name="Flecha abajo 12"/>
          <p:cNvSpPr/>
          <p:nvPr/>
        </p:nvSpPr>
        <p:spPr>
          <a:xfrm>
            <a:off x="1162050" y="2154660"/>
            <a:ext cx="152400" cy="474239"/>
          </a:xfrm>
          <a:prstGeom prst="downArrow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8" name="Picture 6" descr="SEGURIDAD MINE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035" y="1402068"/>
            <a:ext cx="2680065" cy="157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ursos Digitales InterM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680" y="5013283"/>
            <a:ext cx="3930263" cy="1809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lecha derecha 20"/>
          <p:cNvSpPr/>
          <p:nvPr/>
        </p:nvSpPr>
        <p:spPr>
          <a:xfrm rot="262630">
            <a:off x="4962634" y="3922138"/>
            <a:ext cx="2258464" cy="296755"/>
          </a:xfrm>
          <a:prstGeom prst="rightArrow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82" name="Picture 10" descr="Concentradores FALCON - Futura Technologi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56" y="3070598"/>
            <a:ext cx="2091242" cy="188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lecha derecha 22"/>
          <p:cNvSpPr/>
          <p:nvPr/>
        </p:nvSpPr>
        <p:spPr>
          <a:xfrm rot="1072320">
            <a:off x="4858555" y="4761280"/>
            <a:ext cx="1440752" cy="266836"/>
          </a:xfrm>
          <a:prstGeom prst="rightArrow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84" name="Picture 12" descr="Textura de una pila de piedras trituradas, pintadas en rosa. | Foto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12" y="114616"/>
            <a:ext cx="2788812" cy="184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Conector recto de flecha 15"/>
          <p:cNvCxnSpPr/>
          <p:nvPr/>
        </p:nvCxnSpPr>
        <p:spPr>
          <a:xfrm>
            <a:off x="3162300" y="1657350"/>
            <a:ext cx="2250711" cy="77480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80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  <p:bldP spid="13" grpId="0" animBg="1"/>
      <p:bldP spid="21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3181350" y="15288"/>
            <a:ext cx="550545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 smtClean="0">
                <a:latin typeface="Century Gothic" panose="020B0502020202020204"/>
              </a:rPr>
              <a:t>MOLIENDA. TIPOS DE MOLIENDA</a:t>
            </a:r>
            <a:endParaRPr lang="en-US" sz="2400" b="1" dirty="0">
              <a:latin typeface="Century Gothic" panose="020B0502020202020204"/>
            </a:endParaRPr>
          </a:p>
        </p:txBody>
      </p:sp>
      <p:graphicFrame>
        <p:nvGraphicFramePr>
          <p:cNvPr id="15" name="Obje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6967377"/>
              </p:ext>
            </p:extLst>
          </p:nvPr>
        </p:nvGraphicFramePr>
        <p:xfrm>
          <a:off x="202883" y="1672698"/>
          <a:ext cx="5980217" cy="4276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6" name="Hoja de cálculo" r:id="rId3" imgW="2676339" imgH="1771716" progId="Excel.Sheet.12">
                  <p:embed/>
                </p:oleObj>
              </mc:Choice>
              <mc:Fallback>
                <p:oleObj name="Hoja de cálculo" r:id="rId3" imgW="2676339" imgH="177171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2883" y="1672698"/>
                        <a:ext cx="5980217" cy="42762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1066202"/>
              </p:ext>
            </p:extLst>
          </p:nvPr>
        </p:nvGraphicFramePr>
        <p:xfrm>
          <a:off x="6183100" y="2092632"/>
          <a:ext cx="5951750" cy="4680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7" name="Hoja de cálculo" r:id="rId5" imgW="2676339" imgH="2104917" progId="Excel.Sheet.12">
                  <p:embed/>
                </p:oleObj>
              </mc:Choice>
              <mc:Fallback>
                <p:oleObj name="Hoja de cálculo" r:id="rId5" imgW="2676339" imgH="210491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83100" y="2092632"/>
                        <a:ext cx="5951750" cy="46809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CuadroTexto 21"/>
          <p:cNvSpPr txBox="1"/>
          <p:nvPr/>
        </p:nvSpPr>
        <p:spPr>
          <a:xfrm>
            <a:off x="202883" y="457516"/>
            <a:ext cx="11989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 smtClean="0">
                <a:solidFill>
                  <a:srgbClr val="FF0000"/>
                </a:solidFill>
              </a:rPr>
              <a:t>MOLIENDA: Es la última etapa de la </a:t>
            </a:r>
            <a:r>
              <a:rPr lang="es-ES" sz="2000" b="1" i="1" dirty="0" err="1" smtClean="0">
                <a:solidFill>
                  <a:srgbClr val="FF0000"/>
                </a:solidFill>
              </a:rPr>
              <a:t>conminución</a:t>
            </a:r>
            <a:r>
              <a:rPr lang="es-ES" sz="2000" b="1" i="1" dirty="0" smtClean="0">
                <a:solidFill>
                  <a:srgbClr val="FF0000"/>
                </a:solidFill>
              </a:rPr>
              <a:t>; en esta etapa son reducidas en su tamaño por una combinación de impacto y abrasión, sea en seco o en una suspensión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67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3874576" y="110538"/>
            <a:ext cx="372637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 smtClean="0">
                <a:latin typeface="Century Gothic" panose="020B0502020202020204"/>
              </a:rPr>
              <a:t>TIPOS DE MOLIENDA</a:t>
            </a:r>
            <a:endParaRPr lang="en-US" sz="2400" b="1" dirty="0">
              <a:latin typeface="Century Gothic" panose="020B0502020202020204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1638569" y="1190191"/>
            <a:ext cx="1931207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seco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1685512" y="2099822"/>
            <a:ext cx="263938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húmedo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 rot="16200000">
            <a:off x="-58333" y="1596817"/>
            <a:ext cx="1516762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Molienda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brir llave 19"/>
          <p:cNvSpPr/>
          <p:nvPr/>
        </p:nvSpPr>
        <p:spPr>
          <a:xfrm>
            <a:off x="1085850" y="1190191"/>
            <a:ext cx="247650" cy="1395840"/>
          </a:xfrm>
          <a:prstGeom prst="leftBrac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6267221" y="2009341"/>
            <a:ext cx="5200880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SAG o autógena (propio mineral)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6246399" y="3813745"/>
            <a:ext cx="5221702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Convencional o con cuerpos moledores metálicos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 rot="16200000">
            <a:off x="4114906" y="2956690"/>
            <a:ext cx="1742785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Molienda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brir llave 12"/>
          <p:cNvSpPr/>
          <p:nvPr/>
        </p:nvSpPr>
        <p:spPr>
          <a:xfrm>
            <a:off x="5482216" y="1971242"/>
            <a:ext cx="184537" cy="2410258"/>
          </a:xfrm>
          <a:prstGeom prst="leftBrac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6142639" y="2866591"/>
            <a:ext cx="2918127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Semiautógena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1695719" y="4428691"/>
            <a:ext cx="3048019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circuito abierto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1742661" y="5338322"/>
            <a:ext cx="3524297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circuito cerrado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 rot="16200000">
            <a:off x="-1183" y="4835317"/>
            <a:ext cx="151676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Molienda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brir llave 23"/>
          <p:cNvSpPr/>
          <p:nvPr/>
        </p:nvSpPr>
        <p:spPr>
          <a:xfrm>
            <a:off x="1143000" y="4428691"/>
            <a:ext cx="247650" cy="1395840"/>
          </a:xfrm>
          <a:prstGeom prst="leftBrace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7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  <p:bldP spid="18" grpId="0" animBg="1"/>
      <p:bldP spid="19" grpId="0" animBg="1"/>
      <p:bldP spid="20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istribuidor (representante autorizado) de trituradoras d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804" y="1199740"/>
            <a:ext cx="6625032" cy="425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uadroTexto 18"/>
          <p:cNvSpPr txBox="1"/>
          <p:nvPr/>
        </p:nvSpPr>
        <p:spPr>
          <a:xfrm>
            <a:off x="2653146" y="491578"/>
            <a:ext cx="64005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TIPOS DE MOLINOS: DE RODILLOS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4763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772150" y="67532"/>
            <a:ext cx="2964653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400" b="1" dirty="0" smtClean="0">
                <a:latin typeface="Century Gothic" panose="020B0502020202020204"/>
              </a:rPr>
              <a:t>TIPOS DE MOLINOS</a:t>
            </a:r>
            <a:endParaRPr lang="en-US" sz="2400" b="1" dirty="0">
              <a:latin typeface="Century Gothic" panose="020B0502020202020204"/>
            </a:endParaRPr>
          </a:p>
        </p:txBody>
      </p:sp>
      <p:pic>
        <p:nvPicPr>
          <p:cNvPr id="7170" name="Picture 2" descr="9.1 Capítulo 9. REDUCCIÓN DE TAMAÑO. MOLINOS 9.1. Introducción La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184" y="2003374"/>
            <a:ext cx="4412616" cy="350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lecha abajo 9"/>
          <p:cNvSpPr/>
          <p:nvPr/>
        </p:nvSpPr>
        <p:spPr>
          <a:xfrm>
            <a:off x="2933700" y="1619250"/>
            <a:ext cx="209550" cy="857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echa abajo 11"/>
          <p:cNvSpPr/>
          <p:nvPr/>
        </p:nvSpPr>
        <p:spPr>
          <a:xfrm>
            <a:off x="2933700" y="4552950"/>
            <a:ext cx="209550" cy="857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/>
          <p:cNvSpPr txBox="1"/>
          <p:nvPr/>
        </p:nvSpPr>
        <p:spPr>
          <a:xfrm>
            <a:off x="4591050" y="3581400"/>
            <a:ext cx="2007281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Ajuste y resorte</a:t>
            </a:r>
          </a:p>
          <a:p>
            <a:r>
              <a:rPr lang="es-ES" dirty="0" smtClean="0"/>
              <a:t> de compresión</a:t>
            </a:r>
            <a:endParaRPr lang="en-US" dirty="0"/>
          </a:p>
        </p:txBody>
      </p:sp>
      <p:pic>
        <p:nvPicPr>
          <p:cNvPr id="7172" name="Picture 4" descr="China Trituradora de rodillo de molino de rodillos Hpgr, proveedor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266" y="1570628"/>
            <a:ext cx="5201932" cy="389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/>
          <p:cNvSpPr txBox="1"/>
          <p:nvPr/>
        </p:nvSpPr>
        <p:spPr>
          <a:xfrm>
            <a:off x="3445589" y="1085850"/>
            <a:ext cx="1734769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sz="1600" dirty="0" smtClean="0">
                <a:solidFill>
                  <a:srgbClr val="FF0000"/>
                </a:solidFill>
              </a:rPr>
              <a:t>Zona de </a:t>
            </a:r>
          </a:p>
          <a:p>
            <a:pPr algn="ctr"/>
            <a:r>
              <a:rPr lang="es-ES" sz="1600" dirty="0" smtClean="0">
                <a:solidFill>
                  <a:srgbClr val="FF0000"/>
                </a:solidFill>
              </a:rPr>
              <a:t>Pre compresión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17" name="Conector recto de flecha 16"/>
          <p:cNvCxnSpPr/>
          <p:nvPr/>
        </p:nvCxnSpPr>
        <p:spPr>
          <a:xfrm flipH="1">
            <a:off x="3371850" y="1702832"/>
            <a:ext cx="857250" cy="10022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ipse 17"/>
          <p:cNvSpPr/>
          <p:nvPr/>
        </p:nvSpPr>
        <p:spPr>
          <a:xfrm>
            <a:off x="2647950" y="2838450"/>
            <a:ext cx="838200" cy="40005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uadroTexto 23"/>
          <p:cNvSpPr txBox="1"/>
          <p:nvPr/>
        </p:nvSpPr>
        <p:spPr>
          <a:xfrm>
            <a:off x="397903" y="1333500"/>
            <a:ext cx="1505540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dirty="0" smtClean="0">
                <a:solidFill>
                  <a:srgbClr val="0070C0"/>
                </a:solidFill>
              </a:rPr>
              <a:t>Zona de </a:t>
            </a:r>
          </a:p>
          <a:p>
            <a:pPr algn="ctr"/>
            <a:r>
              <a:rPr lang="es-ES" dirty="0" smtClean="0">
                <a:solidFill>
                  <a:srgbClr val="0070C0"/>
                </a:solidFill>
              </a:rPr>
              <a:t>compresión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25" name="Conector recto de flecha 24"/>
          <p:cNvCxnSpPr/>
          <p:nvPr/>
        </p:nvCxnSpPr>
        <p:spPr>
          <a:xfrm>
            <a:off x="1181100" y="1988582"/>
            <a:ext cx="1853045" cy="1475054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25"/>
          <p:cNvSpPr/>
          <p:nvPr/>
        </p:nvSpPr>
        <p:spPr>
          <a:xfrm>
            <a:off x="3112649" y="5642904"/>
            <a:ext cx="784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4"/>
              </a:rPr>
              <a:t>Molino de </a:t>
            </a:r>
            <a:r>
              <a:rPr lang="en-US" dirty="0" err="1" smtClean="0">
                <a:hlinkClick r:id="rId4"/>
              </a:rPr>
              <a:t>rodillos</a:t>
            </a:r>
            <a:r>
              <a:rPr lang="en-US" dirty="0" smtClean="0">
                <a:hlinkClick r:id="rId4"/>
              </a:rPr>
              <a:t>   https</a:t>
            </a:r>
            <a:r>
              <a:rPr lang="en-US" dirty="0">
                <a:hlinkClick r:id="rId4"/>
              </a:rPr>
              <a:t>://www.youtube.com/watch?v=Fr9XHChvKIY</a:t>
            </a:r>
            <a:endParaRPr lang="en-US" dirty="0"/>
          </a:p>
        </p:txBody>
      </p:sp>
      <p:sp>
        <p:nvSpPr>
          <p:cNvPr id="28" name="Rectángulo 27"/>
          <p:cNvSpPr/>
          <p:nvPr/>
        </p:nvSpPr>
        <p:spPr>
          <a:xfrm>
            <a:off x="3003182" y="6101834"/>
            <a:ext cx="82862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rId5"/>
              </a:rPr>
              <a:t>MOLINO DE RODILLOS VERTICAL   https</a:t>
            </a:r>
            <a:r>
              <a:rPr lang="en-US" sz="1600" dirty="0">
                <a:hlinkClick r:id="rId5"/>
              </a:rPr>
              <a:t>://www.youtube.com/watch?v=LB0fiTliYQo</a:t>
            </a:r>
            <a:endParaRPr lang="en-US" sz="1600" dirty="0"/>
          </a:p>
        </p:txBody>
      </p:sp>
      <p:sp>
        <p:nvSpPr>
          <p:cNvPr id="2" name="CuadroTexto 1"/>
          <p:cNvSpPr txBox="1"/>
          <p:nvPr/>
        </p:nvSpPr>
        <p:spPr>
          <a:xfrm>
            <a:off x="4433445" y="3266210"/>
            <a:ext cx="2380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Cilindros hidráulicos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87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24" grpId="0" animBg="1"/>
      <p:bldP spid="26" grpId="0"/>
      <p:bldP spid="28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/>
          <p:cNvSpPr txBox="1"/>
          <p:nvPr/>
        </p:nvSpPr>
        <p:spPr>
          <a:xfrm>
            <a:off x="2653146" y="663661"/>
            <a:ext cx="64005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TIPOS DE MOLINOS: DE RODILLOS</a:t>
            </a:r>
            <a:endParaRPr lang="en-US" sz="24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5823654" y="3251044"/>
            <a:ext cx="544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2060"/>
                </a:solidFill>
              </a:rPr>
              <a:t>Humedad en la alimentación, menor a 20%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823649" y="2766151"/>
            <a:ext cx="5641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2060"/>
                </a:solidFill>
              </a:rPr>
              <a:t>No se puede alimentar con cualquier material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823644" y="3680537"/>
            <a:ext cx="483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2060"/>
                </a:solidFill>
              </a:rPr>
              <a:t>Producción de baja cantidad de polvo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5837494" y="4096176"/>
            <a:ext cx="3785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2060"/>
                </a:solidFill>
              </a:rPr>
              <a:t>Fácil regulación de la presión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 rot="16200000">
            <a:off x="364695" y="3868464"/>
            <a:ext cx="316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Trituración por compresión</a:t>
            </a:r>
            <a:endParaRPr lang="en-US" b="1" dirty="0"/>
          </a:p>
        </p:txBody>
      </p:sp>
      <p:sp>
        <p:nvSpPr>
          <p:cNvPr id="18" name="CuadroTexto 17"/>
          <p:cNvSpPr txBox="1"/>
          <p:nvPr/>
        </p:nvSpPr>
        <p:spPr>
          <a:xfrm>
            <a:off x="2731078" y="3163603"/>
            <a:ext cx="2404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Molinos horizontales</a:t>
            </a:r>
            <a:endParaRPr lang="en-US" dirty="0"/>
          </a:p>
        </p:txBody>
      </p:sp>
      <p:sp>
        <p:nvSpPr>
          <p:cNvPr id="20" name="CuadroTexto 19"/>
          <p:cNvSpPr txBox="1"/>
          <p:nvPr/>
        </p:nvSpPr>
        <p:spPr>
          <a:xfrm>
            <a:off x="2726310" y="4244703"/>
            <a:ext cx="2151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Molinos verticales</a:t>
            </a:r>
            <a:endParaRPr lang="en-US" dirty="0"/>
          </a:p>
        </p:txBody>
      </p:sp>
      <p:sp>
        <p:nvSpPr>
          <p:cNvPr id="5" name="Abrir llave 4"/>
          <p:cNvSpPr/>
          <p:nvPr/>
        </p:nvSpPr>
        <p:spPr>
          <a:xfrm>
            <a:off x="2325399" y="2876130"/>
            <a:ext cx="400911" cy="232886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uadroTexto 20"/>
          <p:cNvSpPr txBox="1"/>
          <p:nvPr/>
        </p:nvSpPr>
        <p:spPr>
          <a:xfrm>
            <a:off x="5837494" y="4594923"/>
            <a:ext cx="380104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002060"/>
                </a:solidFill>
              </a:rPr>
              <a:t>T</a:t>
            </a:r>
            <a:r>
              <a:rPr lang="es-ES" b="1" dirty="0" smtClean="0">
                <a:solidFill>
                  <a:srgbClr val="002060"/>
                </a:solidFill>
              </a:rPr>
              <a:t>rabajar a bajas velocidades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5865199" y="4996710"/>
            <a:ext cx="324800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2060"/>
                </a:solidFill>
              </a:rPr>
              <a:t>Máquinas muy pesadas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05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" grpId="0"/>
      <p:bldP spid="7" grpId="0"/>
      <p:bldP spid="10" grpId="0"/>
      <p:bldP spid="16" grpId="0"/>
      <p:bldP spid="4" grpId="0"/>
      <p:bldP spid="18" grpId="0"/>
      <p:bldP spid="20" grpId="0"/>
      <p:bldP spid="5" grpId="0" animBg="1"/>
      <p:bldP spid="21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/>
          <p:cNvSpPr txBox="1"/>
          <p:nvPr/>
        </p:nvSpPr>
        <p:spPr>
          <a:xfrm>
            <a:off x="2653146" y="234168"/>
            <a:ext cx="64005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TIPOS DE MOLINOS: DE MARTILLOS</a:t>
            </a:r>
            <a:endParaRPr lang="en-US" sz="2400" b="1" dirty="0"/>
          </a:p>
        </p:txBody>
      </p:sp>
      <p:pic>
        <p:nvPicPr>
          <p:cNvPr id="4102" name="Picture 6" descr="HAMMERMILLS, Molino de martillo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56" y="1040145"/>
            <a:ext cx="4625831" cy="543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Molino de martillos | INDUC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869" y="1108050"/>
            <a:ext cx="6754561" cy="450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2618503" y="1038776"/>
            <a:ext cx="845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Tolva</a:t>
            </a:r>
            <a:endParaRPr lang="en-US" sz="14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4017806" y="1505072"/>
            <a:ext cx="1427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Portamartillos</a:t>
            </a:r>
            <a:endParaRPr lang="es-ES" sz="1400" dirty="0" smtClean="0"/>
          </a:p>
          <a:p>
            <a:r>
              <a:rPr lang="es-ES" sz="1400" dirty="0" err="1" smtClean="0"/>
              <a:t>portabarras</a:t>
            </a:r>
            <a:endParaRPr lang="en-US" sz="1400" dirty="0"/>
          </a:p>
        </p:txBody>
      </p:sp>
      <p:cxnSp>
        <p:nvCxnSpPr>
          <p:cNvPr id="18" name="Conector recto de flecha 17"/>
          <p:cNvCxnSpPr/>
          <p:nvPr/>
        </p:nvCxnSpPr>
        <p:spPr>
          <a:xfrm>
            <a:off x="4668982" y="1970017"/>
            <a:ext cx="1427015" cy="175685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H="1">
            <a:off x="2528452" y="1374262"/>
            <a:ext cx="339435" cy="5541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ángulo 29"/>
          <p:cNvSpPr/>
          <p:nvPr/>
        </p:nvSpPr>
        <p:spPr>
          <a:xfrm>
            <a:off x="5574842" y="6078684"/>
            <a:ext cx="5761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https://www.youtube.com/watch?v=0T9M12fEtdE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52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/>
      <p:bldP spid="30" grpId="0"/>
    </p:bldLst>
  </p:timing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1543</TotalTime>
  <Words>612</Words>
  <Application>Microsoft Office PowerPoint</Application>
  <PresentationFormat>Panorámica</PresentationFormat>
  <Paragraphs>94</Paragraphs>
  <Slides>14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Bauhaus 93</vt:lpstr>
      <vt:lpstr>Calibri</vt:lpstr>
      <vt:lpstr>Century Gothic</vt:lpstr>
      <vt:lpstr>Wingdings 3</vt:lpstr>
      <vt:lpstr>Espiral</vt:lpstr>
      <vt:lpstr>Hoja de cálculo</vt:lpstr>
      <vt:lpstr>PROCESAMIENTO DE MINERALES 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usuario</cp:lastModifiedBy>
  <cp:revision>163</cp:revision>
  <dcterms:created xsi:type="dcterms:W3CDTF">2020-05-22T09:26:34Z</dcterms:created>
  <dcterms:modified xsi:type="dcterms:W3CDTF">2020-06-26T18:18:29Z</dcterms:modified>
</cp:coreProperties>
</file>