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4"/>
  </p:notesMasterIdLst>
  <p:sldIdLst>
    <p:sldId id="256" r:id="rId2"/>
    <p:sldId id="384" r:id="rId3"/>
    <p:sldId id="399" r:id="rId4"/>
    <p:sldId id="380" r:id="rId5"/>
    <p:sldId id="400" r:id="rId6"/>
    <p:sldId id="386" r:id="rId7"/>
    <p:sldId id="440" r:id="rId8"/>
    <p:sldId id="401" r:id="rId9"/>
    <p:sldId id="402" r:id="rId10"/>
    <p:sldId id="419" r:id="rId11"/>
    <p:sldId id="442" r:id="rId12"/>
    <p:sldId id="444" r:id="rId13"/>
    <p:sldId id="445" r:id="rId14"/>
    <p:sldId id="420" r:id="rId15"/>
    <p:sldId id="443" r:id="rId16"/>
    <p:sldId id="465" r:id="rId17"/>
    <p:sldId id="448" r:id="rId18"/>
    <p:sldId id="447" r:id="rId19"/>
    <p:sldId id="466" r:id="rId20"/>
    <p:sldId id="450" r:id="rId21"/>
    <p:sldId id="454" r:id="rId22"/>
    <p:sldId id="464" r:id="rId23"/>
    <p:sldId id="449" r:id="rId24"/>
    <p:sldId id="451" r:id="rId25"/>
    <p:sldId id="452" r:id="rId26"/>
    <p:sldId id="453" r:id="rId27"/>
    <p:sldId id="422" r:id="rId28"/>
    <p:sldId id="455" r:id="rId29"/>
    <p:sldId id="459" r:id="rId30"/>
    <p:sldId id="456" r:id="rId31"/>
    <p:sldId id="457" r:id="rId32"/>
    <p:sldId id="458" r:id="rId33"/>
    <p:sldId id="460" r:id="rId34"/>
    <p:sldId id="470" r:id="rId35"/>
    <p:sldId id="471" r:id="rId36"/>
    <p:sldId id="441" r:id="rId37"/>
    <p:sldId id="463" r:id="rId38"/>
    <p:sldId id="467" r:id="rId39"/>
    <p:sldId id="468" r:id="rId40"/>
    <p:sldId id="425" r:id="rId41"/>
    <p:sldId id="461" r:id="rId42"/>
    <p:sldId id="439"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AD6"/>
    <a:srgbClr val="A697DD"/>
    <a:srgbClr val="9BC9D9"/>
    <a:srgbClr val="BCBCBC"/>
    <a:srgbClr val="E9D5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70" d="100"/>
          <a:sy n="70" d="100"/>
        </p:scale>
        <p:origin x="-74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C3A752-F248-49FE-B7BC-8226508461D6}" type="datetimeFigureOut">
              <a:rPr lang="en-US" smtClean="0"/>
              <a:t>9/24/2020</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B8724C-E03E-46DC-BFF0-BA3FD5125791}" type="slidenum">
              <a:rPr lang="en-US" smtClean="0"/>
              <a:t>‹Nº›</a:t>
            </a:fld>
            <a:endParaRPr lang="en-US"/>
          </a:p>
        </p:txBody>
      </p:sp>
    </p:spTree>
    <p:extLst>
      <p:ext uri="{BB962C8B-B14F-4D97-AF65-F5344CB8AC3E}">
        <p14:creationId xmlns:p14="http://schemas.microsoft.com/office/powerpoint/2010/main" val="518249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C9BA15B4-575D-4180-BB12-07E24E114C8C}" type="datetime1">
              <a:rPr lang="en-US" smtClean="0"/>
              <a:t>9/24/2020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6D308FCC-C34E-4300-808B-DFBB0BE997AE}" type="datetime1">
              <a:rPr lang="en-US" smtClean="0"/>
              <a:t>9/24/2020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0028F31-009A-4150-826C-B1C720B21037}" type="datetime1">
              <a:rPr lang="en-US" smtClean="0"/>
              <a:t>9/24/2020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4729CF85-F439-4DD5-B926-CBBCA4EE06EF}" type="datetime1">
              <a:rPr lang="en-US" smtClean="0"/>
              <a:t>9/24/2020</a:t>
            </a:fld>
            <a:endParaRPr lang="en-US" dirty="0"/>
          </a:p>
        </p:txBody>
      </p:sp>
      <p:sp>
        <p:nvSpPr>
          <p:cNvPr id="6" name="Footer Placeholder 5"/>
          <p:cNvSpPr>
            <a:spLocks noGrp="1"/>
          </p:cNvSpPr>
          <p:nvPr>
            <p:ph type="ftr" sz="quarter" idx="11"/>
          </p:nvPr>
        </p:nvSpPr>
        <p:spPr/>
        <p:txBody>
          <a:bodyPr/>
          <a:lstStyle/>
          <a:p>
            <a:r>
              <a:rPr lang="en-US" smtClean="0"/>
              <a:t>Oscar Huertas</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E2779EE9-214B-40E4-8C63-A1D8141A3848}" type="datetime1">
              <a:rPr lang="en-US" smtClean="0"/>
              <a:t>9/24/2020</a:t>
            </a:fld>
            <a:endParaRPr lang="en-US" dirty="0"/>
          </a:p>
        </p:txBody>
      </p:sp>
      <p:sp>
        <p:nvSpPr>
          <p:cNvPr id="6" name="Footer Placeholder 5"/>
          <p:cNvSpPr>
            <a:spLocks noGrp="1"/>
          </p:cNvSpPr>
          <p:nvPr>
            <p:ph type="ftr" sz="quarter" idx="11"/>
          </p:nvPr>
        </p:nvSpPr>
        <p:spPr/>
        <p:txBody>
          <a:bodyPr/>
          <a:lstStyle/>
          <a:p>
            <a:r>
              <a:rPr lang="en-US" smtClean="0"/>
              <a:t>Oscar Huertas</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A0C663E1-B50C-4106-8524-46033B6C04A8}" type="datetime1">
              <a:rPr lang="en-US" smtClean="0"/>
              <a:t>9/24/2020</a:t>
            </a:fld>
            <a:endParaRPr lang="en-US" dirty="0"/>
          </a:p>
        </p:txBody>
      </p:sp>
      <p:sp>
        <p:nvSpPr>
          <p:cNvPr id="6" name="Footer Placeholder 5"/>
          <p:cNvSpPr>
            <a:spLocks noGrp="1"/>
          </p:cNvSpPr>
          <p:nvPr>
            <p:ph type="ftr" sz="quarter" idx="11"/>
          </p:nvPr>
        </p:nvSpPr>
        <p:spPr/>
        <p:txBody>
          <a:bodyPr/>
          <a:lstStyle/>
          <a:p>
            <a:r>
              <a:rPr lang="en-US" smtClean="0"/>
              <a:t>Oscar Huertas</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8667B5D-5103-4408-A6C2-F087649F607F}" type="datetime1">
              <a:rPr lang="en-US" smtClean="0"/>
              <a:t>9/24/2020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07F5265-D2FE-4653-A48F-FA940DB569B9}" type="datetime1">
              <a:rPr lang="en-US" smtClean="0"/>
              <a:t>9/24/2020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061A24C-50FD-4210-9AFC-325693131E5C}" type="datetime1">
              <a:rPr lang="en-US" smtClean="0"/>
              <a:t>9/24/2020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F0DF865A-A65B-41D9-BE6D-F775832419DA}" type="datetime1">
              <a:rPr lang="en-US" smtClean="0"/>
              <a:t>9/24/2020</a:t>
            </a:fld>
            <a:endParaRPr lang="en-US" dirty="0"/>
          </a:p>
        </p:txBody>
      </p:sp>
      <p:sp>
        <p:nvSpPr>
          <p:cNvPr id="5" name="Footer Placeholder 4"/>
          <p:cNvSpPr>
            <a:spLocks noGrp="1"/>
          </p:cNvSpPr>
          <p:nvPr>
            <p:ph type="ftr" sz="quarter" idx="11"/>
          </p:nvPr>
        </p:nvSpPr>
        <p:spPr/>
        <p:txBody>
          <a:bodyPr/>
          <a:lstStyle/>
          <a:p>
            <a:r>
              <a:rPr lang="en-US" smtClean="0"/>
              <a:t>Oscar Huertas</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3296BFD-2BF2-432B-A649-A68574F34025}" type="datetime1">
              <a:rPr lang="en-US" smtClean="0"/>
              <a:t>9/24/2020</a:t>
            </a:fld>
            <a:endParaRPr lang="en-US" dirty="0"/>
          </a:p>
        </p:txBody>
      </p:sp>
      <p:sp>
        <p:nvSpPr>
          <p:cNvPr id="6" name="Footer Placeholder 5"/>
          <p:cNvSpPr>
            <a:spLocks noGrp="1"/>
          </p:cNvSpPr>
          <p:nvPr>
            <p:ph type="ftr" sz="quarter" idx="11"/>
          </p:nvPr>
        </p:nvSpPr>
        <p:spPr/>
        <p:txBody>
          <a:bodyPr/>
          <a:lstStyle/>
          <a:p>
            <a:r>
              <a:rPr lang="en-US" smtClean="0"/>
              <a:t>Oscar Huertas</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8ED2513-282F-46C9-81FC-256EF73FD558}" type="datetime1">
              <a:rPr lang="en-US" smtClean="0"/>
              <a:t>9/24/2020</a:t>
            </a:fld>
            <a:endParaRPr lang="en-US" dirty="0"/>
          </a:p>
        </p:txBody>
      </p:sp>
      <p:sp>
        <p:nvSpPr>
          <p:cNvPr id="8" name="Footer Placeholder 7"/>
          <p:cNvSpPr>
            <a:spLocks noGrp="1"/>
          </p:cNvSpPr>
          <p:nvPr>
            <p:ph type="ftr" sz="quarter" idx="11"/>
          </p:nvPr>
        </p:nvSpPr>
        <p:spPr/>
        <p:txBody>
          <a:bodyPr/>
          <a:lstStyle/>
          <a:p>
            <a:r>
              <a:rPr lang="en-US" smtClean="0"/>
              <a:t>Oscar Huertas</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E13488D-BA7F-4E69-BC57-78DACD27CD4B}" type="datetime1">
              <a:rPr lang="en-US" smtClean="0"/>
              <a:t>9/24/2020</a:t>
            </a:fld>
            <a:endParaRPr lang="en-US" dirty="0"/>
          </a:p>
        </p:txBody>
      </p:sp>
      <p:sp>
        <p:nvSpPr>
          <p:cNvPr id="4" name="Footer Placeholder 3"/>
          <p:cNvSpPr>
            <a:spLocks noGrp="1"/>
          </p:cNvSpPr>
          <p:nvPr>
            <p:ph type="ftr" sz="quarter" idx="11"/>
          </p:nvPr>
        </p:nvSpPr>
        <p:spPr/>
        <p:txBody>
          <a:bodyPr/>
          <a:lstStyle/>
          <a:p>
            <a:r>
              <a:rPr lang="en-US" smtClean="0"/>
              <a:t>Oscar Huertas</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56D422-CE50-44CA-9C13-0B2DB60E6F25}" type="datetime1">
              <a:rPr lang="en-US" smtClean="0"/>
              <a:t>9/24/2020</a:t>
            </a:fld>
            <a:endParaRPr lang="en-US" dirty="0"/>
          </a:p>
        </p:txBody>
      </p:sp>
      <p:sp>
        <p:nvSpPr>
          <p:cNvPr id="3" name="Footer Placeholder 2"/>
          <p:cNvSpPr>
            <a:spLocks noGrp="1"/>
          </p:cNvSpPr>
          <p:nvPr>
            <p:ph type="ftr" sz="quarter" idx="11"/>
          </p:nvPr>
        </p:nvSpPr>
        <p:spPr/>
        <p:txBody>
          <a:bodyPr/>
          <a:lstStyle/>
          <a:p>
            <a:r>
              <a:rPr lang="en-US" smtClean="0"/>
              <a:t>Oscar Huertas</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3A1DD4A-6129-4126-B70E-C5859200F867}" type="datetime1">
              <a:rPr lang="en-US" smtClean="0"/>
              <a:t>9/24/2020</a:t>
            </a:fld>
            <a:endParaRPr lang="en-US" dirty="0"/>
          </a:p>
        </p:txBody>
      </p:sp>
      <p:sp>
        <p:nvSpPr>
          <p:cNvPr id="6" name="Footer Placeholder 5"/>
          <p:cNvSpPr>
            <a:spLocks noGrp="1"/>
          </p:cNvSpPr>
          <p:nvPr>
            <p:ph type="ftr" sz="quarter" idx="11"/>
          </p:nvPr>
        </p:nvSpPr>
        <p:spPr/>
        <p:txBody>
          <a:bodyPr/>
          <a:lstStyle/>
          <a:p>
            <a:r>
              <a:rPr lang="en-US" smtClean="0"/>
              <a:t>Oscar Huertas</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6CFB4AE-A3EA-49A4-BA6D-534A65A4F282}" type="datetime1">
              <a:rPr lang="en-US" smtClean="0"/>
              <a:t>9/24/2020</a:t>
            </a:fld>
            <a:endParaRPr lang="en-US" dirty="0"/>
          </a:p>
        </p:txBody>
      </p:sp>
      <p:sp>
        <p:nvSpPr>
          <p:cNvPr id="6" name="Footer Placeholder 5"/>
          <p:cNvSpPr>
            <a:spLocks noGrp="1"/>
          </p:cNvSpPr>
          <p:nvPr>
            <p:ph type="ftr" sz="quarter" idx="11"/>
          </p:nvPr>
        </p:nvSpPr>
        <p:spPr/>
        <p:txBody>
          <a:bodyPr/>
          <a:lstStyle/>
          <a:p>
            <a:r>
              <a:rPr lang="en-US" smtClean="0"/>
              <a:t>Oscar Huertas</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333C7A7-0BE3-4A85-95DA-86695B56AD29}" type="datetime1">
              <a:rPr lang="en-US" smtClean="0"/>
              <a:t>9/24/2020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Oscar Huertas</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26126" y="5360950"/>
            <a:ext cx="8915399" cy="699802"/>
          </a:xfrm>
        </p:spPr>
        <p:txBody>
          <a:bodyPr anchor="ctr">
            <a:normAutofit/>
          </a:bodyPr>
          <a:lstStyle/>
          <a:p>
            <a:pPr algn="ctr"/>
            <a:r>
              <a:rPr lang="es-ES" sz="2800" b="1" dirty="0" smtClean="0"/>
              <a:t>PROCESAMIENTO DE MINERALES II</a:t>
            </a:r>
            <a:endParaRPr lang="en-US" sz="2800" b="1" dirty="0"/>
          </a:p>
        </p:txBody>
      </p:sp>
      <p:sp>
        <p:nvSpPr>
          <p:cNvPr id="3" name="Subtítulo 2"/>
          <p:cNvSpPr>
            <a:spLocks noGrp="1"/>
          </p:cNvSpPr>
          <p:nvPr>
            <p:ph type="subTitle" idx="1"/>
          </p:nvPr>
        </p:nvSpPr>
        <p:spPr>
          <a:xfrm>
            <a:off x="415632" y="303658"/>
            <a:ext cx="9935285" cy="1878836"/>
          </a:xfrm>
        </p:spPr>
        <p:txBody>
          <a:bodyPr>
            <a:noAutofit/>
          </a:bodyPr>
          <a:lstStyle/>
          <a:p>
            <a:pPr algn="ctr"/>
            <a:r>
              <a:rPr lang="es-ES" sz="2800" dirty="0" smtClean="0">
                <a:latin typeface="Bauhaus 93" panose="04030905020B02020C02" pitchFamily="82" charset="0"/>
              </a:rPr>
              <a:t>TÉCNICO UNIVERSITARIO EN PROCESAMIENTO DE MINERALES</a:t>
            </a:r>
          </a:p>
          <a:p>
            <a:pPr algn="ctr"/>
            <a:r>
              <a:rPr lang="es-ES" sz="2800" dirty="0" smtClean="0">
                <a:latin typeface="Bauhaus 93" panose="04030905020B02020C02" pitchFamily="82" charset="0"/>
              </a:rPr>
              <a:t>INGENIERÍA DE MINAS</a:t>
            </a:r>
            <a:endParaRPr lang="en-US" sz="2800" dirty="0">
              <a:latin typeface="Bauhaus 93" panose="04030905020B02020C02" pitchFamily="82" charset="0"/>
            </a:endParaRPr>
          </a:p>
        </p:txBody>
      </p:sp>
      <p:pic>
        <p:nvPicPr>
          <p:cNvPr id="7" name="Picture 4" descr="https://scontent.ftuc1-1.fna.fbcdn.net/v/t1.0-1/p200x200/17191320_1764831373737373_727026621295508743_n.png?_nc_cat=107&amp;_nc_oc=AQlZaIOjSs7pCD7FwU_VJSlUr_WaTiVk5A-QzCuePAGPX8zFtK_je0N73lNWrQJnxrY&amp;_nc_ht=scontent.ftuc1-1.fna&amp;oh=dacc7b4329c06b018d55f317232d418e&amp;oe=5D8727C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1352" y="142875"/>
            <a:ext cx="1646859" cy="1714542"/>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946105" y="5934532"/>
            <a:ext cx="8946680" cy="461665"/>
          </a:xfrm>
          <a:prstGeom prst="rect">
            <a:avLst/>
          </a:prstGeom>
        </p:spPr>
        <p:txBody>
          <a:bodyPr wrap="none">
            <a:spAutoFit/>
          </a:bodyPr>
          <a:lstStyle/>
          <a:p>
            <a:r>
              <a:rPr lang="en-US" sz="2400" b="1" dirty="0" smtClean="0">
                <a:solidFill>
                  <a:srgbClr val="FF0000"/>
                </a:solidFill>
              </a:rPr>
              <a:t>TEMA: CONCENTRACIÓN EN CORRIENTES LONGITUDINALES</a:t>
            </a:r>
            <a:endParaRPr lang="en-US" sz="2400" b="1" dirty="0">
              <a:solidFill>
                <a:srgbClr val="FF0000"/>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300" y="1400080"/>
            <a:ext cx="8265225" cy="4059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0070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4" name="Rectángulo 5"/>
          <p:cNvSpPr/>
          <p:nvPr/>
        </p:nvSpPr>
        <p:spPr>
          <a:xfrm>
            <a:off x="1630417" y="751976"/>
            <a:ext cx="5798382" cy="400110"/>
          </a:xfrm>
          <a:prstGeom prst="rect">
            <a:avLst/>
          </a:prstGeom>
        </p:spPr>
        <p:txBody>
          <a:bodyPr wrap="none">
            <a:spAutoFit/>
          </a:bodyPr>
          <a:lstStyle/>
          <a:p>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
        <p:nvSpPr>
          <p:cNvPr id="5" name="4 Rectángulo"/>
          <p:cNvSpPr/>
          <p:nvPr/>
        </p:nvSpPr>
        <p:spPr>
          <a:xfrm>
            <a:off x="433935" y="1039530"/>
            <a:ext cx="5552883" cy="3970318"/>
          </a:xfrm>
          <a:prstGeom prst="rect">
            <a:avLst/>
          </a:prstGeom>
        </p:spPr>
        <p:txBody>
          <a:bodyPr wrap="square">
            <a:spAutoFit/>
          </a:bodyPr>
          <a:lstStyle/>
          <a:p>
            <a:endParaRPr lang="es-AR" dirty="0"/>
          </a:p>
          <a:p>
            <a:r>
              <a:rPr lang="es-AR" dirty="0" smtClean="0"/>
              <a:t>Durante </a:t>
            </a:r>
            <a:r>
              <a:rPr lang="es-AR" dirty="0"/>
              <a:t>la sedimentación, las partículas trazan trayectorias diferentes de acuerdo con el tiempo a que quedan expuestas a </a:t>
            </a:r>
            <a:r>
              <a:rPr lang="es-AR" dirty="0" smtClean="0"/>
              <a:t>las corrientes.</a:t>
            </a:r>
          </a:p>
          <a:p>
            <a:endParaRPr lang="es-AR" dirty="0" smtClean="0"/>
          </a:p>
          <a:p>
            <a:r>
              <a:rPr lang="es-AR" dirty="0"/>
              <a:t>Se observan 2 tipos de escurrimientos: </a:t>
            </a:r>
            <a:r>
              <a:rPr lang="es-AR" dirty="0">
                <a:solidFill>
                  <a:srgbClr val="FF0000"/>
                </a:solidFill>
              </a:rPr>
              <a:t>el escurrimiento laminar y el escurrimiento en canaletas. </a:t>
            </a:r>
            <a:endParaRPr lang="es-AR" dirty="0" smtClean="0">
              <a:solidFill>
                <a:srgbClr val="FF0000"/>
              </a:solidFill>
            </a:endParaRPr>
          </a:p>
          <a:p>
            <a:endParaRPr lang="es-AR" dirty="0"/>
          </a:p>
          <a:p>
            <a:r>
              <a:rPr lang="es-AR" b="1" dirty="0">
                <a:solidFill>
                  <a:srgbClr val="FF0000"/>
                </a:solidFill>
              </a:rPr>
              <a:t>Concentración por Escurrimiento </a:t>
            </a:r>
            <a:r>
              <a:rPr lang="es-AR" b="1" dirty="0" smtClean="0">
                <a:solidFill>
                  <a:srgbClr val="FF0000"/>
                </a:solidFill>
              </a:rPr>
              <a:t>laminar</a:t>
            </a:r>
          </a:p>
          <a:p>
            <a:endParaRPr lang="es-AR" dirty="0" smtClean="0"/>
          </a:p>
          <a:p>
            <a:endParaRPr lang="es-AR" dirty="0" smtClean="0"/>
          </a:p>
          <a:p>
            <a:endParaRPr lang="es-AR"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779" y="4351489"/>
            <a:ext cx="3357349" cy="1928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6193" y="4251618"/>
            <a:ext cx="2206619" cy="2128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1994" y="2847268"/>
            <a:ext cx="5286677" cy="3833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6741994" y="1270363"/>
            <a:ext cx="5593734" cy="1200329"/>
          </a:xfrm>
          <a:prstGeom prst="rect">
            <a:avLst/>
          </a:prstGeom>
        </p:spPr>
        <p:txBody>
          <a:bodyPr wrap="square">
            <a:spAutoFit/>
          </a:bodyPr>
          <a:lstStyle/>
          <a:p>
            <a:r>
              <a:rPr lang="es-AR" dirty="0"/>
              <a:t>Se destacan las </a:t>
            </a:r>
            <a:r>
              <a:rPr lang="es-AR" dirty="0" smtClean="0"/>
              <a:t>Mesas </a:t>
            </a:r>
            <a:r>
              <a:rPr lang="es-AR" dirty="0"/>
              <a:t>vibratorias (Mesa </a:t>
            </a:r>
            <a:r>
              <a:rPr lang="es-AR" dirty="0" err="1"/>
              <a:t>Wifley</a:t>
            </a:r>
            <a:r>
              <a:rPr lang="es-AR" dirty="0"/>
              <a:t>), las </a:t>
            </a:r>
            <a:r>
              <a:rPr lang="es-AR" dirty="0" smtClean="0"/>
              <a:t>Espirales</a:t>
            </a:r>
            <a:r>
              <a:rPr lang="es-AR" dirty="0"/>
              <a:t>, la </a:t>
            </a:r>
            <a:r>
              <a:rPr lang="es-AR" dirty="0" smtClean="0"/>
              <a:t>Mesa </a:t>
            </a:r>
            <a:r>
              <a:rPr lang="es-AR" dirty="0"/>
              <a:t>de </a:t>
            </a:r>
            <a:r>
              <a:rPr lang="es-AR" dirty="0" err="1"/>
              <a:t>Bartles-Mozley</a:t>
            </a:r>
            <a:r>
              <a:rPr lang="es-AR" dirty="0"/>
              <a:t>  </a:t>
            </a:r>
            <a:r>
              <a:rPr lang="es-AR" dirty="0" smtClean="0"/>
              <a:t> </a:t>
            </a:r>
            <a:r>
              <a:rPr lang="es-AR" dirty="0"/>
              <a:t>y los </a:t>
            </a:r>
            <a:r>
              <a:rPr lang="es-AR" dirty="0" err="1"/>
              <a:t>vanners</a:t>
            </a:r>
            <a:r>
              <a:rPr lang="es-AR" dirty="0"/>
              <a:t>. </a:t>
            </a:r>
          </a:p>
          <a:p>
            <a:endParaRPr lang="es-AR" dirty="0"/>
          </a:p>
        </p:txBody>
      </p:sp>
    </p:spTree>
    <p:extLst>
      <p:ext uri="{BB962C8B-B14F-4D97-AF65-F5344CB8AC3E}">
        <p14:creationId xmlns:p14="http://schemas.microsoft.com/office/powerpoint/2010/main" val="157401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1630417" y="751976"/>
            <a:ext cx="5798382" cy="400110"/>
          </a:xfrm>
          <a:prstGeom prst="rect">
            <a:avLst/>
          </a:prstGeom>
        </p:spPr>
        <p:txBody>
          <a:bodyPr wrap="none">
            <a:spAutoFit/>
          </a:bodyPr>
          <a:lstStyle/>
          <a:p>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
        <p:nvSpPr>
          <p:cNvPr id="4"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5" name="4 Rectángulo"/>
          <p:cNvSpPr/>
          <p:nvPr/>
        </p:nvSpPr>
        <p:spPr>
          <a:xfrm>
            <a:off x="472137" y="1690216"/>
            <a:ext cx="6096000" cy="1200329"/>
          </a:xfrm>
          <a:prstGeom prst="rect">
            <a:avLst/>
          </a:prstGeom>
        </p:spPr>
        <p:txBody>
          <a:bodyPr>
            <a:spAutoFit/>
          </a:bodyPr>
          <a:lstStyle/>
          <a:p>
            <a:r>
              <a:rPr lang="es-AR" b="1" dirty="0">
                <a:solidFill>
                  <a:srgbClr val="FF0000"/>
                </a:solidFill>
              </a:rPr>
              <a:t>Concentración por Escurrimiento en </a:t>
            </a:r>
            <a:r>
              <a:rPr lang="es-AR" b="1" dirty="0" smtClean="0">
                <a:solidFill>
                  <a:srgbClr val="FF0000"/>
                </a:solidFill>
              </a:rPr>
              <a:t>canaletas</a:t>
            </a:r>
          </a:p>
          <a:p>
            <a:endParaRPr lang="es-AR" dirty="0" smtClean="0"/>
          </a:p>
          <a:p>
            <a:r>
              <a:rPr lang="es-AR" dirty="0" smtClean="0"/>
              <a:t>Se </a:t>
            </a:r>
            <a:r>
              <a:rPr lang="es-AR" dirty="0"/>
              <a:t>presenta en </a:t>
            </a:r>
            <a:r>
              <a:rPr lang="es-AR" dirty="0" smtClean="0"/>
              <a:t>Canaletas  Simples</a:t>
            </a:r>
            <a:r>
              <a:rPr lang="es-AR" dirty="0"/>
              <a:t>, </a:t>
            </a:r>
            <a:r>
              <a:rPr lang="es-AR" dirty="0" smtClean="0"/>
              <a:t>Canaletas Estranguladas </a:t>
            </a:r>
            <a:r>
              <a:rPr lang="es-AR" dirty="0"/>
              <a:t>y </a:t>
            </a:r>
            <a:r>
              <a:rPr lang="es-AR" dirty="0" smtClean="0"/>
              <a:t>el Cono </a:t>
            </a:r>
            <a:r>
              <a:rPr lang="es-AR" dirty="0" err="1"/>
              <a:t>Reichert</a:t>
            </a:r>
            <a:endParaRPr lang="es-AR"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546" y="2906232"/>
            <a:ext cx="2609480" cy="3846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7024" y="1152086"/>
            <a:ext cx="5155585" cy="1754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935" y="3228593"/>
            <a:ext cx="5188888" cy="3455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535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1534883" y="578549"/>
            <a:ext cx="5798382" cy="400110"/>
          </a:xfrm>
          <a:prstGeom prst="rect">
            <a:avLst/>
          </a:prstGeom>
        </p:spPr>
        <p:txBody>
          <a:bodyPr wrap="none">
            <a:spAutoFit/>
          </a:bodyPr>
          <a:lstStyle/>
          <a:p>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
        <p:nvSpPr>
          <p:cNvPr id="4"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5" name="4 Rectángulo"/>
          <p:cNvSpPr/>
          <p:nvPr/>
        </p:nvSpPr>
        <p:spPr>
          <a:xfrm>
            <a:off x="536810" y="1461533"/>
            <a:ext cx="5823045" cy="5355312"/>
          </a:xfrm>
          <a:prstGeom prst="rect">
            <a:avLst/>
          </a:prstGeom>
        </p:spPr>
        <p:txBody>
          <a:bodyPr wrap="square">
            <a:spAutoFit/>
          </a:bodyPr>
          <a:lstStyle/>
          <a:p>
            <a:endParaRPr lang="es-AR" dirty="0"/>
          </a:p>
          <a:p>
            <a:r>
              <a:rPr lang="es-AR" b="1" dirty="0" smtClean="0">
                <a:solidFill>
                  <a:srgbClr val="FF0000"/>
                </a:solidFill>
              </a:rPr>
              <a:t>El </a:t>
            </a:r>
            <a:r>
              <a:rPr lang="es-AR" b="1" dirty="0">
                <a:solidFill>
                  <a:srgbClr val="FF0000"/>
                </a:solidFill>
              </a:rPr>
              <a:t>comportamiento de las partículas dentro de una lámina </a:t>
            </a:r>
            <a:r>
              <a:rPr lang="es-AR" b="1" dirty="0" smtClean="0">
                <a:solidFill>
                  <a:srgbClr val="FF0000"/>
                </a:solidFill>
              </a:rPr>
              <a:t>fluyente</a:t>
            </a:r>
            <a:r>
              <a:rPr lang="es-AR" dirty="0" smtClean="0">
                <a:solidFill>
                  <a:srgbClr val="FF0000"/>
                </a:solidFill>
              </a:rPr>
              <a:t>.</a:t>
            </a:r>
          </a:p>
          <a:p>
            <a:r>
              <a:rPr lang="es-AR" dirty="0" smtClean="0"/>
              <a:t>Está generado por dos </a:t>
            </a:r>
            <a:r>
              <a:rPr lang="es-AR" dirty="0"/>
              <a:t>efectos: </a:t>
            </a:r>
            <a:endParaRPr lang="es-AR" dirty="0" smtClean="0"/>
          </a:p>
          <a:p>
            <a:endParaRPr lang="es-AR" dirty="0"/>
          </a:p>
          <a:p>
            <a:r>
              <a:rPr lang="es-AR" dirty="0"/>
              <a:t>• </a:t>
            </a:r>
            <a:r>
              <a:rPr lang="es-AR" b="1" dirty="0"/>
              <a:t>El desplazamiento </a:t>
            </a:r>
            <a:r>
              <a:rPr lang="es-AR" b="1" dirty="0" smtClean="0"/>
              <a:t>lateral</a:t>
            </a:r>
            <a:r>
              <a:rPr lang="es-AR" dirty="0" smtClean="0"/>
              <a:t>, determinado </a:t>
            </a:r>
            <a:r>
              <a:rPr lang="es-AR" dirty="0"/>
              <a:t>por el tiempo que emplean las partículas en atravesar la lámina fluida y alcanzar la superficie del fondo. </a:t>
            </a:r>
            <a:endParaRPr lang="es-AR" dirty="0" smtClean="0"/>
          </a:p>
          <a:p>
            <a:endParaRPr lang="es-AR" dirty="0"/>
          </a:p>
          <a:p>
            <a:r>
              <a:rPr lang="es-AR" dirty="0"/>
              <a:t>• </a:t>
            </a:r>
            <a:r>
              <a:rPr lang="es-AR" b="1" dirty="0" smtClean="0"/>
              <a:t>La </a:t>
            </a:r>
            <a:r>
              <a:rPr lang="es-AR" b="1" dirty="0"/>
              <a:t>resistencia que ofrecen </a:t>
            </a:r>
            <a:r>
              <a:rPr lang="es-AR" dirty="0" smtClean="0"/>
              <a:t>las </a:t>
            </a:r>
            <a:r>
              <a:rPr lang="es-AR" dirty="0"/>
              <a:t>partículas depositadas en el fondo a desplazarse más allá del lugar de sedimentación. </a:t>
            </a:r>
            <a:endParaRPr lang="es-AR" dirty="0" smtClean="0"/>
          </a:p>
          <a:p>
            <a:endParaRPr lang="es-AR" dirty="0"/>
          </a:p>
          <a:p>
            <a:r>
              <a:rPr lang="es-AR" dirty="0" smtClean="0"/>
              <a:t>Cuando las </a:t>
            </a:r>
            <a:r>
              <a:rPr lang="es-AR" dirty="0"/>
              <a:t>partículas penetran en la lámina fluyente, su comportamiento inicial estará relacionado con el tamaño y densidad relativa de la partícula y la viscosidad de la lámina. </a:t>
            </a:r>
            <a:r>
              <a:rPr lang="es-AR" dirty="0" smtClean="0"/>
              <a:t>Aquí  </a:t>
            </a:r>
            <a:r>
              <a:rPr lang="es-AR" dirty="0"/>
              <a:t>las partículas más pequeñas se desplazarán más lejos que las partículas más grandes. </a:t>
            </a:r>
            <a:endParaRPr lang="es-AR"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5149" y="1461533"/>
            <a:ext cx="5540064" cy="3069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ángulo 5"/>
          <p:cNvSpPr/>
          <p:nvPr/>
        </p:nvSpPr>
        <p:spPr>
          <a:xfrm>
            <a:off x="1504530" y="1064699"/>
            <a:ext cx="3887603" cy="400110"/>
          </a:xfrm>
          <a:prstGeom prst="rect">
            <a:avLst/>
          </a:prstGeom>
        </p:spPr>
        <p:txBody>
          <a:bodyPr wrap="none">
            <a:spAutoFit/>
          </a:bodyPr>
          <a:lstStyle/>
          <a:p>
            <a:r>
              <a:rPr lang="en-US" sz="2000" b="1" dirty="0" err="1" smtClean="0"/>
              <a:t>Principios</a:t>
            </a:r>
            <a:r>
              <a:rPr lang="en-US" sz="2000" b="1" dirty="0" smtClean="0"/>
              <a:t> de </a:t>
            </a:r>
            <a:r>
              <a:rPr lang="en-US" sz="2000" b="1" dirty="0" err="1" smtClean="0"/>
              <a:t>Concentración</a:t>
            </a:r>
            <a:r>
              <a:rPr lang="en-US" sz="2000" b="1" dirty="0" smtClean="0"/>
              <a:t> </a:t>
            </a:r>
            <a:endParaRPr lang="en-US" sz="2000" b="1" dirty="0"/>
          </a:p>
        </p:txBody>
      </p:sp>
    </p:spTree>
    <p:extLst>
      <p:ext uri="{BB962C8B-B14F-4D97-AF65-F5344CB8AC3E}">
        <p14:creationId xmlns:p14="http://schemas.microsoft.com/office/powerpoint/2010/main" val="386057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2872" y="3992473"/>
            <a:ext cx="5203326" cy="21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14148047" y="389470"/>
            <a:ext cx="6096000" cy="6186309"/>
          </a:xfrm>
          <a:prstGeom prst="rect">
            <a:avLst/>
          </a:prstGeom>
        </p:spPr>
        <p:txBody>
          <a:bodyPr>
            <a:spAutoFit/>
          </a:bodyPr>
          <a:lstStyle/>
          <a:p>
            <a:r>
              <a:rPr lang="es-AR" dirty="0"/>
              <a:t>El comportamiento de las partículas sobre el </a:t>
            </a:r>
            <a:r>
              <a:rPr lang="es-AR" dirty="0" smtClean="0"/>
              <a:t>fondo.</a:t>
            </a:r>
          </a:p>
          <a:p>
            <a:endParaRPr lang="es-AR" dirty="0"/>
          </a:p>
          <a:p>
            <a:r>
              <a:rPr lang="es-AR" dirty="0" smtClean="0"/>
              <a:t>Una </a:t>
            </a:r>
            <a:r>
              <a:rPr lang="es-AR" dirty="0"/>
              <a:t>lámina de agua que fluye sobre una superficie </a:t>
            </a:r>
            <a:r>
              <a:rPr lang="es-AR" dirty="0" smtClean="0"/>
              <a:t>plana o bien inclinada, </a:t>
            </a:r>
            <a:r>
              <a:rPr lang="es-AR" dirty="0"/>
              <a:t>se puede descomponer en laminillas de diferente velocidad de flujo; la laminilla próxima a la superficie del fondo tendrá velocidad cero e irá aumentando la velocidad de las mismas conforme nos alejamos de dicha superficie. Por dicha razón una partícula que se encuentra en suspensión se ve afectada por diferentes velocidades de flujo con lo que tenderá a volcar, sin embargo las partículas depositadas en el fondo estarán sometidas a un movimiento de rodadura o </a:t>
            </a:r>
            <a:r>
              <a:rPr lang="es-AR" dirty="0" smtClean="0"/>
              <a:t>deslizamiento.</a:t>
            </a:r>
          </a:p>
          <a:p>
            <a:r>
              <a:rPr lang="es-AR" dirty="0" smtClean="0"/>
              <a:t>Durante </a:t>
            </a:r>
            <a:r>
              <a:rPr lang="es-AR" dirty="0"/>
              <a:t>la acción de rodadura o deslizamiento, a través de un </a:t>
            </a:r>
            <a:r>
              <a:rPr lang="es-AR" dirty="0" smtClean="0"/>
              <a:t>flujo, </a:t>
            </a:r>
            <a:r>
              <a:rPr lang="es-AR" dirty="0"/>
              <a:t>las partículas mayores sufrirán esas acciones en una mayor proporción que las pequeñas y por consiguiente se desplazarán a más velocidad. Como es lógico, entre partículas de igual diámetro pero diferente densidad relativa, avanzarán más rápidamente las partículas más ligeras. </a:t>
            </a:r>
            <a:r>
              <a:rPr lang="es-AR" dirty="0" smtClean="0"/>
              <a:t> </a:t>
            </a:r>
            <a:endParaRPr lang="es-AR"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2687" y="989635"/>
            <a:ext cx="4962525"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7" name="Rectángulo 5"/>
          <p:cNvSpPr/>
          <p:nvPr/>
        </p:nvSpPr>
        <p:spPr>
          <a:xfrm>
            <a:off x="1589473" y="589525"/>
            <a:ext cx="5798382" cy="400110"/>
          </a:xfrm>
          <a:prstGeom prst="rect">
            <a:avLst/>
          </a:prstGeom>
        </p:spPr>
        <p:txBody>
          <a:bodyPr wrap="none">
            <a:spAutoFit/>
          </a:bodyPr>
          <a:lstStyle/>
          <a:p>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
        <p:nvSpPr>
          <p:cNvPr id="4" name="3 Rectángulo"/>
          <p:cNvSpPr/>
          <p:nvPr/>
        </p:nvSpPr>
        <p:spPr>
          <a:xfrm>
            <a:off x="358209" y="1770632"/>
            <a:ext cx="6714480" cy="4801314"/>
          </a:xfrm>
          <a:prstGeom prst="rect">
            <a:avLst/>
          </a:prstGeom>
        </p:spPr>
        <p:txBody>
          <a:bodyPr wrap="square">
            <a:spAutoFit/>
          </a:bodyPr>
          <a:lstStyle/>
          <a:p>
            <a:r>
              <a:rPr lang="es-AR" b="1" dirty="0"/>
              <a:t>El comportamiento de las partículas sobre el </a:t>
            </a:r>
            <a:r>
              <a:rPr lang="es-AR" b="1" dirty="0" smtClean="0"/>
              <a:t>fondo</a:t>
            </a:r>
          </a:p>
          <a:p>
            <a:endParaRPr lang="es-AR" dirty="0"/>
          </a:p>
          <a:p>
            <a:r>
              <a:rPr lang="es-AR" dirty="0" smtClean="0"/>
              <a:t>Se observan diferentes velocidades de flujo de agua en una lámina que fluye en una superficie plana o inclinada.</a:t>
            </a:r>
          </a:p>
          <a:p>
            <a:endParaRPr lang="es-AR" dirty="0"/>
          </a:p>
          <a:p>
            <a:r>
              <a:rPr lang="es-AR" dirty="0" err="1" smtClean="0"/>
              <a:t>Vf</a:t>
            </a:r>
            <a:r>
              <a:rPr lang="es-AR" dirty="0" smtClean="0"/>
              <a:t>=0 para láminas próximas a la superficie</a:t>
            </a:r>
          </a:p>
          <a:p>
            <a:r>
              <a:rPr lang="es-AR" dirty="0" err="1" smtClean="0"/>
              <a:t>Vf</a:t>
            </a:r>
            <a:r>
              <a:rPr lang="es-AR" dirty="0" smtClean="0"/>
              <a:t>  se incrementa a medida que se aleja de la superficie</a:t>
            </a:r>
          </a:p>
          <a:p>
            <a:endParaRPr lang="es-AR" dirty="0"/>
          </a:p>
          <a:p>
            <a:r>
              <a:rPr lang="es-AR" dirty="0" smtClean="0">
                <a:solidFill>
                  <a:srgbClr val="FF0000"/>
                </a:solidFill>
              </a:rPr>
              <a:t>Las Partículas en suspensión estarán sometidas a diferentes velocidades de flujo</a:t>
            </a:r>
            <a:r>
              <a:rPr lang="es-AR" dirty="0" smtClean="0"/>
              <a:t>.</a:t>
            </a:r>
          </a:p>
          <a:p>
            <a:endParaRPr lang="es-AR" dirty="0" smtClean="0"/>
          </a:p>
          <a:p>
            <a:r>
              <a:rPr lang="es-AR" dirty="0"/>
              <a:t>Partículas </a:t>
            </a:r>
            <a:r>
              <a:rPr lang="es-AR" dirty="0" smtClean="0"/>
              <a:t>sobre el fondo estarán sometidas </a:t>
            </a:r>
            <a:r>
              <a:rPr lang="es-AR" dirty="0"/>
              <a:t>a </a:t>
            </a:r>
            <a:r>
              <a:rPr lang="es-AR" dirty="0" smtClean="0"/>
              <a:t>movimientos de rodadura o deslizamiento.</a:t>
            </a:r>
          </a:p>
          <a:p>
            <a:r>
              <a:rPr lang="es-AR" dirty="0" smtClean="0"/>
              <a:t>Partículas de &gt; tamaño se desplazaran a &gt; velocidad.</a:t>
            </a:r>
          </a:p>
          <a:p>
            <a:r>
              <a:rPr lang="es-AR" dirty="0"/>
              <a:t>Partículas de </a:t>
            </a:r>
            <a:r>
              <a:rPr lang="es-AR" dirty="0" smtClean="0"/>
              <a:t>igual tamaño pero diferente densidad relativa, las mas densas avanzaran más rápidamente que las ligeras</a:t>
            </a:r>
            <a:endParaRPr lang="es-AR" dirty="0"/>
          </a:p>
        </p:txBody>
      </p:sp>
      <p:sp>
        <p:nvSpPr>
          <p:cNvPr id="8" name="Rectángulo 5"/>
          <p:cNvSpPr/>
          <p:nvPr/>
        </p:nvSpPr>
        <p:spPr>
          <a:xfrm>
            <a:off x="1589473" y="1168455"/>
            <a:ext cx="3887603" cy="400110"/>
          </a:xfrm>
          <a:prstGeom prst="rect">
            <a:avLst/>
          </a:prstGeom>
        </p:spPr>
        <p:txBody>
          <a:bodyPr wrap="none">
            <a:spAutoFit/>
          </a:bodyPr>
          <a:lstStyle/>
          <a:p>
            <a:r>
              <a:rPr lang="en-US" sz="2000" b="1" dirty="0" err="1" smtClean="0"/>
              <a:t>Principios</a:t>
            </a:r>
            <a:r>
              <a:rPr lang="en-US" sz="2000" b="1" dirty="0" smtClean="0"/>
              <a:t> de </a:t>
            </a:r>
            <a:r>
              <a:rPr lang="en-US" sz="2000" b="1" dirty="0" err="1" smtClean="0"/>
              <a:t>Concentración</a:t>
            </a:r>
            <a:r>
              <a:rPr lang="en-US" sz="2000" b="1" dirty="0" smtClean="0"/>
              <a:t> </a:t>
            </a:r>
            <a:endParaRPr lang="en-US" sz="2000" b="1" dirty="0"/>
          </a:p>
        </p:txBody>
      </p:sp>
    </p:spTree>
    <p:extLst>
      <p:ext uri="{BB962C8B-B14F-4D97-AF65-F5344CB8AC3E}">
        <p14:creationId xmlns:p14="http://schemas.microsoft.com/office/powerpoint/2010/main" val="128766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9224" y="207949"/>
            <a:ext cx="4251070" cy="588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ángulo 5"/>
          <p:cNvSpPr/>
          <p:nvPr/>
        </p:nvSpPr>
        <p:spPr>
          <a:xfrm>
            <a:off x="1540772" y="751976"/>
            <a:ext cx="5798382" cy="400110"/>
          </a:xfrm>
          <a:prstGeom prst="rect">
            <a:avLst/>
          </a:prstGeom>
        </p:spPr>
        <p:txBody>
          <a:bodyPr wrap="none">
            <a:spAutoFit/>
          </a:bodyPr>
          <a:lstStyle/>
          <a:p>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
        <p:nvSpPr>
          <p:cNvPr id="6" name="5 CuadroTexto"/>
          <p:cNvSpPr txBox="1"/>
          <p:nvPr/>
        </p:nvSpPr>
        <p:spPr>
          <a:xfrm>
            <a:off x="881569" y="2077660"/>
            <a:ext cx="6733301" cy="3970318"/>
          </a:xfrm>
          <a:prstGeom prst="rect">
            <a:avLst/>
          </a:prstGeom>
          <a:noFill/>
        </p:spPr>
        <p:txBody>
          <a:bodyPr wrap="square" rtlCol="0">
            <a:spAutoFit/>
          </a:bodyPr>
          <a:lstStyle/>
          <a:p>
            <a:r>
              <a:rPr lang="es-AR" b="1" dirty="0" smtClean="0">
                <a:solidFill>
                  <a:srgbClr val="FF0000"/>
                </a:solidFill>
              </a:rPr>
              <a:t>Distribución de las partículas de distinto tamaño y peso específico</a:t>
            </a:r>
            <a:endParaRPr lang="es-AR" dirty="0" smtClean="0">
              <a:solidFill>
                <a:srgbClr val="FF0000"/>
              </a:solidFill>
            </a:endParaRPr>
          </a:p>
          <a:p>
            <a:endParaRPr lang="es-AR" dirty="0"/>
          </a:p>
          <a:p>
            <a:r>
              <a:rPr lang="es-AR" b="1" dirty="0" smtClean="0"/>
              <a:t>1</a:t>
            </a:r>
            <a:r>
              <a:rPr lang="es-AR" dirty="0" smtClean="0"/>
              <a:t> Movimiento por efecto del tablero,  la partícula de mayor peso de desplazará una mayor distancia </a:t>
            </a:r>
            <a:r>
              <a:rPr lang="es-AR" dirty="0" smtClean="0">
                <a:solidFill>
                  <a:srgbClr val="FF0000"/>
                </a:solidFill>
              </a:rPr>
              <a:t>(LB &gt; LA).</a:t>
            </a:r>
          </a:p>
          <a:p>
            <a:endParaRPr lang="es-AR" dirty="0"/>
          </a:p>
          <a:p>
            <a:endParaRPr lang="es-AR" dirty="0" smtClean="0"/>
          </a:p>
          <a:p>
            <a:r>
              <a:rPr lang="es-AR" b="1" dirty="0" smtClean="0"/>
              <a:t>2</a:t>
            </a:r>
            <a:r>
              <a:rPr lang="es-AR" dirty="0" smtClean="0"/>
              <a:t> Movimiento por efecto transversal del agua, por acción de la lámina líquida la partícula más liviana recorrerá mayor distancia</a:t>
            </a:r>
          </a:p>
          <a:p>
            <a:r>
              <a:rPr lang="es-AR" dirty="0" smtClean="0">
                <a:solidFill>
                  <a:srgbClr val="FF0000"/>
                </a:solidFill>
              </a:rPr>
              <a:t>(TA&gt;TB).</a:t>
            </a:r>
          </a:p>
          <a:p>
            <a:endParaRPr lang="es-AR" dirty="0"/>
          </a:p>
          <a:p>
            <a:pPr marL="342900" indent="-342900">
              <a:buAutoNum type="arabicPeriod"/>
            </a:pPr>
            <a:endParaRPr lang="es-AR" dirty="0"/>
          </a:p>
          <a:p>
            <a:pPr marL="342900" indent="-342900">
              <a:buAutoNum type="arabicPeriod"/>
            </a:pPr>
            <a:endParaRPr lang="es-AR" dirty="0"/>
          </a:p>
        </p:txBody>
      </p:sp>
      <p:sp>
        <p:nvSpPr>
          <p:cNvPr id="7" name="6 CuadroTexto"/>
          <p:cNvSpPr txBox="1"/>
          <p:nvPr/>
        </p:nvSpPr>
        <p:spPr>
          <a:xfrm>
            <a:off x="8748213" y="5770980"/>
            <a:ext cx="2593075" cy="276999"/>
          </a:xfrm>
          <a:prstGeom prst="rect">
            <a:avLst/>
          </a:prstGeom>
          <a:noFill/>
        </p:spPr>
        <p:txBody>
          <a:bodyPr wrap="square" rtlCol="0">
            <a:spAutoFit/>
          </a:bodyPr>
          <a:lstStyle/>
          <a:p>
            <a:r>
              <a:rPr lang="es-AR" sz="1200" b="1" dirty="0" smtClean="0"/>
              <a:t>Movimiento transversal de A y B</a:t>
            </a:r>
            <a:endParaRPr lang="es-AR" sz="1200" b="1" dirty="0"/>
          </a:p>
        </p:txBody>
      </p:sp>
      <p:sp>
        <p:nvSpPr>
          <p:cNvPr id="8" name="Rectángulo 5"/>
          <p:cNvSpPr/>
          <p:nvPr/>
        </p:nvSpPr>
        <p:spPr>
          <a:xfrm>
            <a:off x="881569" y="1384784"/>
            <a:ext cx="3887603" cy="400110"/>
          </a:xfrm>
          <a:prstGeom prst="rect">
            <a:avLst/>
          </a:prstGeom>
        </p:spPr>
        <p:txBody>
          <a:bodyPr wrap="none">
            <a:spAutoFit/>
          </a:bodyPr>
          <a:lstStyle/>
          <a:p>
            <a:r>
              <a:rPr lang="en-US" sz="2000" b="1" dirty="0" err="1" smtClean="0"/>
              <a:t>Principios</a:t>
            </a:r>
            <a:r>
              <a:rPr lang="en-US" sz="2000" b="1" dirty="0" smtClean="0"/>
              <a:t> de </a:t>
            </a:r>
            <a:r>
              <a:rPr lang="en-US" sz="2000" b="1" dirty="0" err="1" smtClean="0"/>
              <a:t>Concentración</a:t>
            </a:r>
            <a:r>
              <a:rPr lang="en-US" sz="2000" b="1" dirty="0" smtClean="0"/>
              <a:t> </a:t>
            </a:r>
            <a:endParaRPr lang="en-US" sz="2000" b="1" dirty="0"/>
          </a:p>
        </p:txBody>
      </p:sp>
    </p:spTree>
    <p:extLst>
      <p:ext uri="{BB962C8B-B14F-4D97-AF65-F5344CB8AC3E}">
        <p14:creationId xmlns:p14="http://schemas.microsoft.com/office/powerpoint/2010/main" val="292443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0676" y="1152086"/>
            <a:ext cx="5941324" cy="2545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10" name="Rectángulo 5"/>
          <p:cNvSpPr/>
          <p:nvPr/>
        </p:nvSpPr>
        <p:spPr>
          <a:xfrm>
            <a:off x="1540772" y="751976"/>
            <a:ext cx="5798382" cy="400110"/>
          </a:xfrm>
          <a:prstGeom prst="rect">
            <a:avLst/>
          </a:prstGeom>
        </p:spPr>
        <p:txBody>
          <a:bodyPr wrap="none">
            <a:spAutoFit/>
          </a:bodyPr>
          <a:lstStyle/>
          <a:p>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
        <p:nvSpPr>
          <p:cNvPr id="3" name="2 Rectángulo"/>
          <p:cNvSpPr/>
          <p:nvPr/>
        </p:nvSpPr>
        <p:spPr>
          <a:xfrm>
            <a:off x="738478" y="1350475"/>
            <a:ext cx="4581098" cy="1200329"/>
          </a:xfrm>
          <a:prstGeom prst="rect">
            <a:avLst/>
          </a:prstGeom>
        </p:spPr>
        <p:txBody>
          <a:bodyPr wrap="square">
            <a:spAutoFit/>
          </a:bodyPr>
          <a:lstStyle/>
          <a:p>
            <a:r>
              <a:rPr lang="es-AR" b="1" dirty="0"/>
              <a:t>Mesa de Sacudidas (</a:t>
            </a:r>
            <a:r>
              <a:rPr lang="es-AR" b="1" dirty="0" err="1"/>
              <a:t>Shaking</a:t>
            </a:r>
            <a:r>
              <a:rPr lang="es-AR" b="1" dirty="0"/>
              <a:t> </a:t>
            </a:r>
            <a:r>
              <a:rPr lang="es-AR" b="1" dirty="0" err="1" smtClean="0"/>
              <a:t>Tables</a:t>
            </a:r>
            <a:r>
              <a:rPr lang="es-AR" b="1" dirty="0" smtClean="0"/>
              <a:t>)</a:t>
            </a:r>
          </a:p>
          <a:p>
            <a:endParaRPr lang="es-AR" b="1" dirty="0"/>
          </a:p>
          <a:p>
            <a:endParaRPr lang="es-AR" b="1" dirty="0"/>
          </a:p>
          <a:p>
            <a:endParaRPr lang="es-AR" dirty="0"/>
          </a:p>
        </p:txBody>
      </p:sp>
      <p:sp>
        <p:nvSpPr>
          <p:cNvPr id="4" name="3 Rectángulo"/>
          <p:cNvSpPr/>
          <p:nvPr/>
        </p:nvSpPr>
        <p:spPr>
          <a:xfrm>
            <a:off x="739903" y="1827072"/>
            <a:ext cx="5510772" cy="4801314"/>
          </a:xfrm>
          <a:prstGeom prst="rect">
            <a:avLst/>
          </a:prstGeom>
        </p:spPr>
        <p:txBody>
          <a:bodyPr wrap="square">
            <a:spAutoFit/>
          </a:bodyPr>
          <a:lstStyle/>
          <a:p>
            <a:r>
              <a:rPr lang="es-AR" dirty="0" smtClean="0"/>
              <a:t>Dispone un </a:t>
            </a:r>
            <a:r>
              <a:rPr lang="es-AR" dirty="0"/>
              <a:t>tablero plano con </a:t>
            </a:r>
            <a:r>
              <a:rPr lang="es-AR" dirty="0" smtClean="0"/>
              <a:t>un </a:t>
            </a:r>
            <a:r>
              <a:rPr lang="es-AR" dirty="0"/>
              <a:t>movimiento alternativo de atrás hacia delante y viceversa con el fin de separar las partículas finas pesadas de las partículas gruesas ligeras. </a:t>
            </a:r>
            <a:endParaRPr lang="es-AR" dirty="0" smtClean="0"/>
          </a:p>
          <a:p>
            <a:endParaRPr lang="es-AR" dirty="0" smtClean="0"/>
          </a:p>
          <a:p>
            <a:r>
              <a:rPr lang="es-AR" dirty="0" smtClean="0">
                <a:solidFill>
                  <a:srgbClr val="FF0000"/>
                </a:solidFill>
              </a:rPr>
              <a:t>A, Cubierta ligeramente inclinada</a:t>
            </a:r>
          </a:p>
          <a:p>
            <a:endParaRPr lang="es-AR" dirty="0" smtClean="0">
              <a:solidFill>
                <a:srgbClr val="FF0000"/>
              </a:solidFill>
            </a:endParaRPr>
          </a:p>
          <a:p>
            <a:r>
              <a:rPr lang="es-AR" dirty="0" smtClean="0">
                <a:solidFill>
                  <a:srgbClr val="FF0000"/>
                </a:solidFill>
              </a:rPr>
              <a:t>B, Mecanismo de vibración</a:t>
            </a:r>
          </a:p>
          <a:p>
            <a:endParaRPr lang="es-AR" dirty="0" smtClean="0">
              <a:solidFill>
                <a:srgbClr val="FF0000"/>
              </a:solidFill>
            </a:endParaRPr>
          </a:p>
          <a:p>
            <a:r>
              <a:rPr lang="es-AR" dirty="0" smtClean="0">
                <a:solidFill>
                  <a:srgbClr val="FF0000"/>
                </a:solidFill>
              </a:rPr>
              <a:t>C Caja de alimentación (25% sólidos)</a:t>
            </a:r>
          </a:p>
          <a:p>
            <a:endParaRPr lang="es-AR" dirty="0" smtClean="0">
              <a:solidFill>
                <a:srgbClr val="FF0000"/>
              </a:solidFill>
            </a:endParaRPr>
          </a:p>
          <a:p>
            <a:r>
              <a:rPr lang="es-AR" dirty="0" smtClean="0">
                <a:solidFill>
                  <a:srgbClr val="FF0000"/>
                </a:solidFill>
              </a:rPr>
              <a:t>D, Agua de lavado </a:t>
            </a:r>
          </a:p>
          <a:p>
            <a:endParaRPr lang="es-AR" dirty="0" smtClean="0">
              <a:solidFill>
                <a:srgbClr val="FF0000"/>
              </a:solidFill>
            </a:endParaRPr>
          </a:p>
          <a:p>
            <a:r>
              <a:rPr lang="es-AR" dirty="0" smtClean="0">
                <a:solidFill>
                  <a:srgbClr val="FF0000"/>
                </a:solidFill>
              </a:rPr>
              <a:t>E, Rifles</a:t>
            </a:r>
          </a:p>
          <a:p>
            <a:endParaRPr lang="es-AR" dirty="0" smtClean="0"/>
          </a:p>
          <a:p>
            <a:endParaRPr lang="es-AR" dirty="0" smtClean="0"/>
          </a:p>
          <a:p>
            <a:endParaRPr lang="es-AR" dirty="0"/>
          </a:p>
        </p:txBody>
      </p:sp>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6470" y="3739488"/>
            <a:ext cx="5765529" cy="2889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2865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5" name="Rectángulo 5"/>
          <p:cNvSpPr/>
          <p:nvPr/>
        </p:nvSpPr>
        <p:spPr>
          <a:xfrm>
            <a:off x="1540772" y="751976"/>
            <a:ext cx="5798382" cy="400110"/>
          </a:xfrm>
          <a:prstGeom prst="rect">
            <a:avLst/>
          </a:prstGeom>
        </p:spPr>
        <p:txBody>
          <a:bodyPr wrap="none">
            <a:spAutoFit/>
          </a:bodyPr>
          <a:lstStyle/>
          <a:p>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
        <p:nvSpPr>
          <p:cNvPr id="6" name="5 Rectángulo"/>
          <p:cNvSpPr/>
          <p:nvPr/>
        </p:nvSpPr>
        <p:spPr>
          <a:xfrm>
            <a:off x="881570" y="1178729"/>
            <a:ext cx="4581098" cy="1200329"/>
          </a:xfrm>
          <a:prstGeom prst="rect">
            <a:avLst/>
          </a:prstGeom>
        </p:spPr>
        <p:txBody>
          <a:bodyPr wrap="square">
            <a:spAutoFit/>
          </a:bodyPr>
          <a:lstStyle/>
          <a:p>
            <a:r>
              <a:rPr lang="es-AR" b="1" dirty="0"/>
              <a:t>Mesa de Sacudidas (</a:t>
            </a:r>
            <a:r>
              <a:rPr lang="es-AR" b="1" dirty="0" err="1"/>
              <a:t>Shaking</a:t>
            </a:r>
            <a:r>
              <a:rPr lang="es-AR" b="1" dirty="0"/>
              <a:t> </a:t>
            </a:r>
            <a:r>
              <a:rPr lang="es-AR" b="1" dirty="0" err="1" smtClean="0"/>
              <a:t>Tables</a:t>
            </a:r>
            <a:r>
              <a:rPr lang="es-AR" b="1" dirty="0" smtClean="0"/>
              <a:t>)</a:t>
            </a:r>
          </a:p>
          <a:p>
            <a:endParaRPr lang="es-AR" b="1" dirty="0"/>
          </a:p>
          <a:p>
            <a:endParaRPr lang="es-AR" b="1" dirty="0"/>
          </a:p>
          <a:p>
            <a:endParaRPr lang="es-AR" dirty="0"/>
          </a:p>
        </p:txBody>
      </p:sp>
      <p:sp>
        <p:nvSpPr>
          <p:cNvPr id="2" name="1 Rectángulo"/>
          <p:cNvSpPr/>
          <p:nvPr/>
        </p:nvSpPr>
        <p:spPr>
          <a:xfrm>
            <a:off x="3252914" y="3244334"/>
            <a:ext cx="5686172" cy="369332"/>
          </a:xfrm>
          <a:prstGeom prst="rect">
            <a:avLst/>
          </a:prstGeom>
        </p:spPr>
        <p:txBody>
          <a:bodyPr wrap="none">
            <a:spAutoFit/>
          </a:bodyPr>
          <a:lstStyle/>
          <a:p>
            <a:r>
              <a:rPr lang="es-AR" b="1" dirty="0">
                <a:solidFill>
                  <a:srgbClr val="FF0000"/>
                </a:solidFill>
              </a:rPr>
              <a:t>https://www.youtube.com/watch?v=_emlJBfYvuI</a:t>
            </a:r>
          </a:p>
        </p:txBody>
      </p:sp>
    </p:spTree>
    <p:extLst>
      <p:ext uri="{BB962C8B-B14F-4D97-AF65-F5344CB8AC3E}">
        <p14:creationId xmlns:p14="http://schemas.microsoft.com/office/powerpoint/2010/main" val="39343238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4" name="Rectángulo 5"/>
          <p:cNvSpPr/>
          <p:nvPr/>
        </p:nvSpPr>
        <p:spPr>
          <a:xfrm>
            <a:off x="1540772" y="751976"/>
            <a:ext cx="5798382" cy="400110"/>
          </a:xfrm>
          <a:prstGeom prst="rect">
            <a:avLst/>
          </a:prstGeom>
        </p:spPr>
        <p:txBody>
          <a:bodyPr wrap="none">
            <a:spAutoFit/>
          </a:bodyPr>
          <a:lstStyle/>
          <a:p>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
        <p:nvSpPr>
          <p:cNvPr id="6" name="5 Rectángulo"/>
          <p:cNvSpPr/>
          <p:nvPr/>
        </p:nvSpPr>
        <p:spPr>
          <a:xfrm>
            <a:off x="468573" y="2311737"/>
            <a:ext cx="5604681" cy="3416320"/>
          </a:xfrm>
          <a:prstGeom prst="rect">
            <a:avLst/>
          </a:prstGeom>
        </p:spPr>
        <p:txBody>
          <a:bodyPr wrap="square">
            <a:spAutoFit/>
          </a:bodyPr>
          <a:lstStyle/>
          <a:p>
            <a:r>
              <a:rPr lang="es-AR" dirty="0"/>
              <a:t>La </a:t>
            </a:r>
            <a:r>
              <a:rPr lang="es-AR" dirty="0" smtClean="0"/>
              <a:t>primer </a:t>
            </a:r>
            <a:r>
              <a:rPr lang="es-AR" dirty="0"/>
              <a:t>mesa de movimiento diferencial fue desarrollada entre 1896 y 1898 por Arthur </a:t>
            </a:r>
            <a:r>
              <a:rPr lang="es-AR" dirty="0" err="1"/>
              <a:t>Wilfley</a:t>
            </a:r>
            <a:r>
              <a:rPr lang="es-AR" dirty="0" smtClean="0"/>
              <a:t>.</a:t>
            </a:r>
          </a:p>
          <a:p>
            <a:r>
              <a:rPr lang="es-AR" dirty="0" smtClean="0"/>
              <a:t> </a:t>
            </a:r>
            <a:endParaRPr lang="es-AR" dirty="0"/>
          </a:p>
          <a:p>
            <a:r>
              <a:rPr lang="es-AR" dirty="0" smtClean="0"/>
              <a:t>Después aparece la Mesa </a:t>
            </a:r>
            <a:r>
              <a:rPr lang="es-AR" dirty="0"/>
              <a:t>múltiple suspendida de cables </a:t>
            </a:r>
            <a:r>
              <a:rPr lang="es-AR" dirty="0" smtClean="0"/>
              <a:t>que eliminó a la </a:t>
            </a:r>
            <a:r>
              <a:rPr lang="es-AR" dirty="0"/>
              <a:t>mesa única soportada en el suelo, </a:t>
            </a:r>
            <a:r>
              <a:rPr lang="es-AR" dirty="0" smtClean="0"/>
              <a:t>ya </a:t>
            </a:r>
            <a:r>
              <a:rPr lang="es-AR" dirty="0"/>
              <a:t>que con el aumento de múltiples tableros verticalmente, la capacidad por unidad de superficie aumenta considerablemente y por otro lado con los cables se elimina la necesidad de construir cimentaciones robustas para soportar las vibraciones de las </a:t>
            </a:r>
            <a:r>
              <a:rPr lang="es-AR" dirty="0" smtClean="0"/>
              <a:t>mesas.</a:t>
            </a:r>
            <a:endParaRPr lang="es-A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5745" y="1465576"/>
            <a:ext cx="5786256" cy="3146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441278" y="1350476"/>
            <a:ext cx="4581098" cy="1200329"/>
          </a:xfrm>
          <a:prstGeom prst="rect">
            <a:avLst/>
          </a:prstGeom>
        </p:spPr>
        <p:txBody>
          <a:bodyPr wrap="square">
            <a:spAutoFit/>
          </a:bodyPr>
          <a:lstStyle/>
          <a:p>
            <a:r>
              <a:rPr lang="es-AR" b="1" dirty="0"/>
              <a:t>Mesa de Sacudidas (</a:t>
            </a:r>
            <a:r>
              <a:rPr lang="es-AR" b="1" dirty="0" err="1"/>
              <a:t>Shaking</a:t>
            </a:r>
            <a:r>
              <a:rPr lang="es-AR" b="1" dirty="0"/>
              <a:t> </a:t>
            </a:r>
            <a:r>
              <a:rPr lang="es-AR" b="1" dirty="0" err="1" smtClean="0"/>
              <a:t>Tables</a:t>
            </a:r>
            <a:r>
              <a:rPr lang="es-AR" b="1" dirty="0" smtClean="0"/>
              <a:t>)</a:t>
            </a:r>
          </a:p>
          <a:p>
            <a:endParaRPr lang="es-AR" b="1" dirty="0"/>
          </a:p>
          <a:p>
            <a:endParaRPr lang="es-AR" b="1" dirty="0"/>
          </a:p>
          <a:p>
            <a:endParaRPr lang="es-AR" dirty="0"/>
          </a:p>
        </p:txBody>
      </p:sp>
    </p:spTree>
    <p:extLst>
      <p:ext uri="{BB962C8B-B14F-4D97-AF65-F5344CB8AC3E}">
        <p14:creationId xmlns:p14="http://schemas.microsoft.com/office/powerpoint/2010/main" val="1076280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8654" y="1673818"/>
            <a:ext cx="6108538" cy="3375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ángulo 5"/>
          <p:cNvSpPr/>
          <p:nvPr/>
        </p:nvSpPr>
        <p:spPr>
          <a:xfrm>
            <a:off x="1540772" y="751976"/>
            <a:ext cx="5798382" cy="400110"/>
          </a:xfrm>
          <a:prstGeom prst="rect">
            <a:avLst/>
          </a:prstGeom>
        </p:spPr>
        <p:txBody>
          <a:bodyPr wrap="none">
            <a:spAutoFit/>
          </a:bodyPr>
          <a:lstStyle/>
          <a:p>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
        <p:nvSpPr>
          <p:cNvPr id="11" name="Rectángulo 5"/>
          <p:cNvSpPr/>
          <p:nvPr/>
        </p:nvSpPr>
        <p:spPr>
          <a:xfrm>
            <a:off x="574056" y="1304486"/>
            <a:ext cx="4331635" cy="369332"/>
          </a:xfrm>
          <a:prstGeom prst="rect">
            <a:avLst/>
          </a:prstGeom>
        </p:spPr>
        <p:txBody>
          <a:bodyPr wrap="none">
            <a:spAutoFit/>
          </a:bodyPr>
          <a:lstStyle/>
          <a:p>
            <a:r>
              <a:rPr lang="en-US" b="1" dirty="0" smtClean="0"/>
              <a:t>Mesa de </a:t>
            </a:r>
            <a:r>
              <a:rPr lang="en-US" b="1" dirty="0" err="1" smtClean="0"/>
              <a:t>Sacudidas</a:t>
            </a:r>
            <a:r>
              <a:rPr lang="en-US" b="1" dirty="0" smtClean="0"/>
              <a:t> (Shaking tables) </a:t>
            </a:r>
            <a:endParaRPr lang="en-US" b="1" dirty="0"/>
          </a:p>
        </p:txBody>
      </p:sp>
      <p:sp>
        <p:nvSpPr>
          <p:cNvPr id="12" name="11 Rectángulo"/>
          <p:cNvSpPr/>
          <p:nvPr/>
        </p:nvSpPr>
        <p:spPr>
          <a:xfrm>
            <a:off x="574056" y="1822061"/>
            <a:ext cx="5427259" cy="5909310"/>
          </a:xfrm>
          <a:prstGeom prst="rect">
            <a:avLst/>
          </a:prstGeom>
        </p:spPr>
        <p:txBody>
          <a:bodyPr wrap="square">
            <a:spAutoFit/>
          </a:bodyPr>
          <a:lstStyle/>
          <a:p>
            <a:r>
              <a:rPr lang="es-AR" dirty="0" smtClean="0"/>
              <a:t>La mesa vibra longitudinalmente mediante el mecanismo con carrera lenta hacia adelante y un rápido retorno.</a:t>
            </a:r>
          </a:p>
          <a:p>
            <a:endParaRPr lang="es-AR" dirty="0" smtClean="0"/>
          </a:p>
          <a:p>
            <a:r>
              <a:rPr lang="es-AR" dirty="0" smtClean="0"/>
              <a:t>La alimentación esta sometida a 2 movimientos.</a:t>
            </a:r>
          </a:p>
          <a:p>
            <a:endParaRPr lang="es-AR" dirty="0" smtClean="0"/>
          </a:p>
          <a:p>
            <a:r>
              <a:rPr lang="es-AR" dirty="0" smtClean="0">
                <a:solidFill>
                  <a:srgbClr val="FF0000"/>
                </a:solidFill>
              </a:rPr>
              <a:t>Por el movimiento de la mesa.</a:t>
            </a:r>
          </a:p>
          <a:p>
            <a:r>
              <a:rPr lang="es-AR" dirty="0" smtClean="0">
                <a:solidFill>
                  <a:srgbClr val="FF0000"/>
                </a:solidFill>
              </a:rPr>
              <a:t>Por el movimiento de la capa de agua fluyente</a:t>
            </a:r>
          </a:p>
          <a:p>
            <a:endParaRPr lang="es-AR" dirty="0" smtClean="0">
              <a:solidFill>
                <a:srgbClr val="FF0000"/>
              </a:solidFill>
            </a:endParaRPr>
          </a:p>
          <a:p>
            <a:r>
              <a:rPr lang="es-AR" dirty="0" smtClean="0"/>
              <a:t>Se obtiene una distribución de partículas según sus tamaños y densidades en forma de un abanico</a:t>
            </a:r>
          </a:p>
          <a:p>
            <a:endParaRPr lang="es-AR" dirty="0" smtClean="0"/>
          </a:p>
          <a:p>
            <a:endParaRPr lang="es-AR" dirty="0"/>
          </a:p>
          <a:p>
            <a:endParaRPr lang="es-AR" dirty="0"/>
          </a:p>
          <a:p>
            <a:endParaRPr lang="es-AR" dirty="0" smtClean="0"/>
          </a:p>
          <a:p>
            <a:endParaRPr lang="es-AR" dirty="0"/>
          </a:p>
          <a:p>
            <a:endParaRPr lang="es-AR" dirty="0" smtClean="0"/>
          </a:p>
          <a:p>
            <a:endParaRPr lang="es-AR" dirty="0"/>
          </a:p>
        </p:txBody>
      </p:sp>
    </p:spTree>
    <p:extLst>
      <p:ext uri="{BB962C8B-B14F-4D97-AF65-F5344CB8AC3E}">
        <p14:creationId xmlns:p14="http://schemas.microsoft.com/office/powerpoint/2010/main" val="2931321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1806" y="1826372"/>
            <a:ext cx="6940193" cy="4181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5" name="Rectángulo 5"/>
          <p:cNvSpPr/>
          <p:nvPr/>
        </p:nvSpPr>
        <p:spPr>
          <a:xfrm>
            <a:off x="1540772" y="751976"/>
            <a:ext cx="5798382" cy="400110"/>
          </a:xfrm>
          <a:prstGeom prst="rect">
            <a:avLst/>
          </a:prstGeom>
        </p:spPr>
        <p:txBody>
          <a:bodyPr wrap="none">
            <a:spAutoFit/>
          </a:bodyPr>
          <a:lstStyle/>
          <a:p>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
        <p:nvSpPr>
          <p:cNvPr id="6" name="Rectángulo 5"/>
          <p:cNvSpPr/>
          <p:nvPr/>
        </p:nvSpPr>
        <p:spPr>
          <a:xfrm>
            <a:off x="574056" y="1304486"/>
            <a:ext cx="4331635" cy="369332"/>
          </a:xfrm>
          <a:prstGeom prst="rect">
            <a:avLst/>
          </a:prstGeom>
        </p:spPr>
        <p:txBody>
          <a:bodyPr wrap="none">
            <a:spAutoFit/>
          </a:bodyPr>
          <a:lstStyle/>
          <a:p>
            <a:r>
              <a:rPr lang="en-US" b="1" dirty="0" smtClean="0"/>
              <a:t>Mesa de </a:t>
            </a:r>
            <a:r>
              <a:rPr lang="en-US" b="1" dirty="0" err="1" smtClean="0"/>
              <a:t>Sacudidas</a:t>
            </a:r>
            <a:r>
              <a:rPr lang="en-US" b="1" dirty="0" smtClean="0"/>
              <a:t> (Shaking tables) </a:t>
            </a:r>
            <a:endParaRPr lang="en-US" b="1" dirty="0"/>
          </a:p>
        </p:txBody>
      </p:sp>
      <p:sp>
        <p:nvSpPr>
          <p:cNvPr id="7" name="6 Rectángulo"/>
          <p:cNvSpPr/>
          <p:nvPr/>
        </p:nvSpPr>
        <p:spPr>
          <a:xfrm>
            <a:off x="544857" y="2091857"/>
            <a:ext cx="4390031" cy="1754326"/>
          </a:xfrm>
          <a:prstGeom prst="rect">
            <a:avLst/>
          </a:prstGeom>
        </p:spPr>
        <p:txBody>
          <a:bodyPr wrap="square">
            <a:spAutoFit/>
          </a:bodyPr>
          <a:lstStyle/>
          <a:p>
            <a:r>
              <a:rPr lang="es-AR" b="1" dirty="0">
                <a:solidFill>
                  <a:srgbClr val="FF0000"/>
                </a:solidFill>
              </a:rPr>
              <a:t>Influencia de los Rifles </a:t>
            </a:r>
            <a:endParaRPr lang="es-AR" b="1" dirty="0" smtClean="0">
              <a:solidFill>
                <a:srgbClr val="FF0000"/>
              </a:solidFill>
            </a:endParaRPr>
          </a:p>
          <a:p>
            <a:endParaRPr lang="es-AR" b="1" dirty="0">
              <a:solidFill>
                <a:srgbClr val="FF0000"/>
              </a:solidFill>
            </a:endParaRPr>
          </a:p>
          <a:p>
            <a:r>
              <a:rPr lang="es-AR" dirty="0"/>
              <a:t>Aparece la Mesa </a:t>
            </a:r>
            <a:r>
              <a:rPr lang="es-AR" dirty="0" err="1"/>
              <a:t>Wilfley</a:t>
            </a:r>
            <a:r>
              <a:rPr lang="es-AR" dirty="0"/>
              <a:t> con agregados parcial y total de </a:t>
            </a:r>
            <a:r>
              <a:rPr lang="es-AR" dirty="0" err="1"/>
              <a:t>riffles</a:t>
            </a:r>
            <a:r>
              <a:rPr lang="es-AR" dirty="0"/>
              <a:t> en el tablero (</a:t>
            </a:r>
            <a:r>
              <a:rPr lang="es-AR" i="1" dirty="0"/>
              <a:t>alimentación gruesa y </a:t>
            </a:r>
            <a:r>
              <a:rPr lang="es-AR" dirty="0"/>
              <a:t>aumentar  su capacidad). </a:t>
            </a: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384" y="3916908"/>
            <a:ext cx="4749423" cy="2090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167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096900" y="2147647"/>
            <a:ext cx="37188" cy="97739"/>
          </a:xfrm>
          <a:prstGeom prst="rect">
            <a:avLst/>
          </a:prstGeom>
        </p:spPr>
        <p:txBody>
          <a:bodyPr wrap="square" lIns="0" tIns="0" rIns="0" bIns="0" rtlCol="0">
            <a:noAutofit/>
          </a:bodyPr>
          <a:lstStyle/>
          <a:p>
            <a:pPr marL="16289">
              <a:lnSpc>
                <a:spcPts val="641"/>
              </a:lnSpc>
            </a:pPr>
            <a:endParaRPr sz="641"/>
          </a:p>
        </p:txBody>
      </p:sp>
      <p:sp>
        <p:nvSpPr>
          <p:cNvPr id="2" name="object 2"/>
          <p:cNvSpPr txBox="1"/>
          <p:nvPr/>
        </p:nvSpPr>
        <p:spPr>
          <a:xfrm>
            <a:off x="5296287" y="2147647"/>
            <a:ext cx="38165" cy="97739"/>
          </a:xfrm>
          <a:prstGeom prst="rect">
            <a:avLst/>
          </a:prstGeom>
        </p:spPr>
        <p:txBody>
          <a:bodyPr wrap="square" lIns="0" tIns="0" rIns="0" bIns="0" rtlCol="0">
            <a:noAutofit/>
          </a:bodyPr>
          <a:lstStyle/>
          <a:p>
            <a:pPr marL="16289">
              <a:lnSpc>
                <a:spcPts val="641"/>
              </a:lnSpc>
            </a:pPr>
            <a:endParaRPr sz="641"/>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928" y="866409"/>
            <a:ext cx="9254836" cy="5501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ángulo 5"/>
          <p:cNvSpPr/>
          <p:nvPr/>
        </p:nvSpPr>
        <p:spPr>
          <a:xfrm>
            <a:off x="881570" y="189415"/>
            <a:ext cx="4232249" cy="400110"/>
          </a:xfrm>
          <a:prstGeom prst="rect">
            <a:avLst/>
          </a:prstGeom>
        </p:spPr>
        <p:txBody>
          <a:bodyPr wrap="none">
            <a:spAutoFit/>
          </a:bodyPr>
          <a:lstStyle/>
          <a:p>
            <a:r>
              <a:rPr lang="en-US" sz="2000" b="1" dirty="0" smtClean="0"/>
              <a:t>CONCENTRACIÓN DE MINERALES</a:t>
            </a:r>
            <a:endParaRPr lang="en-US" sz="2000" b="1" dirty="0"/>
          </a:p>
        </p:txBody>
      </p:sp>
      <p:sp>
        <p:nvSpPr>
          <p:cNvPr id="4" name="3 Rectángulo"/>
          <p:cNvSpPr/>
          <p:nvPr/>
        </p:nvSpPr>
        <p:spPr>
          <a:xfrm>
            <a:off x="9833457" y="2786621"/>
            <a:ext cx="1199408" cy="218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4 CuadroTexto"/>
          <p:cNvSpPr txBox="1"/>
          <p:nvPr/>
        </p:nvSpPr>
        <p:spPr>
          <a:xfrm>
            <a:off x="7528790" y="3583105"/>
            <a:ext cx="1294198" cy="191902"/>
          </a:xfrm>
          <a:prstGeom prst="rect">
            <a:avLst/>
          </a:prstGeom>
          <a:solidFill>
            <a:schemeClr val="bg1"/>
          </a:solidFill>
        </p:spPr>
        <p:txBody>
          <a:bodyPr wrap="square" rtlCol="0">
            <a:spAutoFit/>
          </a:bodyPr>
          <a:lstStyle/>
          <a:p>
            <a:endParaRPr lang="es-AR" dirty="0"/>
          </a:p>
        </p:txBody>
      </p:sp>
      <p:sp>
        <p:nvSpPr>
          <p:cNvPr id="6" name="5 Arco"/>
          <p:cNvSpPr/>
          <p:nvPr/>
        </p:nvSpPr>
        <p:spPr>
          <a:xfrm>
            <a:off x="7354956" y="3167269"/>
            <a:ext cx="2031539" cy="549452"/>
          </a:xfrm>
          <a:prstGeom prst="arc">
            <a:avLst>
              <a:gd name="adj1" fmla="val 27720"/>
              <a:gd name="adj2" fmla="val 0"/>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Tree>
    <p:extLst>
      <p:ext uri="{BB962C8B-B14F-4D97-AF65-F5344CB8AC3E}">
        <p14:creationId xmlns:p14="http://schemas.microsoft.com/office/powerpoint/2010/main" val="1816546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6332" y="1152086"/>
            <a:ext cx="5081301" cy="1606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564107" y="1780024"/>
            <a:ext cx="5394738" cy="3970318"/>
          </a:xfrm>
          <a:prstGeom prst="rect">
            <a:avLst/>
          </a:prstGeom>
        </p:spPr>
        <p:txBody>
          <a:bodyPr wrap="square">
            <a:spAutoFit/>
          </a:bodyPr>
          <a:lstStyle/>
          <a:p>
            <a:r>
              <a:rPr lang="es-AR" b="1" dirty="0">
                <a:solidFill>
                  <a:srgbClr val="FF0000"/>
                </a:solidFill>
              </a:rPr>
              <a:t>Objetivos de los </a:t>
            </a:r>
            <a:r>
              <a:rPr lang="es-AR" b="1" i="1" dirty="0" err="1">
                <a:solidFill>
                  <a:srgbClr val="FF0000"/>
                </a:solidFill>
              </a:rPr>
              <a:t>riffles</a:t>
            </a:r>
            <a:r>
              <a:rPr lang="es-AR" b="1" dirty="0">
                <a:solidFill>
                  <a:srgbClr val="FF0000"/>
                </a:solidFill>
              </a:rPr>
              <a:t> :</a:t>
            </a:r>
          </a:p>
          <a:p>
            <a:endParaRPr lang="es-AR" dirty="0"/>
          </a:p>
          <a:p>
            <a:pPr marL="342900" indent="-342900">
              <a:buAutoNum type="alphaLcParenR"/>
            </a:pPr>
            <a:r>
              <a:rPr lang="es-AR" dirty="0" smtClean="0"/>
              <a:t>Retener </a:t>
            </a:r>
            <a:r>
              <a:rPr lang="es-AR" dirty="0"/>
              <a:t>las partículas pesadas en el </a:t>
            </a:r>
            <a:r>
              <a:rPr lang="es-AR" dirty="0" smtClean="0"/>
              <a:t>fondo</a:t>
            </a:r>
          </a:p>
          <a:p>
            <a:endParaRPr lang="es-AR" dirty="0" smtClean="0"/>
          </a:p>
          <a:p>
            <a:r>
              <a:rPr lang="es-AR" dirty="0" smtClean="0"/>
              <a:t>b) </a:t>
            </a:r>
            <a:r>
              <a:rPr lang="es-AR" dirty="0"/>
              <a:t>Formar cavidades donde ocurre la formación de lecho y estratificación por acción semejante a la encontrada en el </a:t>
            </a:r>
            <a:r>
              <a:rPr lang="es-AR" dirty="0" err="1"/>
              <a:t>jig</a:t>
            </a:r>
            <a:r>
              <a:rPr lang="es-AR" dirty="0" smtClean="0"/>
              <a:t>.</a:t>
            </a:r>
          </a:p>
          <a:p>
            <a:endParaRPr lang="es-AR" dirty="0"/>
          </a:p>
          <a:p>
            <a:r>
              <a:rPr lang="es-AR" dirty="0" smtClean="0"/>
              <a:t>c) </a:t>
            </a:r>
            <a:r>
              <a:rPr lang="es-AR" dirty="0"/>
              <a:t>Ocultar las partículas pesadas para la transmisión de las vibraciones</a:t>
            </a:r>
            <a:r>
              <a:rPr lang="es-AR" dirty="0" smtClean="0"/>
              <a:t>.</a:t>
            </a:r>
          </a:p>
          <a:p>
            <a:endParaRPr lang="es-AR" dirty="0"/>
          </a:p>
          <a:p>
            <a:r>
              <a:rPr lang="es-AR" dirty="0" smtClean="0"/>
              <a:t>d) </a:t>
            </a:r>
            <a:r>
              <a:rPr lang="es-AR" dirty="0"/>
              <a:t>Exponer a las partículas grandes y livianas al flujo transversal de agua de lavado, después de la estratificación. </a:t>
            </a:r>
          </a:p>
        </p:txBody>
      </p:sp>
      <p:sp>
        <p:nvSpPr>
          <p:cNvPr id="7"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8" name="Rectángulo 5"/>
          <p:cNvSpPr/>
          <p:nvPr/>
        </p:nvSpPr>
        <p:spPr>
          <a:xfrm>
            <a:off x="671866" y="1255961"/>
            <a:ext cx="4331635" cy="369332"/>
          </a:xfrm>
          <a:prstGeom prst="rect">
            <a:avLst/>
          </a:prstGeom>
        </p:spPr>
        <p:txBody>
          <a:bodyPr wrap="none">
            <a:spAutoFit/>
          </a:bodyPr>
          <a:lstStyle/>
          <a:p>
            <a:r>
              <a:rPr lang="en-US" b="1" dirty="0" smtClean="0"/>
              <a:t>Mesa de </a:t>
            </a:r>
            <a:r>
              <a:rPr lang="en-US" b="1" dirty="0" err="1" smtClean="0"/>
              <a:t>Sacudidas</a:t>
            </a:r>
            <a:r>
              <a:rPr lang="en-US" b="1" dirty="0" smtClean="0"/>
              <a:t> (Shaking tables) </a:t>
            </a:r>
            <a:endParaRPr lang="en-US" b="1"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273" y="2825746"/>
            <a:ext cx="4999416" cy="1878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9095" y="4837552"/>
            <a:ext cx="4735773" cy="1886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ángulo 5"/>
          <p:cNvSpPr/>
          <p:nvPr/>
        </p:nvSpPr>
        <p:spPr>
          <a:xfrm>
            <a:off x="1540772" y="751976"/>
            <a:ext cx="5798382" cy="400110"/>
          </a:xfrm>
          <a:prstGeom prst="rect">
            <a:avLst/>
          </a:prstGeom>
        </p:spPr>
        <p:txBody>
          <a:bodyPr wrap="none">
            <a:spAutoFit/>
          </a:bodyPr>
          <a:lstStyle/>
          <a:p>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Tree>
    <p:extLst>
      <p:ext uri="{BB962C8B-B14F-4D97-AF65-F5344CB8AC3E}">
        <p14:creationId xmlns:p14="http://schemas.microsoft.com/office/powerpoint/2010/main" val="98908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3" name="2 Rectángulo"/>
          <p:cNvSpPr/>
          <p:nvPr/>
        </p:nvSpPr>
        <p:spPr>
          <a:xfrm>
            <a:off x="468573" y="1365998"/>
            <a:ext cx="5319239" cy="4524315"/>
          </a:xfrm>
          <a:prstGeom prst="rect">
            <a:avLst/>
          </a:prstGeom>
        </p:spPr>
        <p:txBody>
          <a:bodyPr wrap="square">
            <a:spAutoFit/>
          </a:bodyPr>
          <a:lstStyle/>
          <a:p>
            <a:r>
              <a:rPr lang="es-AR" b="1" dirty="0" smtClean="0">
                <a:solidFill>
                  <a:srgbClr val="FF0000"/>
                </a:solidFill>
              </a:rPr>
              <a:t>Características y configuración de los Rifles </a:t>
            </a:r>
          </a:p>
          <a:p>
            <a:endParaRPr lang="es-AR" b="1" dirty="0"/>
          </a:p>
          <a:p>
            <a:r>
              <a:rPr lang="es-AR" b="1" dirty="0" smtClean="0"/>
              <a:t>Mesas </a:t>
            </a:r>
            <a:r>
              <a:rPr lang="es-AR" b="1" dirty="0" err="1" smtClean="0"/>
              <a:t>Wilfley</a:t>
            </a:r>
            <a:endParaRPr lang="es-AR" b="1" dirty="0" smtClean="0"/>
          </a:p>
          <a:p>
            <a:endParaRPr lang="es-AR" b="1" dirty="0" smtClean="0"/>
          </a:p>
          <a:p>
            <a:r>
              <a:rPr lang="es-AR" dirty="0" smtClean="0"/>
              <a:t>Inicialmente eran tacos </a:t>
            </a:r>
            <a:r>
              <a:rPr lang="es-AR" dirty="0"/>
              <a:t>de madera con un espesor de ½ pulgada al inicio de la alimentación que va disminuyendo a medida que ésta se aleje del sistema de sacudimiento, usualmente, su ancho es de ¼ de pulgada. </a:t>
            </a:r>
            <a:endParaRPr lang="es-AR" dirty="0" smtClean="0"/>
          </a:p>
          <a:p>
            <a:r>
              <a:rPr lang="es-AR" dirty="0" smtClean="0"/>
              <a:t>El </a:t>
            </a:r>
            <a:r>
              <a:rPr lang="es-AR" dirty="0"/>
              <a:t>final de los rifles forma una línea diagonal entre ellos, que ocupan alrededor de 2/3 partes del tablero, dejando sin rifles 1/3 del </a:t>
            </a:r>
            <a:r>
              <a:rPr lang="es-AR" dirty="0" smtClean="0"/>
              <a:t>tablero.</a:t>
            </a:r>
          </a:p>
          <a:p>
            <a:r>
              <a:rPr lang="es-AR" dirty="0" smtClean="0"/>
              <a:t>Se tienen otros </a:t>
            </a:r>
            <a:r>
              <a:rPr lang="es-AR" dirty="0"/>
              <a:t>tipos de configuración de </a:t>
            </a:r>
            <a:r>
              <a:rPr lang="es-AR" dirty="0" smtClean="0"/>
              <a:t>rifles según tipos de mesas. </a:t>
            </a:r>
            <a:endParaRPr lang="es-AR"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8664" y="1152086"/>
            <a:ext cx="5081301"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8664" y="3628155"/>
            <a:ext cx="5119311" cy="3084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ángulo 5"/>
          <p:cNvSpPr/>
          <p:nvPr/>
        </p:nvSpPr>
        <p:spPr>
          <a:xfrm>
            <a:off x="1540772" y="751976"/>
            <a:ext cx="5798382" cy="400110"/>
          </a:xfrm>
          <a:prstGeom prst="rect">
            <a:avLst/>
          </a:prstGeom>
        </p:spPr>
        <p:txBody>
          <a:bodyPr wrap="none">
            <a:spAutoFit/>
          </a:bodyPr>
          <a:lstStyle/>
          <a:p>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Tree>
    <p:extLst>
      <p:ext uri="{BB962C8B-B14F-4D97-AF65-F5344CB8AC3E}">
        <p14:creationId xmlns:p14="http://schemas.microsoft.com/office/powerpoint/2010/main" val="21229696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5" name="Rectángulo 5"/>
          <p:cNvSpPr/>
          <p:nvPr/>
        </p:nvSpPr>
        <p:spPr>
          <a:xfrm>
            <a:off x="1540772" y="751976"/>
            <a:ext cx="5798382" cy="400110"/>
          </a:xfrm>
          <a:prstGeom prst="rect">
            <a:avLst/>
          </a:prstGeom>
        </p:spPr>
        <p:txBody>
          <a:bodyPr wrap="none">
            <a:spAutoFit/>
          </a:bodyPr>
          <a:lstStyle/>
          <a:p>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
        <p:nvSpPr>
          <p:cNvPr id="6" name="5 Rectángulo"/>
          <p:cNvSpPr/>
          <p:nvPr/>
        </p:nvSpPr>
        <p:spPr>
          <a:xfrm>
            <a:off x="3033303" y="3244334"/>
            <a:ext cx="6125395" cy="369332"/>
          </a:xfrm>
          <a:prstGeom prst="rect">
            <a:avLst/>
          </a:prstGeom>
        </p:spPr>
        <p:txBody>
          <a:bodyPr wrap="none">
            <a:spAutoFit/>
          </a:bodyPr>
          <a:lstStyle/>
          <a:p>
            <a:r>
              <a:rPr lang="es-AR" b="1" dirty="0">
                <a:solidFill>
                  <a:srgbClr val="FF0000"/>
                </a:solidFill>
              </a:rPr>
              <a:t>https://www.youtube.com/watch?v=GOBudUbw3vo</a:t>
            </a:r>
          </a:p>
        </p:txBody>
      </p:sp>
    </p:spTree>
    <p:extLst>
      <p:ext uri="{BB962C8B-B14F-4D97-AF65-F5344CB8AC3E}">
        <p14:creationId xmlns:p14="http://schemas.microsoft.com/office/powerpoint/2010/main" val="40890985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6" name="5 Rectángulo"/>
          <p:cNvSpPr/>
          <p:nvPr/>
        </p:nvSpPr>
        <p:spPr>
          <a:xfrm>
            <a:off x="618699" y="1287439"/>
            <a:ext cx="3379451" cy="369332"/>
          </a:xfrm>
          <a:prstGeom prst="rect">
            <a:avLst/>
          </a:prstGeom>
        </p:spPr>
        <p:txBody>
          <a:bodyPr wrap="none">
            <a:spAutoFit/>
          </a:bodyPr>
          <a:lstStyle/>
          <a:p>
            <a:r>
              <a:rPr lang="es-AR" b="1" dirty="0"/>
              <a:t>Sistemas de Accionamiento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5140" y="1388291"/>
            <a:ext cx="5875718" cy="3158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618699" y="1656771"/>
            <a:ext cx="5536441" cy="4247317"/>
          </a:xfrm>
          <a:prstGeom prst="rect">
            <a:avLst/>
          </a:prstGeom>
        </p:spPr>
        <p:txBody>
          <a:bodyPr wrap="square">
            <a:spAutoFit/>
          </a:bodyPr>
          <a:lstStyle/>
          <a:p>
            <a:r>
              <a:rPr lang="es-AR" dirty="0" smtClean="0"/>
              <a:t>La </a:t>
            </a:r>
            <a:r>
              <a:rPr lang="es-AR" dirty="0"/>
              <a:t>separación </a:t>
            </a:r>
            <a:r>
              <a:rPr lang="es-AR" dirty="0" smtClean="0"/>
              <a:t>se influye por </a:t>
            </a:r>
            <a:r>
              <a:rPr lang="es-AR" dirty="0"/>
              <a:t>la longitud </a:t>
            </a:r>
            <a:r>
              <a:rPr lang="es-AR" dirty="0" smtClean="0"/>
              <a:t>de recorrido a través de un volante sobre el vibrador </a:t>
            </a:r>
          </a:p>
          <a:p>
            <a:endParaRPr lang="es-AR" dirty="0" smtClean="0"/>
          </a:p>
          <a:p>
            <a:r>
              <a:rPr lang="es-AR" dirty="0" smtClean="0"/>
              <a:t>El </a:t>
            </a:r>
            <a:r>
              <a:rPr lang="es-AR" dirty="0"/>
              <a:t>largo </a:t>
            </a:r>
            <a:r>
              <a:rPr lang="es-AR" dirty="0" smtClean="0"/>
              <a:t>de la </a:t>
            </a:r>
            <a:r>
              <a:rPr lang="es-AR" dirty="0"/>
              <a:t>carrera generalmente varía dentro del rango de 10-25 </a:t>
            </a:r>
            <a:r>
              <a:rPr lang="es-AR" dirty="0" err="1" smtClean="0"/>
              <a:t>mm.</a:t>
            </a:r>
            <a:endParaRPr lang="es-AR" dirty="0" smtClean="0"/>
          </a:p>
          <a:p>
            <a:endParaRPr lang="es-AR" dirty="0" smtClean="0"/>
          </a:p>
          <a:p>
            <a:r>
              <a:rPr lang="es-AR" dirty="0" smtClean="0"/>
              <a:t>La </a:t>
            </a:r>
            <a:r>
              <a:rPr lang="es-AR" dirty="0"/>
              <a:t>velocidad </a:t>
            </a:r>
            <a:r>
              <a:rPr lang="es-AR" dirty="0" smtClean="0"/>
              <a:t>de golpes está </a:t>
            </a:r>
            <a:r>
              <a:rPr lang="es-AR" dirty="0"/>
              <a:t>en el rango de </a:t>
            </a:r>
            <a:r>
              <a:rPr lang="es-AR" dirty="0" smtClean="0"/>
              <a:t>240-325 golpes </a:t>
            </a:r>
            <a:r>
              <a:rPr lang="es-AR" dirty="0"/>
              <a:t>por minuto. </a:t>
            </a:r>
            <a:endParaRPr lang="es-AR" dirty="0" smtClean="0"/>
          </a:p>
          <a:p>
            <a:endParaRPr lang="es-AR" dirty="0" smtClean="0"/>
          </a:p>
          <a:p>
            <a:r>
              <a:rPr lang="es-AR" dirty="0" smtClean="0">
                <a:solidFill>
                  <a:srgbClr val="FF0000"/>
                </a:solidFill>
              </a:rPr>
              <a:t>Alimentación fina requiere mayor velocidad y recorrido más corto.</a:t>
            </a:r>
          </a:p>
          <a:p>
            <a:endParaRPr lang="es-AR" dirty="0" smtClean="0"/>
          </a:p>
          <a:p>
            <a:r>
              <a:rPr lang="es-AR" dirty="0" smtClean="0">
                <a:solidFill>
                  <a:srgbClr val="FF0000"/>
                </a:solidFill>
              </a:rPr>
              <a:t>Alimentación gruesa requiere menor velocidad y recorrido más largo.</a:t>
            </a:r>
            <a:endParaRPr lang="es-AR" dirty="0">
              <a:solidFill>
                <a:srgbClr val="FF0000"/>
              </a:solidFill>
            </a:endParaRPr>
          </a:p>
        </p:txBody>
      </p:sp>
      <p:sp>
        <p:nvSpPr>
          <p:cNvPr id="7" name="6 Rectángulo"/>
          <p:cNvSpPr/>
          <p:nvPr/>
        </p:nvSpPr>
        <p:spPr>
          <a:xfrm>
            <a:off x="6762465" y="4599548"/>
            <a:ext cx="5536441" cy="2031325"/>
          </a:xfrm>
          <a:prstGeom prst="rect">
            <a:avLst/>
          </a:prstGeom>
        </p:spPr>
        <p:txBody>
          <a:bodyPr wrap="square">
            <a:spAutoFit/>
          </a:bodyPr>
          <a:lstStyle/>
          <a:p>
            <a:r>
              <a:rPr lang="es-AR" b="1" dirty="0" smtClean="0">
                <a:solidFill>
                  <a:srgbClr val="FF0000"/>
                </a:solidFill>
              </a:rPr>
              <a:t>A, B, articulaciones</a:t>
            </a:r>
          </a:p>
          <a:p>
            <a:r>
              <a:rPr lang="es-AR" b="1" dirty="0" smtClean="0">
                <a:solidFill>
                  <a:srgbClr val="FF0000"/>
                </a:solidFill>
              </a:rPr>
              <a:t>C, D apoyos de articulaciones</a:t>
            </a:r>
          </a:p>
          <a:p>
            <a:r>
              <a:rPr lang="es-AR" b="1" dirty="0" smtClean="0">
                <a:solidFill>
                  <a:srgbClr val="FF0000"/>
                </a:solidFill>
              </a:rPr>
              <a:t>E, resorte</a:t>
            </a:r>
          </a:p>
          <a:p>
            <a:r>
              <a:rPr lang="es-AR" b="1" dirty="0" smtClean="0">
                <a:solidFill>
                  <a:srgbClr val="FF0000"/>
                </a:solidFill>
              </a:rPr>
              <a:t>F, G, mecanismos del volante</a:t>
            </a:r>
          </a:p>
          <a:p>
            <a:r>
              <a:rPr lang="es-AR" b="1" dirty="0" smtClean="0">
                <a:solidFill>
                  <a:srgbClr val="FF0000"/>
                </a:solidFill>
              </a:rPr>
              <a:t>P, cabeza o </a:t>
            </a:r>
            <a:r>
              <a:rPr lang="es-AR" b="1" dirty="0" err="1" smtClean="0">
                <a:solidFill>
                  <a:srgbClr val="FF0000"/>
                </a:solidFill>
              </a:rPr>
              <a:t>pitman</a:t>
            </a:r>
            <a:r>
              <a:rPr lang="es-AR" b="1" dirty="0" smtClean="0">
                <a:solidFill>
                  <a:srgbClr val="FF0000"/>
                </a:solidFill>
              </a:rPr>
              <a:t> del </a:t>
            </a:r>
            <a:r>
              <a:rPr lang="es-AR" b="1" dirty="0" err="1" smtClean="0">
                <a:solidFill>
                  <a:srgbClr val="FF0000"/>
                </a:solidFill>
              </a:rPr>
              <a:t>excentrico</a:t>
            </a:r>
            <a:endParaRPr lang="es-AR" b="1" dirty="0" smtClean="0">
              <a:solidFill>
                <a:srgbClr val="FF0000"/>
              </a:solidFill>
            </a:endParaRPr>
          </a:p>
          <a:p>
            <a:endParaRPr lang="es-AR" dirty="0" smtClean="0"/>
          </a:p>
          <a:p>
            <a:endParaRPr lang="es-AR" dirty="0"/>
          </a:p>
        </p:txBody>
      </p:sp>
      <p:sp>
        <p:nvSpPr>
          <p:cNvPr id="8" name="Rectángulo 5"/>
          <p:cNvSpPr/>
          <p:nvPr/>
        </p:nvSpPr>
        <p:spPr>
          <a:xfrm>
            <a:off x="1540772" y="751976"/>
            <a:ext cx="5798382" cy="400110"/>
          </a:xfrm>
          <a:prstGeom prst="rect">
            <a:avLst/>
          </a:prstGeom>
        </p:spPr>
        <p:txBody>
          <a:bodyPr wrap="none">
            <a:spAutoFit/>
          </a:bodyPr>
          <a:lstStyle/>
          <a:p>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Tree>
    <p:extLst>
      <p:ext uri="{BB962C8B-B14F-4D97-AF65-F5344CB8AC3E}">
        <p14:creationId xmlns:p14="http://schemas.microsoft.com/office/powerpoint/2010/main" val="167485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4" name="Rectángulo 5"/>
          <p:cNvSpPr/>
          <p:nvPr/>
        </p:nvSpPr>
        <p:spPr>
          <a:xfrm>
            <a:off x="732086" y="1322439"/>
            <a:ext cx="1939955" cy="369332"/>
          </a:xfrm>
          <a:prstGeom prst="rect">
            <a:avLst/>
          </a:prstGeom>
        </p:spPr>
        <p:txBody>
          <a:bodyPr wrap="none">
            <a:spAutoFit/>
          </a:bodyPr>
          <a:lstStyle/>
          <a:p>
            <a:r>
              <a:rPr lang="en-US" b="1" dirty="0" err="1" smtClean="0"/>
              <a:t>Tipos</a:t>
            </a:r>
            <a:r>
              <a:rPr lang="en-US" b="1" dirty="0" smtClean="0"/>
              <a:t> de Mesas</a:t>
            </a:r>
            <a:endParaRPr lang="en-US" b="1" dirty="0"/>
          </a:p>
        </p:txBody>
      </p:sp>
      <p:sp>
        <p:nvSpPr>
          <p:cNvPr id="2" name="1 Rectángulo"/>
          <p:cNvSpPr/>
          <p:nvPr/>
        </p:nvSpPr>
        <p:spPr>
          <a:xfrm>
            <a:off x="732086" y="4587897"/>
            <a:ext cx="5715287" cy="1754326"/>
          </a:xfrm>
          <a:prstGeom prst="rect">
            <a:avLst/>
          </a:prstGeom>
        </p:spPr>
        <p:txBody>
          <a:bodyPr wrap="square">
            <a:spAutoFit/>
          </a:bodyPr>
          <a:lstStyle/>
          <a:p>
            <a:endParaRPr lang="es-AR" dirty="0"/>
          </a:p>
          <a:p>
            <a:r>
              <a:rPr lang="es-AR" dirty="0"/>
              <a:t>El revestimiento del </a:t>
            </a:r>
            <a:r>
              <a:rPr lang="es-AR" i="1" dirty="0" err="1" smtClean="0"/>
              <a:t>deck</a:t>
            </a:r>
            <a:r>
              <a:rPr lang="es-AR" i="1" dirty="0" smtClean="0"/>
              <a:t> </a:t>
            </a:r>
            <a:r>
              <a:rPr lang="es-AR" dirty="0" smtClean="0"/>
              <a:t>puede ser </a:t>
            </a:r>
            <a:r>
              <a:rPr lang="es-AR" dirty="0"/>
              <a:t>de </a:t>
            </a:r>
            <a:r>
              <a:rPr lang="es-AR" dirty="0" err="1"/>
              <a:t>linoleo</a:t>
            </a:r>
            <a:r>
              <a:rPr lang="es-AR" dirty="0"/>
              <a:t>, goma natural y sintética, uretano, metano impregnado de </a:t>
            </a:r>
            <a:r>
              <a:rPr lang="es-AR" dirty="0" smtClean="0"/>
              <a:t>zircón. También de fibra </a:t>
            </a:r>
            <a:r>
              <a:rPr lang="es-AR" dirty="0"/>
              <a:t>de </a:t>
            </a:r>
            <a:r>
              <a:rPr lang="es-AR" dirty="0" smtClean="0"/>
              <a:t>vidrio de mayor costo pero de alta resistencia al desgaste.</a:t>
            </a:r>
            <a:endParaRPr lang="es-AR" dirty="0"/>
          </a:p>
        </p:txBody>
      </p:sp>
      <p:sp>
        <p:nvSpPr>
          <p:cNvPr id="6" name="5 Rectángulo"/>
          <p:cNvSpPr/>
          <p:nvPr/>
        </p:nvSpPr>
        <p:spPr>
          <a:xfrm>
            <a:off x="732086" y="1779687"/>
            <a:ext cx="6096000" cy="2862322"/>
          </a:xfrm>
          <a:prstGeom prst="rect">
            <a:avLst/>
          </a:prstGeom>
        </p:spPr>
        <p:txBody>
          <a:bodyPr>
            <a:spAutoFit/>
          </a:bodyPr>
          <a:lstStyle/>
          <a:p>
            <a:r>
              <a:rPr lang="es-AR" dirty="0"/>
              <a:t>Hay diferentes tipos de </a:t>
            </a:r>
            <a:r>
              <a:rPr lang="es-AR" dirty="0" smtClean="0"/>
              <a:t>mesas</a:t>
            </a:r>
          </a:p>
          <a:p>
            <a:r>
              <a:rPr lang="es-AR" dirty="0" smtClean="0"/>
              <a:t> </a:t>
            </a:r>
          </a:p>
          <a:p>
            <a:r>
              <a:rPr lang="es-AR" dirty="0" smtClean="0"/>
              <a:t>Mesa </a:t>
            </a:r>
            <a:r>
              <a:rPr lang="es-AR" dirty="0" err="1"/>
              <a:t>Wilfley</a:t>
            </a:r>
            <a:r>
              <a:rPr lang="es-AR" dirty="0" smtClean="0"/>
              <a:t>,</a:t>
            </a:r>
          </a:p>
          <a:p>
            <a:r>
              <a:rPr lang="es-AR" dirty="0" smtClean="0"/>
              <a:t>Mesa </a:t>
            </a:r>
            <a:r>
              <a:rPr lang="es-AR" dirty="0" err="1"/>
              <a:t>Butchard</a:t>
            </a:r>
            <a:r>
              <a:rPr lang="es-AR" dirty="0"/>
              <a:t>, </a:t>
            </a:r>
            <a:endParaRPr lang="es-AR" dirty="0" smtClean="0"/>
          </a:p>
          <a:p>
            <a:r>
              <a:rPr lang="es-AR" dirty="0" smtClean="0"/>
              <a:t>Mesa </a:t>
            </a:r>
            <a:r>
              <a:rPr lang="es-AR" dirty="0" err="1"/>
              <a:t>Deister-Overstrom</a:t>
            </a:r>
            <a:r>
              <a:rPr lang="es-AR" dirty="0"/>
              <a:t>, </a:t>
            </a:r>
            <a:endParaRPr lang="es-AR" dirty="0" smtClean="0"/>
          </a:p>
          <a:p>
            <a:r>
              <a:rPr lang="es-AR" dirty="0" err="1" smtClean="0"/>
              <a:t>Mmesa</a:t>
            </a:r>
            <a:r>
              <a:rPr lang="es-AR" dirty="0" smtClean="0"/>
              <a:t> </a:t>
            </a:r>
            <a:r>
              <a:rPr lang="es-AR" dirty="0" err="1"/>
              <a:t>Plat</a:t>
            </a:r>
            <a:r>
              <a:rPr lang="es-AR" dirty="0"/>
              <a:t>-O, </a:t>
            </a:r>
            <a:endParaRPr lang="es-AR" dirty="0" smtClean="0"/>
          </a:p>
          <a:p>
            <a:r>
              <a:rPr lang="es-AR" dirty="0" smtClean="0"/>
              <a:t>Mesa </a:t>
            </a:r>
            <a:r>
              <a:rPr lang="es-AR" dirty="0" err="1"/>
              <a:t>SuperDuty</a:t>
            </a:r>
            <a:r>
              <a:rPr lang="es-AR" dirty="0"/>
              <a:t>, </a:t>
            </a:r>
            <a:endParaRPr lang="es-AR" dirty="0" smtClean="0"/>
          </a:p>
          <a:p>
            <a:r>
              <a:rPr lang="es-AR" dirty="0" smtClean="0"/>
              <a:t>Mesa </a:t>
            </a:r>
            <a:r>
              <a:rPr lang="es-AR" dirty="0" err="1"/>
              <a:t>Concenco</a:t>
            </a:r>
            <a:r>
              <a:rPr lang="es-AR" dirty="0"/>
              <a:t> 88, </a:t>
            </a:r>
            <a:endParaRPr lang="es-AR" dirty="0" smtClean="0"/>
          </a:p>
          <a:p>
            <a:r>
              <a:rPr lang="es-AR" dirty="0" smtClean="0"/>
              <a:t>Mesa </a:t>
            </a:r>
            <a:r>
              <a:rPr lang="es-AR" dirty="0" err="1"/>
              <a:t>Deister</a:t>
            </a:r>
            <a:r>
              <a:rPr lang="es-AR" dirty="0"/>
              <a:t> 999, </a:t>
            </a:r>
            <a:endParaRPr lang="es-AR" dirty="0" smtClean="0"/>
          </a:p>
          <a:p>
            <a:r>
              <a:rPr lang="es-AR" dirty="0" smtClean="0"/>
              <a:t>Meas </a:t>
            </a:r>
            <a:r>
              <a:rPr lang="es-AR" dirty="0" err="1" smtClean="0"/>
              <a:t>Gemini</a:t>
            </a:r>
            <a:endParaRPr lang="es-A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8086" y="1152086"/>
            <a:ext cx="4752975"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8086" y="3784237"/>
            <a:ext cx="507682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ángulo 5"/>
          <p:cNvSpPr/>
          <p:nvPr/>
        </p:nvSpPr>
        <p:spPr>
          <a:xfrm>
            <a:off x="1540772" y="751976"/>
            <a:ext cx="5798382" cy="400110"/>
          </a:xfrm>
          <a:prstGeom prst="rect">
            <a:avLst/>
          </a:prstGeom>
        </p:spPr>
        <p:txBody>
          <a:bodyPr wrap="none">
            <a:spAutoFit/>
          </a:bodyPr>
          <a:lstStyle/>
          <a:p>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Tree>
    <p:extLst>
      <p:ext uri="{BB962C8B-B14F-4D97-AF65-F5344CB8AC3E}">
        <p14:creationId xmlns:p14="http://schemas.microsoft.com/office/powerpoint/2010/main" val="16082865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1527" y="3728340"/>
            <a:ext cx="5250194" cy="2679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1527" y="1333161"/>
            <a:ext cx="4876800"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ángulo 5"/>
          <p:cNvSpPr/>
          <p:nvPr/>
        </p:nvSpPr>
        <p:spPr>
          <a:xfrm>
            <a:off x="653022" y="1296014"/>
            <a:ext cx="1939955" cy="369332"/>
          </a:xfrm>
          <a:prstGeom prst="rect">
            <a:avLst/>
          </a:prstGeom>
        </p:spPr>
        <p:txBody>
          <a:bodyPr wrap="none">
            <a:spAutoFit/>
          </a:bodyPr>
          <a:lstStyle/>
          <a:p>
            <a:r>
              <a:rPr lang="en-US" b="1" dirty="0" err="1" smtClean="0"/>
              <a:t>Tipos</a:t>
            </a:r>
            <a:r>
              <a:rPr lang="en-US" b="1" dirty="0" smtClean="0"/>
              <a:t> de Mesas</a:t>
            </a:r>
            <a:endParaRPr lang="en-US" b="1" dirty="0"/>
          </a:p>
        </p:txBody>
      </p:sp>
      <p:sp>
        <p:nvSpPr>
          <p:cNvPr id="2" name="1 Rectángulo"/>
          <p:cNvSpPr/>
          <p:nvPr/>
        </p:nvSpPr>
        <p:spPr>
          <a:xfrm>
            <a:off x="586208" y="1665346"/>
            <a:ext cx="4390030" cy="3416320"/>
          </a:xfrm>
          <a:prstGeom prst="rect">
            <a:avLst/>
          </a:prstGeom>
        </p:spPr>
        <p:txBody>
          <a:bodyPr wrap="square">
            <a:spAutoFit/>
          </a:bodyPr>
          <a:lstStyle/>
          <a:p>
            <a:r>
              <a:rPr lang="es-AR" dirty="0" smtClean="0"/>
              <a:t>Recientemente </a:t>
            </a:r>
            <a:r>
              <a:rPr lang="es-AR" dirty="0"/>
              <a:t>los </a:t>
            </a:r>
            <a:r>
              <a:rPr lang="es-AR" dirty="0" err="1"/>
              <a:t>riffles</a:t>
            </a:r>
            <a:r>
              <a:rPr lang="es-AR" dirty="0"/>
              <a:t> son de caucho y están pegados al revestimiento de la mesa, el cual también es de </a:t>
            </a:r>
            <a:r>
              <a:rPr lang="es-AR" dirty="0" smtClean="0"/>
              <a:t>caucho.</a:t>
            </a:r>
          </a:p>
          <a:p>
            <a:endParaRPr lang="es-AR" dirty="0" smtClean="0"/>
          </a:p>
          <a:p>
            <a:r>
              <a:rPr lang="es-AR" dirty="0" smtClean="0"/>
              <a:t>Actualmente </a:t>
            </a:r>
            <a:r>
              <a:rPr lang="es-AR" dirty="0"/>
              <a:t>se tiende a mesas construidas en una sola pieza (incluidos los </a:t>
            </a:r>
            <a:r>
              <a:rPr lang="es-AR" dirty="0" err="1"/>
              <a:t>riffles</a:t>
            </a:r>
            <a:r>
              <a:rPr lang="es-AR" dirty="0"/>
              <a:t>) de poliuretano, evitándose los problemas de pérdida o combado de los listones así como su mayor </a:t>
            </a:r>
            <a:r>
              <a:rPr lang="es-AR" dirty="0" smtClean="0"/>
              <a:t> impermeabilidad </a:t>
            </a:r>
            <a:r>
              <a:rPr lang="es-AR" dirty="0"/>
              <a:t>y resistencia a la abrasión. </a:t>
            </a:r>
          </a:p>
        </p:txBody>
      </p:sp>
      <p:sp>
        <p:nvSpPr>
          <p:cNvPr id="8" name="Rectángulo 5"/>
          <p:cNvSpPr/>
          <p:nvPr/>
        </p:nvSpPr>
        <p:spPr>
          <a:xfrm>
            <a:off x="1540772" y="751976"/>
            <a:ext cx="5798382" cy="400110"/>
          </a:xfrm>
          <a:prstGeom prst="rect">
            <a:avLst/>
          </a:prstGeom>
        </p:spPr>
        <p:txBody>
          <a:bodyPr wrap="none">
            <a:spAutoFit/>
          </a:bodyPr>
          <a:lstStyle/>
          <a:p>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Tree>
    <p:extLst>
      <p:ext uri="{BB962C8B-B14F-4D97-AF65-F5344CB8AC3E}">
        <p14:creationId xmlns:p14="http://schemas.microsoft.com/office/powerpoint/2010/main" val="21616908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5" name="Rectángulo 5"/>
          <p:cNvSpPr/>
          <p:nvPr/>
        </p:nvSpPr>
        <p:spPr>
          <a:xfrm>
            <a:off x="732086" y="1322439"/>
            <a:ext cx="1939955" cy="369332"/>
          </a:xfrm>
          <a:prstGeom prst="rect">
            <a:avLst/>
          </a:prstGeom>
        </p:spPr>
        <p:txBody>
          <a:bodyPr wrap="none">
            <a:spAutoFit/>
          </a:bodyPr>
          <a:lstStyle/>
          <a:p>
            <a:r>
              <a:rPr lang="en-US" b="1" dirty="0" err="1" smtClean="0"/>
              <a:t>Tipos</a:t>
            </a:r>
            <a:r>
              <a:rPr lang="en-US" b="1" dirty="0" smtClean="0"/>
              <a:t> de Mesas</a:t>
            </a:r>
            <a:endParaRPr lang="en-US"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816" y="1881738"/>
            <a:ext cx="5762625"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1095816" y="4349872"/>
            <a:ext cx="5096148" cy="523220"/>
          </a:xfrm>
          <a:prstGeom prst="rect">
            <a:avLst/>
          </a:prstGeom>
          <a:noFill/>
        </p:spPr>
        <p:txBody>
          <a:bodyPr wrap="square" rtlCol="0">
            <a:spAutoFit/>
          </a:bodyPr>
          <a:lstStyle/>
          <a:p>
            <a:r>
              <a:rPr lang="es-AR" sz="1400" dirty="0" smtClean="0"/>
              <a:t>Mesa Concentradora </a:t>
            </a:r>
            <a:r>
              <a:rPr lang="es-AR" sz="1400" b="1" dirty="0" err="1" smtClean="0">
                <a:solidFill>
                  <a:srgbClr val="FF0000"/>
                </a:solidFill>
              </a:rPr>
              <a:t>Butchart</a:t>
            </a:r>
            <a:r>
              <a:rPr lang="es-AR" sz="1400" dirty="0" smtClean="0"/>
              <a:t> (disposición de los rifles permite alimentación entre 100 a 200 </a:t>
            </a:r>
            <a:r>
              <a:rPr lang="es-AR" sz="1400" dirty="0" err="1" smtClean="0"/>
              <a:t>Tn</a:t>
            </a:r>
            <a:r>
              <a:rPr lang="es-AR" sz="1400" dirty="0" smtClean="0"/>
              <a:t>/día)</a:t>
            </a:r>
            <a:endParaRPr lang="es-AR" sz="14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1933" y="963550"/>
            <a:ext cx="4257675"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7072688" y="5475572"/>
            <a:ext cx="5096148" cy="1169551"/>
          </a:xfrm>
          <a:prstGeom prst="rect">
            <a:avLst/>
          </a:prstGeom>
          <a:noFill/>
        </p:spPr>
        <p:txBody>
          <a:bodyPr wrap="square" rtlCol="0">
            <a:spAutoFit/>
          </a:bodyPr>
          <a:lstStyle/>
          <a:p>
            <a:r>
              <a:rPr lang="es-AR" sz="1400" dirty="0" smtClean="0"/>
              <a:t>Mesa </a:t>
            </a:r>
            <a:r>
              <a:rPr lang="es-AR" sz="1400" dirty="0"/>
              <a:t>Concentradora </a:t>
            </a:r>
            <a:r>
              <a:rPr lang="es-AR" sz="1400" dirty="0" err="1" smtClean="0"/>
              <a:t>Gemeni</a:t>
            </a:r>
            <a:r>
              <a:rPr lang="es-AR" sz="1400" dirty="0" smtClean="0"/>
              <a:t>(diseñada para recuperación de Au con múltiples </a:t>
            </a:r>
            <a:r>
              <a:rPr lang="es-AR" sz="1400" dirty="0"/>
              <a:t>válvulas </a:t>
            </a:r>
            <a:r>
              <a:rPr lang="es-AR" sz="1400" dirty="0" smtClean="0"/>
              <a:t>de </a:t>
            </a:r>
            <a:r>
              <a:rPr lang="es-AR" sz="1400" dirty="0"/>
              <a:t>agua </a:t>
            </a:r>
            <a:r>
              <a:rPr lang="es-AR" sz="1400" dirty="0" smtClean="0"/>
              <a:t>para </a:t>
            </a:r>
            <a:r>
              <a:rPr lang="es-AR" sz="1400" dirty="0"/>
              <a:t>el control del agua de </a:t>
            </a:r>
            <a:r>
              <a:rPr lang="es-AR" sz="1400" dirty="0" smtClean="0"/>
              <a:t>lavado.</a:t>
            </a:r>
            <a:endParaRPr lang="es-AR" sz="1400" dirty="0"/>
          </a:p>
          <a:p>
            <a:r>
              <a:rPr lang="es-AR" sz="1400" dirty="0"/>
              <a:t>Colector de agua central construido para resistir el ataque de agua de </a:t>
            </a:r>
            <a:r>
              <a:rPr lang="es-AR" sz="1400" dirty="0" smtClean="0"/>
              <a:t>proceso)</a:t>
            </a:r>
            <a:endParaRPr lang="es-AR" sz="1400" dirty="0"/>
          </a:p>
        </p:txBody>
      </p:sp>
      <p:sp>
        <p:nvSpPr>
          <p:cNvPr id="8" name="Rectángulo 5"/>
          <p:cNvSpPr/>
          <p:nvPr/>
        </p:nvSpPr>
        <p:spPr>
          <a:xfrm>
            <a:off x="1540772" y="751976"/>
            <a:ext cx="5798382" cy="400110"/>
          </a:xfrm>
          <a:prstGeom prst="rect">
            <a:avLst/>
          </a:prstGeom>
        </p:spPr>
        <p:txBody>
          <a:bodyPr wrap="none">
            <a:spAutoFit/>
          </a:bodyPr>
          <a:lstStyle/>
          <a:p>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Tree>
    <p:extLst>
      <p:ext uri="{BB962C8B-B14F-4D97-AF65-F5344CB8AC3E}">
        <p14:creationId xmlns:p14="http://schemas.microsoft.com/office/powerpoint/2010/main" val="3992354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5" name="Rectángulo 5"/>
          <p:cNvSpPr/>
          <p:nvPr/>
        </p:nvSpPr>
        <p:spPr>
          <a:xfrm>
            <a:off x="1581977" y="751976"/>
            <a:ext cx="5798382" cy="400110"/>
          </a:xfrm>
          <a:prstGeom prst="rect">
            <a:avLst/>
          </a:prstGeom>
        </p:spPr>
        <p:txBody>
          <a:bodyPr wrap="none">
            <a:spAutoFit/>
          </a:bodyPr>
          <a:lstStyle/>
          <a:p>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
        <p:nvSpPr>
          <p:cNvPr id="6" name="5 Rectángulo"/>
          <p:cNvSpPr/>
          <p:nvPr/>
        </p:nvSpPr>
        <p:spPr>
          <a:xfrm>
            <a:off x="709191" y="1530276"/>
            <a:ext cx="6096000" cy="1754326"/>
          </a:xfrm>
          <a:prstGeom prst="rect">
            <a:avLst/>
          </a:prstGeom>
        </p:spPr>
        <p:txBody>
          <a:bodyPr>
            <a:spAutoFit/>
          </a:bodyPr>
          <a:lstStyle/>
          <a:p>
            <a:r>
              <a:rPr lang="es-AR" b="1" dirty="0">
                <a:solidFill>
                  <a:srgbClr val="FF0000"/>
                </a:solidFill>
              </a:rPr>
              <a:t>CONTROLES OPERACIONALES</a:t>
            </a:r>
          </a:p>
          <a:p>
            <a:r>
              <a:rPr lang="es-AR" dirty="0" smtClean="0"/>
              <a:t>• Granulometría de la alimentación.</a:t>
            </a:r>
          </a:p>
          <a:p>
            <a:r>
              <a:rPr lang="es-AR" dirty="0" smtClean="0"/>
              <a:t>• Longitud y frecuencia del golpe.</a:t>
            </a:r>
          </a:p>
          <a:p>
            <a:r>
              <a:rPr lang="es-AR" dirty="0" smtClean="0"/>
              <a:t>• Inclinación </a:t>
            </a:r>
            <a:r>
              <a:rPr lang="es-AR" dirty="0"/>
              <a:t>de la mesa.</a:t>
            </a:r>
          </a:p>
          <a:p>
            <a:r>
              <a:rPr lang="es-AR" dirty="0" smtClean="0"/>
              <a:t>• Densidad </a:t>
            </a:r>
            <a:r>
              <a:rPr lang="es-AR" dirty="0"/>
              <a:t>de la pulpa en la </a:t>
            </a:r>
            <a:r>
              <a:rPr lang="es-AR" dirty="0" smtClean="0"/>
              <a:t>alimentación</a:t>
            </a:r>
            <a:endParaRPr lang="es-AR" dirty="0"/>
          </a:p>
          <a:p>
            <a:r>
              <a:rPr lang="es-AR" dirty="0" smtClean="0"/>
              <a:t>• Cantidad de agua </a:t>
            </a:r>
            <a:r>
              <a:rPr lang="es-AR" dirty="0"/>
              <a:t>de lavado</a:t>
            </a:r>
            <a:r>
              <a:rPr lang="es-AR" dirty="0" smtClean="0"/>
              <a:t>.</a:t>
            </a:r>
            <a:endParaRPr lang="es-AR" dirty="0"/>
          </a:p>
        </p:txBody>
      </p:sp>
      <p:sp>
        <p:nvSpPr>
          <p:cNvPr id="7" name="6 Rectángulo"/>
          <p:cNvSpPr/>
          <p:nvPr/>
        </p:nvSpPr>
        <p:spPr>
          <a:xfrm>
            <a:off x="881570" y="3844836"/>
            <a:ext cx="4200189" cy="369332"/>
          </a:xfrm>
          <a:prstGeom prst="rect">
            <a:avLst/>
          </a:prstGeom>
        </p:spPr>
        <p:txBody>
          <a:bodyPr wrap="none">
            <a:spAutoFit/>
          </a:bodyPr>
          <a:lstStyle/>
          <a:p>
            <a:r>
              <a:rPr lang="es-AR" b="1" dirty="0">
                <a:solidFill>
                  <a:srgbClr val="FF0000"/>
                </a:solidFill>
              </a:rPr>
              <a:t>• Granulometría de la alimentación</a:t>
            </a:r>
          </a:p>
        </p:txBody>
      </p:sp>
      <p:sp>
        <p:nvSpPr>
          <p:cNvPr id="8" name="7 Rectángulo"/>
          <p:cNvSpPr/>
          <p:nvPr/>
        </p:nvSpPr>
        <p:spPr>
          <a:xfrm>
            <a:off x="881570" y="4214168"/>
            <a:ext cx="5258089" cy="2031325"/>
          </a:xfrm>
          <a:prstGeom prst="rect">
            <a:avLst/>
          </a:prstGeom>
        </p:spPr>
        <p:txBody>
          <a:bodyPr wrap="square">
            <a:spAutoFit/>
          </a:bodyPr>
          <a:lstStyle/>
          <a:p>
            <a:r>
              <a:rPr lang="es-AR" dirty="0" smtClean="0"/>
              <a:t>A medida que aumenta la gama de tamaños la eficiencia de separación disminuye. El </a:t>
            </a:r>
            <a:r>
              <a:rPr lang="es-AR" dirty="0"/>
              <a:t>límite superior del tamaño </a:t>
            </a:r>
            <a:r>
              <a:rPr lang="es-AR" dirty="0" smtClean="0"/>
              <a:t>es </a:t>
            </a:r>
            <a:r>
              <a:rPr lang="es-AR" dirty="0"/>
              <a:t>de </a:t>
            </a:r>
            <a:r>
              <a:rPr lang="es-AR" dirty="0" smtClean="0"/>
              <a:t>2 </a:t>
            </a:r>
            <a:r>
              <a:rPr lang="es-AR" dirty="0"/>
              <a:t>a 3 mm (para carbón puede llegar hasta 15 mm</a:t>
            </a:r>
            <a:r>
              <a:rPr lang="es-AR" dirty="0" smtClean="0"/>
              <a:t>). El tamaño </a:t>
            </a:r>
            <a:r>
              <a:rPr lang="es-AR" dirty="0"/>
              <a:t>mínimo de las partículas que se pueden concentrar </a:t>
            </a:r>
            <a:r>
              <a:rPr lang="es-AR" dirty="0" smtClean="0"/>
              <a:t>es </a:t>
            </a:r>
            <a:r>
              <a:rPr lang="es-AR" dirty="0"/>
              <a:t>del orden de 75 micrones. </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9659" y="1419366"/>
            <a:ext cx="6052342" cy="3810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733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2" name="1 Rectángulo"/>
          <p:cNvSpPr/>
          <p:nvPr/>
        </p:nvSpPr>
        <p:spPr>
          <a:xfrm>
            <a:off x="772190" y="1227035"/>
            <a:ext cx="3990195" cy="369332"/>
          </a:xfrm>
          <a:prstGeom prst="rect">
            <a:avLst/>
          </a:prstGeom>
        </p:spPr>
        <p:txBody>
          <a:bodyPr wrap="none">
            <a:spAutoFit/>
          </a:bodyPr>
          <a:lstStyle/>
          <a:p>
            <a:r>
              <a:rPr lang="es-AR" b="1" dirty="0">
                <a:solidFill>
                  <a:srgbClr val="FF0000"/>
                </a:solidFill>
              </a:rPr>
              <a:t>• Longitud y frecuencia del golpe</a:t>
            </a:r>
          </a:p>
        </p:txBody>
      </p:sp>
      <p:sp>
        <p:nvSpPr>
          <p:cNvPr id="5" name="4 Rectángulo"/>
          <p:cNvSpPr/>
          <p:nvPr/>
        </p:nvSpPr>
        <p:spPr>
          <a:xfrm>
            <a:off x="732231" y="1592594"/>
            <a:ext cx="5220381" cy="2031325"/>
          </a:xfrm>
          <a:prstGeom prst="rect">
            <a:avLst/>
          </a:prstGeom>
        </p:spPr>
        <p:txBody>
          <a:bodyPr wrap="square">
            <a:spAutoFit/>
          </a:bodyPr>
          <a:lstStyle/>
          <a:p>
            <a:endParaRPr lang="es-AR" dirty="0"/>
          </a:p>
          <a:p>
            <a:r>
              <a:rPr lang="es-AR" dirty="0"/>
              <a:t>Carrera lenta hacia adelante y carrera rápida hacia atrás. </a:t>
            </a:r>
          </a:p>
          <a:p>
            <a:r>
              <a:rPr lang="es-AR" dirty="0" smtClean="0"/>
              <a:t>El </a:t>
            </a:r>
            <a:r>
              <a:rPr lang="es-AR" dirty="0"/>
              <a:t>largo de la carrera generalmente varía dentro del rango de 10-25 </a:t>
            </a:r>
            <a:r>
              <a:rPr lang="es-AR" dirty="0" err="1"/>
              <a:t>mm.</a:t>
            </a:r>
            <a:endParaRPr lang="es-AR" dirty="0"/>
          </a:p>
          <a:p>
            <a:r>
              <a:rPr lang="es-AR" dirty="0" smtClean="0"/>
              <a:t>La </a:t>
            </a:r>
            <a:r>
              <a:rPr lang="es-AR" dirty="0"/>
              <a:t>velocidad de golpes está en el rango de 240-325 golpes por minuto</a:t>
            </a:r>
          </a:p>
        </p:txBody>
      </p:sp>
      <p:sp>
        <p:nvSpPr>
          <p:cNvPr id="6" name="5 Rectángulo"/>
          <p:cNvSpPr/>
          <p:nvPr/>
        </p:nvSpPr>
        <p:spPr>
          <a:xfrm>
            <a:off x="949106" y="3928618"/>
            <a:ext cx="2993127" cy="369332"/>
          </a:xfrm>
          <a:prstGeom prst="rect">
            <a:avLst/>
          </a:prstGeom>
        </p:spPr>
        <p:txBody>
          <a:bodyPr wrap="none">
            <a:spAutoFit/>
          </a:bodyPr>
          <a:lstStyle/>
          <a:p>
            <a:r>
              <a:rPr lang="es-AR" b="1" dirty="0">
                <a:solidFill>
                  <a:srgbClr val="FF0000"/>
                </a:solidFill>
              </a:rPr>
              <a:t>• Inclinación de la mesa.</a:t>
            </a:r>
          </a:p>
        </p:txBody>
      </p:sp>
      <p:sp>
        <p:nvSpPr>
          <p:cNvPr id="7" name="6 Rectángulo"/>
          <p:cNvSpPr/>
          <p:nvPr/>
        </p:nvSpPr>
        <p:spPr>
          <a:xfrm>
            <a:off x="881570" y="4514881"/>
            <a:ext cx="5573821" cy="2031325"/>
          </a:xfrm>
          <a:prstGeom prst="rect">
            <a:avLst/>
          </a:prstGeom>
        </p:spPr>
        <p:txBody>
          <a:bodyPr wrap="square">
            <a:spAutoFit/>
          </a:bodyPr>
          <a:lstStyle/>
          <a:p>
            <a:r>
              <a:rPr lang="es-AR" dirty="0"/>
              <a:t>El aumento de la inclinación lateral reduce la necesidades de agua de </a:t>
            </a:r>
            <a:r>
              <a:rPr lang="es-AR" dirty="0" smtClean="0"/>
              <a:t>lavado.</a:t>
            </a:r>
          </a:p>
          <a:p>
            <a:r>
              <a:rPr lang="es-AR" dirty="0" smtClean="0"/>
              <a:t>Se debe conseguir un valor óptimo para  obtener cortes claros entre el concentrado, medios y colas.</a:t>
            </a:r>
          </a:p>
          <a:p>
            <a:r>
              <a:rPr lang="es-AR" dirty="0" smtClean="0">
                <a:solidFill>
                  <a:srgbClr val="FF0000"/>
                </a:solidFill>
              </a:rPr>
              <a:t>La inclinación es mayor para alimentaciones más gruesas. </a:t>
            </a:r>
            <a:endParaRPr lang="es-AR" dirty="0">
              <a:solidFill>
                <a:srgbClr val="FF0000"/>
              </a:soli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3612" y="1396996"/>
            <a:ext cx="6055959" cy="4294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ángulo 5"/>
          <p:cNvSpPr/>
          <p:nvPr/>
        </p:nvSpPr>
        <p:spPr>
          <a:xfrm>
            <a:off x="1581977" y="751976"/>
            <a:ext cx="5798382" cy="400110"/>
          </a:xfrm>
          <a:prstGeom prst="rect">
            <a:avLst/>
          </a:prstGeom>
        </p:spPr>
        <p:txBody>
          <a:bodyPr wrap="none">
            <a:spAutoFit/>
          </a:bodyPr>
          <a:lstStyle/>
          <a:p>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
        <p:nvSpPr>
          <p:cNvPr id="9" name="8 Arco"/>
          <p:cNvSpPr/>
          <p:nvPr/>
        </p:nvSpPr>
        <p:spPr>
          <a:xfrm>
            <a:off x="9418819" y="4257995"/>
            <a:ext cx="1197838" cy="1347612"/>
          </a:xfrm>
          <a:prstGeom prst="arc">
            <a:avLst>
              <a:gd name="adj1" fmla="val 27720"/>
              <a:gd name="adj2" fmla="val 0"/>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0" name="9 Arco"/>
          <p:cNvSpPr/>
          <p:nvPr/>
        </p:nvSpPr>
        <p:spPr>
          <a:xfrm>
            <a:off x="9527069" y="2947916"/>
            <a:ext cx="981338" cy="1165368"/>
          </a:xfrm>
          <a:prstGeom prst="arc">
            <a:avLst>
              <a:gd name="adj1" fmla="val 27720"/>
              <a:gd name="adj2" fmla="val 0"/>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Tree>
    <p:extLst>
      <p:ext uri="{BB962C8B-B14F-4D97-AF65-F5344CB8AC3E}">
        <p14:creationId xmlns:p14="http://schemas.microsoft.com/office/powerpoint/2010/main" val="303256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96683" y="3932441"/>
            <a:ext cx="5109827" cy="3139321"/>
          </a:xfrm>
          <a:prstGeom prst="rect">
            <a:avLst/>
          </a:prstGeom>
        </p:spPr>
        <p:txBody>
          <a:bodyPr wrap="square">
            <a:spAutoFit/>
          </a:bodyPr>
          <a:lstStyle/>
          <a:p>
            <a:endParaRPr lang="es-AR" dirty="0"/>
          </a:p>
          <a:p>
            <a:r>
              <a:rPr lang="es-AR" b="1" dirty="0" smtClean="0">
                <a:solidFill>
                  <a:srgbClr val="FF0000"/>
                </a:solidFill>
              </a:rPr>
              <a:t>CAPACIDAD</a:t>
            </a:r>
            <a:endParaRPr lang="es-AR" b="1" dirty="0">
              <a:solidFill>
                <a:srgbClr val="FF0000"/>
              </a:solidFill>
            </a:endParaRPr>
          </a:p>
          <a:p>
            <a:r>
              <a:rPr lang="es-AR" dirty="0" smtClean="0"/>
              <a:t>Depende </a:t>
            </a:r>
            <a:r>
              <a:rPr lang="es-AR" dirty="0"/>
              <a:t>de la </a:t>
            </a:r>
            <a:r>
              <a:rPr lang="es-AR" dirty="0" smtClean="0"/>
              <a:t>frecuencia de los golpes, </a:t>
            </a:r>
            <a:r>
              <a:rPr lang="es-AR" dirty="0"/>
              <a:t>la inclinación, la cantidad de agua, las características de la mena, </a:t>
            </a:r>
            <a:r>
              <a:rPr lang="es-AR" dirty="0" smtClean="0"/>
              <a:t>densidades, </a:t>
            </a:r>
            <a:r>
              <a:rPr lang="es-AR" dirty="0"/>
              <a:t>formas </a:t>
            </a:r>
            <a:r>
              <a:rPr lang="es-AR" dirty="0" smtClean="0"/>
              <a:t>y </a:t>
            </a:r>
            <a:r>
              <a:rPr lang="es-AR" dirty="0"/>
              <a:t>de la granulometría de alimentación</a:t>
            </a:r>
            <a:r>
              <a:rPr lang="es-AR" dirty="0" smtClean="0"/>
              <a:t>.</a:t>
            </a:r>
          </a:p>
          <a:p>
            <a:endParaRPr lang="es-AR" dirty="0"/>
          </a:p>
          <a:p>
            <a:endParaRPr lang="es-AR" dirty="0"/>
          </a:p>
          <a:p>
            <a:endParaRPr lang="es-AR" dirty="0"/>
          </a:p>
          <a:p>
            <a:endParaRPr lang="es-AR" dirty="0"/>
          </a:p>
        </p:txBody>
      </p:sp>
      <p:sp>
        <p:nvSpPr>
          <p:cNvPr id="4" name="3 Rectángulo"/>
          <p:cNvSpPr/>
          <p:nvPr/>
        </p:nvSpPr>
        <p:spPr>
          <a:xfrm>
            <a:off x="701434" y="3226426"/>
            <a:ext cx="3679212" cy="646331"/>
          </a:xfrm>
          <a:prstGeom prst="rect">
            <a:avLst/>
          </a:prstGeom>
        </p:spPr>
        <p:txBody>
          <a:bodyPr wrap="none">
            <a:spAutoFit/>
          </a:bodyPr>
          <a:lstStyle/>
          <a:p>
            <a:r>
              <a:rPr lang="es-AR" b="1" dirty="0">
                <a:solidFill>
                  <a:srgbClr val="FF0000"/>
                </a:solidFill>
              </a:rPr>
              <a:t>• </a:t>
            </a:r>
            <a:r>
              <a:rPr lang="es-AR" b="1" dirty="0" smtClean="0">
                <a:solidFill>
                  <a:srgbClr val="FF0000"/>
                </a:solidFill>
              </a:rPr>
              <a:t>Cantidad </a:t>
            </a:r>
            <a:r>
              <a:rPr lang="es-AR" b="1" dirty="0">
                <a:solidFill>
                  <a:srgbClr val="FF0000"/>
                </a:solidFill>
              </a:rPr>
              <a:t>de agua de </a:t>
            </a:r>
            <a:r>
              <a:rPr lang="es-AR" b="1" dirty="0" smtClean="0">
                <a:solidFill>
                  <a:srgbClr val="FF0000"/>
                </a:solidFill>
              </a:rPr>
              <a:t>lavado</a:t>
            </a:r>
          </a:p>
          <a:p>
            <a:r>
              <a:rPr lang="es-AR" dirty="0" smtClean="0"/>
              <a:t>Varía entre 10 a 100 L/minutos.</a:t>
            </a:r>
            <a:endParaRPr lang="es-A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7167" y="1464301"/>
            <a:ext cx="5610225"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701434" y="1330971"/>
            <a:ext cx="4995278" cy="369332"/>
          </a:xfrm>
          <a:prstGeom prst="rect">
            <a:avLst/>
          </a:prstGeom>
        </p:spPr>
        <p:txBody>
          <a:bodyPr wrap="none">
            <a:spAutoFit/>
          </a:bodyPr>
          <a:lstStyle/>
          <a:p>
            <a:pPr algn="r"/>
            <a:r>
              <a:rPr lang="es-AR" b="1" dirty="0">
                <a:solidFill>
                  <a:srgbClr val="FF0000"/>
                </a:solidFill>
              </a:rPr>
              <a:t>• Densidad de la pulpa en la alimentación</a:t>
            </a:r>
          </a:p>
        </p:txBody>
      </p:sp>
      <p:sp>
        <p:nvSpPr>
          <p:cNvPr id="7" name="6 Rectángulo"/>
          <p:cNvSpPr/>
          <p:nvPr/>
        </p:nvSpPr>
        <p:spPr>
          <a:xfrm>
            <a:off x="701434" y="1648967"/>
            <a:ext cx="5755733" cy="1477328"/>
          </a:xfrm>
          <a:prstGeom prst="rect">
            <a:avLst/>
          </a:prstGeom>
        </p:spPr>
        <p:txBody>
          <a:bodyPr wrap="square">
            <a:spAutoFit/>
          </a:bodyPr>
          <a:lstStyle/>
          <a:p>
            <a:r>
              <a:rPr lang="es-AR" dirty="0"/>
              <a:t>Debe ser suficientemente bajo para permitir la estratificación y dilatación entre los </a:t>
            </a:r>
            <a:r>
              <a:rPr lang="es-AR" i="1" dirty="0" err="1"/>
              <a:t>riffles</a:t>
            </a:r>
            <a:r>
              <a:rPr lang="es-AR" i="1" dirty="0"/>
              <a:t>.</a:t>
            </a:r>
          </a:p>
          <a:p>
            <a:r>
              <a:rPr lang="es-AR" dirty="0">
                <a:solidFill>
                  <a:srgbClr val="FF0000"/>
                </a:solidFill>
              </a:rPr>
              <a:t>Densidades de pulpas máximas típicas son 20 a 25% de sólidos para menas y 30 a 40% para menas de carbón</a:t>
            </a:r>
            <a:r>
              <a:rPr lang="es-AR" dirty="0"/>
              <a:t>.</a:t>
            </a:r>
          </a:p>
        </p:txBody>
      </p:sp>
      <p:sp>
        <p:nvSpPr>
          <p:cNvPr id="8" name="7 Rectángulo"/>
          <p:cNvSpPr/>
          <p:nvPr/>
        </p:nvSpPr>
        <p:spPr>
          <a:xfrm>
            <a:off x="6214279" y="5651267"/>
            <a:ext cx="6096000" cy="923330"/>
          </a:xfrm>
          <a:prstGeom prst="rect">
            <a:avLst/>
          </a:prstGeom>
        </p:spPr>
        <p:txBody>
          <a:bodyPr>
            <a:spAutoFit/>
          </a:bodyPr>
          <a:lstStyle/>
          <a:p>
            <a:r>
              <a:rPr lang="es-AR" dirty="0" smtClean="0"/>
              <a:t>Varía </a:t>
            </a:r>
            <a:r>
              <a:rPr lang="es-AR" dirty="0"/>
              <a:t>de 5 ton/día (materiales finos) hasta aproximadamente 50 ton/día (materiales gruesos).</a:t>
            </a:r>
          </a:p>
          <a:p>
            <a:r>
              <a:rPr lang="es-AR" dirty="0" smtClean="0"/>
              <a:t>Consumo </a:t>
            </a:r>
            <a:r>
              <a:rPr lang="es-AR" dirty="0"/>
              <a:t>de potencia media : 0,6 HP por mesa.</a:t>
            </a:r>
          </a:p>
        </p:txBody>
      </p:sp>
      <p:sp>
        <p:nvSpPr>
          <p:cNvPr id="9"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10" name="Rectángulo 5"/>
          <p:cNvSpPr/>
          <p:nvPr/>
        </p:nvSpPr>
        <p:spPr>
          <a:xfrm>
            <a:off x="1581977" y="751976"/>
            <a:ext cx="5798382" cy="400110"/>
          </a:xfrm>
          <a:prstGeom prst="rect">
            <a:avLst/>
          </a:prstGeom>
        </p:spPr>
        <p:txBody>
          <a:bodyPr wrap="none">
            <a:spAutoFit/>
          </a:bodyPr>
          <a:lstStyle/>
          <a:p>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Tree>
    <p:extLst>
      <p:ext uri="{BB962C8B-B14F-4D97-AF65-F5344CB8AC3E}">
        <p14:creationId xmlns:p14="http://schemas.microsoft.com/office/powerpoint/2010/main" val="341262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4" name="3 Rectángulo"/>
          <p:cNvSpPr/>
          <p:nvPr/>
        </p:nvSpPr>
        <p:spPr>
          <a:xfrm>
            <a:off x="840346" y="1462177"/>
            <a:ext cx="7481455" cy="2308324"/>
          </a:xfrm>
          <a:prstGeom prst="rect">
            <a:avLst/>
          </a:prstGeom>
        </p:spPr>
        <p:txBody>
          <a:bodyPr wrap="square">
            <a:spAutoFit/>
          </a:bodyPr>
          <a:lstStyle/>
          <a:p>
            <a:r>
              <a:rPr lang="es-AR" dirty="0"/>
              <a:t>La separación por gravedad cubre dos métodos diferentes: </a:t>
            </a:r>
            <a:endParaRPr lang="es-AR" dirty="0" smtClean="0"/>
          </a:p>
          <a:p>
            <a:endParaRPr lang="es-AR" dirty="0"/>
          </a:p>
          <a:p>
            <a:r>
              <a:rPr lang="es-AR" dirty="0" smtClean="0">
                <a:solidFill>
                  <a:srgbClr val="FF0000"/>
                </a:solidFill>
              </a:rPr>
              <a:t>•</a:t>
            </a:r>
            <a:r>
              <a:rPr lang="es-AR" dirty="0" smtClean="0"/>
              <a:t> </a:t>
            </a:r>
            <a:r>
              <a:rPr lang="es-AR" b="1" dirty="0" smtClean="0">
                <a:solidFill>
                  <a:srgbClr val="FF0000"/>
                </a:solidFill>
              </a:rPr>
              <a:t>Separación en agua (concentración gravimétrica). </a:t>
            </a:r>
          </a:p>
          <a:p>
            <a:endParaRPr lang="es-AR" b="1" dirty="0">
              <a:solidFill>
                <a:srgbClr val="FF0000"/>
              </a:solidFill>
            </a:endParaRPr>
          </a:p>
          <a:p>
            <a:r>
              <a:rPr lang="es-AR" b="1" dirty="0">
                <a:solidFill>
                  <a:srgbClr val="FF0000"/>
                </a:solidFill>
              </a:rPr>
              <a:t>• </a:t>
            </a:r>
            <a:r>
              <a:rPr lang="es-AR" b="1" dirty="0" smtClean="0">
                <a:solidFill>
                  <a:srgbClr val="FF0000"/>
                </a:solidFill>
              </a:rPr>
              <a:t>Separación </a:t>
            </a:r>
            <a:r>
              <a:rPr lang="es-AR" b="1" dirty="0">
                <a:solidFill>
                  <a:srgbClr val="FF0000"/>
                </a:solidFill>
              </a:rPr>
              <a:t>en medio denso (Denso Media </a:t>
            </a:r>
            <a:r>
              <a:rPr lang="es-AR" b="1" dirty="0" err="1">
                <a:solidFill>
                  <a:srgbClr val="FF0000"/>
                </a:solidFill>
              </a:rPr>
              <a:t>Separation</a:t>
            </a:r>
            <a:r>
              <a:rPr lang="es-AR" b="1" dirty="0">
                <a:solidFill>
                  <a:srgbClr val="FF0000"/>
                </a:solidFill>
              </a:rPr>
              <a:t>, DMS). </a:t>
            </a:r>
          </a:p>
          <a:p>
            <a:endParaRPr lang="es-AR" dirty="0"/>
          </a:p>
          <a:p>
            <a:endParaRPr lang="es-AR" dirty="0" smtClean="0"/>
          </a:p>
          <a:p>
            <a:r>
              <a:rPr lang="es-AR" dirty="0" smtClean="0"/>
              <a:t>La </a:t>
            </a:r>
            <a:r>
              <a:rPr lang="es-AR" dirty="0"/>
              <a:t>fórmula para la Separación en Agua es: </a:t>
            </a:r>
          </a:p>
        </p:txBody>
      </p:sp>
      <p:sp>
        <p:nvSpPr>
          <p:cNvPr id="5" name="Rectángulo 5"/>
          <p:cNvSpPr/>
          <p:nvPr/>
        </p:nvSpPr>
        <p:spPr>
          <a:xfrm>
            <a:off x="1621511" y="826884"/>
            <a:ext cx="5707012" cy="400110"/>
          </a:xfrm>
          <a:prstGeom prst="rect">
            <a:avLst/>
          </a:prstGeom>
        </p:spPr>
        <p:txBody>
          <a:bodyPr wrap="none">
            <a:spAutoFit/>
          </a:bodyPr>
          <a:lstStyle/>
          <a:p>
            <a:r>
              <a:rPr lang="en-US" sz="2000" b="1" dirty="0" err="1" smtClean="0"/>
              <a:t>Principios</a:t>
            </a:r>
            <a:r>
              <a:rPr lang="en-US" sz="2000" b="1" dirty="0" smtClean="0"/>
              <a:t> de la </a:t>
            </a:r>
            <a:r>
              <a:rPr lang="en-US" sz="2000" b="1" dirty="0" err="1" smtClean="0"/>
              <a:t>Concentración</a:t>
            </a:r>
            <a:r>
              <a:rPr lang="en-US" sz="2000" b="1" dirty="0" smtClean="0"/>
              <a:t> </a:t>
            </a:r>
            <a:r>
              <a:rPr lang="en-US" sz="2000" b="1" dirty="0" err="1" smtClean="0"/>
              <a:t>Gravimétrica</a:t>
            </a:r>
            <a:endParaRPr lang="en-US" sz="2000" b="1"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1971" y="2986272"/>
            <a:ext cx="2359444" cy="1007918"/>
          </a:xfrm>
          <a:prstGeom prst="rect">
            <a:avLst/>
          </a:prstGeom>
          <a:solidFill>
            <a:schemeClr val="accent1">
              <a:lumMod val="40000"/>
              <a:lumOff val="60000"/>
            </a:schemeClr>
          </a:solidFill>
          <a:ln>
            <a:noFill/>
          </a:ln>
        </p:spPr>
      </p:pic>
      <p:sp>
        <p:nvSpPr>
          <p:cNvPr id="6" name="5 Rectángulo"/>
          <p:cNvSpPr/>
          <p:nvPr/>
        </p:nvSpPr>
        <p:spPr>
          <a:xfrm>
            <a:off x="812650" y="4269469"/>
            <a:ext cx="6061275" cy="369332"/>
          </a:xfrm>
          <a:prstGeom prst="rect">
            <a:avLst/>
          </a:prstGeom>
        </p:spPr>
        <p:txBody>
          <a:bodyPr wrap="none">
            <a:spAutoFit/>
          </a:bodyPr>
          <a:lstStyle/>
          <a:p>
            <a:r>
              <a:rPr lang="es-AR" dirty="0"/>
              <a:t>y la fórmula para la Separación en Medio Denso </a:t>
            </a:r>
            <a:r>
              <a:rPr lang="es-AR" dirty="0" smtClean="0"/>
              <a:t>es: </a:t>
            </a:r>
            <a:endParaRPr lang="es-AR" dirty="0"/>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2688" y="4049625"/>
            <a:ext cx="3138727" cy="1154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861859" y="5371633"/>
            <a:ext cx="9481289" cy="369332"/>
          </a:xfrm>
          <a:prstGeom prst="rect">
            <a:avLst/>
          </a:prstGeom>
        </p:spPr>
        <p:txBody>
          <a:bodyPr wrap="square">
            <a:spAutoFit/>
          </a:bodyPr>
          <a:lstStyle/>
          <a:p>
            <a:r>
              <a:rPr lang="es-AR" dirty="0">
                <a:solidFill>
                  <a:srgbClr val="FF0000"/>
                </a:solidFill>
              </a:rPr>
              <a:t>Donde </a:t>
            </a:r>
            <a:r>
              <a:rPr lang="es-AR" b="1" dirty="0" smtClean="0">
                <a:solidFill>
                  <a:srgbClr val="FF0000"/>
                </a:solidFill>
              </a:rPr>
              <a:t>∆</a:t>
            </a:r>
            <a:r>
              <a:rPr lang="es-AR" b="1" i="1" dirty="0" smtClean="0">
                <a:solidFill>
                  <a:srgbClr val="FF0000"/>
                </a:solidFill>
              </a:rPr>
              <a:t>p</a:t>
            </a:r>
            <a:r>
              <a:rPr lang="es-AR" dirty="0" smtClean="0">
                <a:solidFill>
                  <a:srgbClr val="FF0000"/>
                </a:solidFill>
              </a:rPr>
              <a:t> </a:t>
            </a:r>
            <a:r>
              <a:rPr lang="es-AR" dirty="0">
                <a:solidFill>
                  <a:srgbClr val="FF0000"/>
                </a:solidFill>
              </a:rPr>
              <a:t>= Diferencia en densidad. </a:t>
            </a:r>
            <a:r>
              <a:rPr lang="es-AR" dirty="0" smtClean="0">
                <a:solidFill>
                  <a:srgbClr val="FF0000"/>
                </a:solidFill>
              </a:rPr>
              <a:t>También llamado </a:t>
            </a:r>
            <a:r>
              <a:rPr lang="es-AR" b="1" dirty="0" smtClean="0">
                <a:solidFill>
                  <a:srgbClr val="FF0000"/>
                </a:solidFill>
              </a:rPr>
              <a:t>Criterio de Concentración </a:t>
            </a:r>
            <a:endParaRPr lang="es-AR" b="1" dirty="0">
              <a:solidFill>
                <a:srgbClr val="FF0000"/>
              </a:solidFill>
            </a:endParaRPr>
          </a:p>
        </p:txBody>
      </p:sp>
      <p:sp>
        <p:nvSpPr>
          <p:cNvPr id="2" name="1 Flecha derecha"/>
          <p:cNvSpPr/>
          <p:nvPr/>
        </p:nvSpPr>
        <p:spPr>
          <a:xfrm>
            <a:off x="6090449" y="3505722"/>
            <a:ext cx="982238" cy="159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9 Flecha derecha"/>
          <p:cNvSpPr/>
          <p:nvPr/>
        </p:nvSpPr>
        <p:spPr>
          <a:xfrm>
            <a:off x="6892590" y="4454135"/>
            <a:ext cx="360195" cy="159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7 Rectángulo"/>
          <p:cNvSpPr/>
          <p:nvPr/>
        </p:nvSpPr>
        <p:spPr>
          <a:xfrm>
            <a:off x="7851971" y="1482089"/>
            <a:ext cx="3680347" cy="1200329"/>
          </a:xfrm>
          <a:prstGeom prst="rect">
            <a:avLst/>
          </a:prstGeom>
        </p:spPr>
        <p:txBody>
          <a:bodyPr wrap="square">
            <a:spAutoFit/>
          </a:bodyPr>
          <a:lstStyle/>
          <a:p>
            <a:r>
              <a:rPr lang="es-AR" dirty="0"/>
              <a:t>la densidad del medio es inferior a las densidades de las especies que se quieren separar. </a:t>
            </a:r>
          </a:p>
        </p:txBody>
      </p:sp>
    </p:spTree>
    <p:extLst>
      <p:ext uri="{BB962C8B-B14F-4D97-AF65-F5344CB8AC3E}">
        <p14:creationId xmlns:p14="http://schemas.microsoft.com/office/powerpoint/2010/main" val="57900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215" y="1924334"/>
            <a:ext cx="5411878" cy="408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7083" y="1924335"/>
            <a:ext cx="5470385" cy="408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5" name="4 Rectángulo"/>
          <p:cNvSpPr/>
          <p:nvPr/>
        </p:nvSpPr>
        <p:spPr>
          <a:xfrm>
            <a:off x="876036" y="1269910"/>
            <a:ext cx="3785011" cy="369332"/>
          </a:xfrm>
          <a:prstGeom prst="rect">
            <a:avLst/>
          </a:prstGeom>
        </p:spPr>
        <p:txBody>
          <a:bodyPr wrap="none">
            <a:spAutoFit/>
          </a:bodyPr>
          <a:lstStyle/>
          <a:p>
            <a:r>
              <a:rPr lang="es-AR" b="1" dirty="0" smtClean="0">
                <a:solidFill>
                  <a:srgbClr val="FF0000"/>
                </a:solidFill>
              </a:rPr>
              <a:t>Disposición de Mesas  en planta</a:t>
            </a:r>
            <a:endParaRPr lang="es-AR" dirty="0"/>
          </a:p>
        </p:txBody>
      </p:sp>
      <p:sp>
        <p:nvSpPr>
          <p:cNvPr id="7" name="Rectángulo 5"/>
          <p:cNvSpPr/>
          <p:nvPr/>
        </p:nvSpPr>
        <p:spPr>
          <a:xfrm>
            <a:off x="1581977" y="751976"/>
            <a:ext cx="5798382" cy="400110"/>
          </a:xfrm>
          <a:prstGeom prst="rect">
            <a:avLst/>
          </a:prstGeom>
        </p:spPr>
        <p:txBody>
          <a:bodyPr wrap="none">
            <a:spAutoFit/>
          </a:bodyPr>
          <a:lstStyle/>
          <a:p>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Tree>
    <p:extLst>
      <p:ext uri="{BB962C8B-B14F-4D97-AF65-F5344CB8AC3E}">
        <p14:creationId xmlns:p14="http://schemas.microsoft.com/office/powerpoint/2010/main" val="19674172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593" y="1201002"/>
            <a:ext cx="9385342" cy="5227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5" name="Rectángulo 5"/>
          <p:cNvSpPr/>
          <p:nvPr/>
        </p:nvSpPr>
        <p:spPr>
          <a:xfrm>
            <a:off x="1581977" y="751976"/>
            <a:ext cx="5798382" cy="400110"/>
          </a:xfrm>
          <a:prstGeom prst="rect">
            <a:avLst/>
          </a:prstGeom>
        </p:spPr>
        <p:txBody>
          <a:bodyPr wrap="none">
            <a:spAutoFit/>
          </a:bodyPr>
          <a:lstStyle/>
          <a:p>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Tree>
    <p:extLst>
      <p:ext uri="{BB962C8B-B14F-4D97-AF65-F5344CB8AC3E}">
        <p14:creationId xmlns:p14="http://schemas.microsoft.com/office/powerpoint/2010/main" val="35685692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194" y="1351128"/>
            <a:ext cx="11103956" cy="4735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5" name="Rectángulo 5"/>
          <p:cNvSpPr/>
          <p:nvPr/>
        </p:nvSpPr>
        <p:spPr>
          <a:xfrm>
            <a:off x="1581977" y="751976"/>
            <a:ext cx="5798382" cy="400110"/>
          </a:xfrm>
          <a:prstGeom prst="rect">
            <a:avLst/>
          </a:prstGeom>
        </p:spPr>
        <p:txBody>
          <a:bodyPr wrap="none">
            <a:spAutoFit/>
          </a:bodyPr>
          <a:lstStyle/>
          <a:p>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Tree>
    <p:extLst>
      <p:ext uri="{BB962C8B-B14F-4D97-AF65-F5344CB8AC3E}">
        <p14:creationId xmlns:p14="http://schemas.microsoft.com/office/powerpoint/2010/main" val="27019847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4" name="3 Rectángulo"/>
          <p:cNvSpPr/>
          <p:nvPr/>
        </p:nvSpPr>
        <p:spPr>
          <a:xfrm>
            <a:off x="6520070" y="4112659"/>
            <a:ext cx="5751242" cy="2031325"/>
          </a:xfrm>
          <a:prstGeom prst="rect">
            <a:avLst/>
          </a:prstGeom>
        </p:spPr>
        <p:txBody>
          <a:bodyPr wrap="square">
            <a:spAutoFit/>
          </a:bodyPr>
          <a:lstStyle/>
          <a:p>
            <a:r>
              <a:rPr lang="es-AR" b="1" dirty="0" smtClean="0">
                <a:solidFill>
                  <a:srgbClr val="FF0000"/>
                </a:solidFill>
              </a:rPr>
              <a:t>APLICACIONES </a:t>
            </a:r>
            <a:endParaRPr lang="es-AR" b="1" dirty="0">
              <a:solidFill>
                <a:srgbClr val="FF0000"/>
              </a:solidFill>
            </a:endParaRPr>
          </a:p>
          <a:p>
            <a:r>
              <a:rPr lang="es-AR" dirty="0" smtClean="0"/>
              <a:t>• Limpieza </a:t>
            </a:r>
            <a:r>
              <a:rPr lang="es-AR" dirty="0"/>
              <a:t>de carbón fino.</a:t>
            </a:r>
          </a:p>
          <a:p>
            <a:r>
              <a:rPr lang="es-AR" dirty="0" smtClean="0"/>
              <a:t>• Tratamiento </a:t>
            </a:r>
            <a:r>
              <a:rPr lang="es-AR" dirty="0"/>
              <a:t>de óxidos :casiterita, tungsteno, </a:t>
            </a:r>
            <a:r>
              <a:rPr lang="es-AR" dirty="0" err="1"/>
              <a:t>tantálio</a:t>
            </a:r>
            <a:r>
              <a:rPr lang="es-AR" dirty="0"/>
              <a:t>, zirconio, barita, cromo, minerales industriales y arenas, oro, plomo, zinc, escorias, desechos y residuos de fundiciones</a:t>
            </a:r>
            <a:r>
              <a:rPr lang="es-AR" dirty="0" smtClean="0"/>
              <a:t>.</a:t>
            </a:r>
          </a:p>
          <a:p>
            <a:endParaRPr lang="es-AR" dirty="0"/>
          </a:p>
        </p:txBody>
      </p:sp>
      <p:sp>
        <p:nvSpPr>
          <p:cNvPr id="5" name="Rectángulo 5"/>
          <p:cNvSpPr/>
          <p:nvPr/>
        </p:nvSpPr>
        <p:spPr>
          <a:xfrm>
            <a:off x="1581977" y="751976"/>
            <a:ext cx="5628464" cy="400110"/>
          </a:xfrm>
          <a:prstGeom prst="rect">
            <a:avLst/>
          </a:prstGeom>
        </p:spPr>
        <p:txBody>
          <a:bodyPr wrap="none">
            <a:spAutoFit/>
          </a:bodyPr>
          <a:lstStyle/>
          <a:p>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
        <p:nvSpPr>
          <p:cNvPr id="6" name="5 Rectángulo"/>
          <p:cNvSpPr/>
          <p:nvPr/>
        </p:nvSpPr>
        <p:spPr>
          <a:xfrm>
            <a:off x="501406" y="1250339"/>
            <a:ext cx="6355334" cy="2585323"/>
          </a:xfrm>
          <a:prstGeom prst="rect">
            <a:avLst/>
          </a:prstGeom>
        </p:spPr>
        <p:txBody>
          <a:bodyPr wrap="square">
            <a:spAutoFit/>
          </a:bodyPr>
          <a:lstStyle/>
          <a:p>
            <a:r>
              <a:rPr lang="es-AR" b="1" dirty="0" smtClean="0">
                <a:solidFill>
                  <a:srgbClr val="FF0000"/>
                </a:solidFill>
              </a:rPr>
              <a:t>Ventajas</a:t>
            </a:r>
          </a:p>
          <a:p>
            <a:r>
              <a:rPr lang="es-AR" dirty="0" smtClean="0"/>
              <a:t>• Comportamiento visible del material sobre el tablero</a:t>
            </a:r>
          </a:p>
          <a:p>
            <a:r>
              <a:rPr lang="es-AR" dirty="0"/>
              <a:t>• </a:t>
            </a:r>
            <a:r>
              <a:rPr lang="es-AR" dirty="0" smtClean="0"/>
              <a:t>Gran flexibilidad</a:t>
            </a:r>
          </a:p>
          <a:p>
            <a:r>
              <a:rPr lang="es-AR" dirty="0"/>
              <a:t>• </a:t>
            </a:r>
            <a:r>
              <a:rPr lang="es-AR" dirty="0" smtClean="0"/>
              <a:t>Buen rendimiento en la recuperación de Au</a:t>
            </a:r>
          </a:p>
          <a:p>
            <a:r>
              <a:rPr lang="es-AR" dirty="0"/>
              <a:t>• </a:t>
            </a:r>
            <a:r>
              <a:rPr lang="es-AR" dirty="0" smtClean="0"/>
              <a:t>Manejo y supervisión relativamente simples</a:t>
            </a:r>
          </a:p>
          <a:p>
            <a:r>
              <a:rPr lang="es-AR" dirty="0"/>
              <a:t>• Alto </a:t>
            </a:r>
            <a:r>
              <a:rPr lang="es-AR" dirty="0" smtClean="0"/>
              <a:t>grado de enriquecimiento</a:t>
            </a:r>
          </a:p>
          <a:p>
            <a:r>
              <a:rPr lang="es-AR" dirty="0"/>
              <a:t>• </a:t>
            </a:r>
            <a:r>
              <a:rPr lang="es-AR" dirty="0" smtClean="0"/>
              <a:t>Descarga de los productos en forma continua</a:t>
            </a:r>
          </a:p>
          <a:p>
            <a:r>
              <a:rPr lang="es-AR" dirty="0"/>
              <a:t>• Posible </a:t>
            </a:r>
            <a:r>
              <a:rPr lang="es-AR" dirty="0" smtClean="0"/>
              <a:t>Fabricación local en talleres calificados </a:t>
            </a:r>
          </a:p>
          <a:p>
            <a:endParaRPr lang="es-AR" dirty="0"/>
          </a:p>
        </p:txBody>
      </p:sp>
      <p:sp>
        <p:nvSpPr>
          <p:cNvPr id="2" name="1 Rectángulo"/>
          <p:cNvSpPr/>
          <p:nvPr/>
        </p:nvSpPr>
        <p:spPr>
          <a:xfrm>
            <a:off x="631073" y="3835662"/>
            <a:ext cx="5888997" cy="2585323"/>
          </a:xfrm>
          <a:prstGeom prst="rect">
            <a:avLst/>
          </a:prstGeom>
        </p:spPr>
        <p:txBody>
          <a:bodyPr wrap="square">
            <a:spAutoFit/>
          </a:bodyPr>
          <a:lstStyle/>
          <a:p>
            <a:r>
              <a:rPr lang="es-AR" b="1" dirty="0" smtClean="0">
                <a:solidFill>
                  <a:srgbClr val="FF0000"/>
                </a:solidFill>
              </a:rPr>
              <a:t>Desventajas</a:t>
            </a:r>
            <a:endParaRPr lang="es-AR" b="1" dirty="0">
              <a:solidFill>
                <a:srgbClr val="FF0000"/>
              </a:solidFill>
            </a:endParaRPr>
          </a:p>
          <a:p>
            <a:r>
              <a:rPr lang="es-AR" dirty="0"/>
              <a:t>• </a:t>
            </a:r>
            <a:r>
              <a:rPr lang="es-AR" dirty="0" smtClean="0"/>
              <a:t>Costo relativamente alto en </a:t>
            </a:r>
            <a:r>
              <a:rPr lang="es-AR" dirty="0" err="1" smtClean="0"/>
              <a:t>relacion</a:t>
            </a:r>
            <a:r>
              <a:rPr lang="es-AR" dirty="0" smtClean="0"/>
              <a:t> a su capacidad (uso en 2° o 3° etapa de concentración)</a:t>
            </a:r>
            <a:endParaRPr lang="es-AR" dirty="0"/>
          </a:p>
          <a:p>
            <a:r>
              <a:rPr lang="es-AR" dirty="0"/>
              <a:t>• </a:t>
            </a:r>
            <a:r>
              <a:rPr lang="es-AR" dirty="0" smtClean="0"/>
              <a:t>Requiere alimentación constante</a:t>
            </a:r>
          </a:p>
          <a:p>
            <a:r>
              <a:rPr lang="es-AR" dirty="0" smtClean="0"/>
              <a:t>• Requiere supervisión continua</a:t>
            </a:r>
          </a:p>
          <a:p>
            <a:r>
              <a:rPr lang="es-AR" dirty="0" smtClean="0"/>
              <a:t>• Requiere estrechos rangos de tamaños de alimentación para no reducir su rendimiento</a:t>
            </a:r>
          </a:p>
          <a:p>
            <a:endParaRPr lang="es-AR" dirty="0"/>
          </a:p>
        </p:txBody>
      </p:sp>
    </p:spTree>
    <p:extLst>
      <p:ext uri="{BB962C8B-B14F-4D97-AF65-F5344CB8AC3E}">
        <p14:creationId xmlns:p14="http://schemas.microsoft.com/office/powerpoint/2010/main" val="268328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4" name="3 Rectángulo"/>
          <p:cNvSpPr/>
          <p:nvPr/>
        </p:nvSpPr>
        <p:spPr>
          <a:xfrm>
            <a:off x="546900" y="1285068"/>
            <a:ext cx="1255472" cy="369332"/>
          </a:xfrm>
          <a:prstGeom prst="rect">
            <a:avLst/>
          </a:prstGeom>
        </p:spPr>
        <p:txBody>
          <a:bodyPr wrap="none">
            <a:spAutoFit/>
          </a:bodyPr>
          <a:lstStyle/>
          <a:p>
            <a:r>
              <a:rPr lang="es-AR" b="1" dirty="0" smtClean="0">
                <a:solidFill>
                  <a:srgbClr val="FF0000"/>
                </a:solidFill>
              </a:rPr>
              <a:t>Air </a:t>
            </a:r>
            <a:r>
              <a:rPr lang="es-AR" b="1" dirty="0" err="1" smtClean="0">
                <a:solidFill>
                  <a:srgbClr val="FF0000"/>
                </a:solidFill>
              </a:rPr>
              <a:t>Tables</a:t>
            </a:r>
            <a:endParaRPr lang="es-AR" dirty="0"/>
          </a:p>
        </p:txBody>
      </p:sp>
      <p:sp>
        <p:nvSpPr>
          <p:cNvPr id="5" name="Rectángulo 5"/>
          <p:cNvSpPr/>
          <p:nvPr/>
        </p:nvSpPr>
        <p:spPr>
          <a:xfrm>
            <a:off x="1569277" y="751976"/>
            <a:ext cx="5798382" cy="400110"/>
          </a:xfrm>
          <a:prstGeom prst="rect">
            <a:avLst/>
          </a:prstGeom>
        </p:spPr>
        <p:txBody>
          <a:bodyPr wrap="none">
            <a:spAutoFit/>
          </a:bodyPr>
          <a:lstStyle/>
          <a:p>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
        <p:nvSpPr>
          <p:cNvPr id="6" name="5 Rectángulo"/>
          <p:cNvSpPr/>
          <p:nvPr/>
        </p:nvSpPr>
        <p:spPr>
          <a:xfrm>
            <a:off x="546900" y="1737192"/>
            <a:ext cx="6096000" cy="3693319"/>
          </a:xfrm>
          <a:prstGeom prst="rect">
            <a:avLst/>
          </a:prstGeom>
        </p:spPr>
        <p:txBody>
          <a:bodyPr>
            <a:spAutoFit/>
          </a:bodyPr>
          <a:lstStyle/>
          <a:p>
            <a:r>
              <a:rPr lang="es-AR" dirty="0" smtClean="0"/>
              <a:t>Mesa </a:t>
            </a:r>
            <a:r>
              <a:rPr lang="es-AR" dirty="0"/>
              <a:t>de aire moderna </a:t>
            </a:r>
            <a:r>
              <a:rPr lang="es-AR" dirty="0" smtClean="0"/>
              <a:t> (Separador </a:t>
            </a:r>
            <a:r>
              <a:rPr lang="es-AR" dirty="0"/>
              <a:t>seco </a:t>
            </a:r>
            <a:r>
              <a:rPr lang="es-AR" dirty="0" smtClean="0"/>
              <a:t>FGX). Consta </a:t>
            </a:r>
            <a:r>
              <a:rPr lang="es-AR" dirty="0"/>
              <a:t>de una superficie </a:t>
            </a:r>
            <a:r>
              <a:rPr lang="es-AR" dirty="0" smtClean="0"/>
              <a:t>perforada </a:t>
            </a:r>
            <a:r>
              <a:rPr lang="es-AR" dirty="0"/>
              <a:t>con rifles. La mesa está suspendida en una posición inclinada tanto en la dirección longitudinal como transversal como se muestra. El aire soplado a través de las perforaciones suspende parcialmente el </a:t>
            </a:r>
            <a:r>
              <a:rPr lang="es-AR" dirty="0" smtClean="0"/>
              <a:t>material.</a:t>
            </a:r>
          </a:p>
          <a:p>
            <a:endParaRPr lang="es-AR" dirty="0" smtClean="0"/>
          </a:p>
          <a:p>
            <a:r>
              <a:rPr lang="es-AR" dirty="0" smtClean="0"/>
              <a:t>Desde </a:t>
            </a:r>
            <a:r>
              <a:rPr lang="es-AR" dirty="0"/>
              <a:t>su desarrollo en la década de 1980, los separadores FGX se han adoptado ampliamente en </a:t>
            </a:r>
            <a:r>
              <a:rPr lang="es-AR" dirty="0" smtClean="0"/>
              <a:t>China. </a:t>
            </a:r>
            <a:r>
              <a:rPr lang="es-AR" dirty="0">
                <a:solidFill>
                  <a:srgbClr val="FF0000"/>
                </a:solidFill>
              </a:rPr>
              <a:t>La unidad comercial más grande actual, la FGX 48A de 25 × 20 m, procesa carbón de 6 a 80 mm de tamaño a una velocidad de 480 t / h. </a:t>
            </a:r>
            <a:r>
              <a:rPr lang="es-AR" dirty="0" smtClean="0">
                <a:solidFill>
                  <a:srgbClr val="FF0000"/>
                </a:solidFill>
              </a:rPr>
              <a:t>y es usado en </a:t>
            </a:r>
            <a:r>
              <a:rPr lang="es-AR" dirty="0">
                <a:solidFill>
                  <a:srgbClr val="FF0000"/>
                </a:solidFill>
              </a:rPr>
              <a:t>lugares donde el agua es abundante</a:t>
            </a:r>
            <a:r>
              <a:rPr lang="es-AR" dirty="0" smtClean="0">
                <a:solidFill>
                  <a:srgbClr val="FF0000"/>
                </a:solidFill>
              </a:rPr>
              <a:t>.</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8122" y="1152086"/>
            <a:ext cx="5215329" cy="3718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3413" y="4943061"/>
            <a:ext cx="5152619" cy="1621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25943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57672" y="1269910"/>
            <a:ext cx="1255472" cy="369332"/>
          </a:xfrm>
          <a:prstGeom prst="rect">
            <a:avLst/>
          </a:prstGeom>
        </p:spPr>
        <p:txBody>
          <a:bodyPr wrap="none">
            <a:spAutoFit/>
          </a:bodyPr>
          <a:lstStyle/>
          <a:p>
            <a:r>
              <a:rPr lang="es-AR" b="1" dirty="0" smtClean="0">
                <a:solidFill>
                  <a:srgbClr val="FF0000"/>
                </a:solidFill>
              </a:rPr>
              <a:t>Air </a:t>
            </a:r>
            <a:r>
              <a:rPr lang="es-AR" b="1" dirty="0" err="1" smtClean="0">
                <a:solidFill>
                  <a:srgbClr val="FF0000"/>
                </a:solidFill>
              </a:rPr>
              <a:t>Tables</a:t>
            </a:r>
            <a:endParaRPr lang="es-AR" dirty="0"/>
          </a:p>
        </p:txBody>
      </p:sp>
      <p:sp>
        <p:nvSpPr>
          <p:cNvPr id="4"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5" name="Rectángulo 5"/>
          <p:cNvSpPr/>
          <p:nvPr/>
        </p:nvSpPr>
        <p:spPr>
          <a:xfrm>
            <a:off x="1569277" y="751976"/>
            <a:ext cx="5798382" cy="400110"/>
          </a:xfrm>
          <a:prstGeom prst="rect">
            <a:avLst/>
          </a:prstGeom>
        </p:spPr>
        <p:txBody>
          <a:bodyPr wrap="none">
            <a:spAutoFit/>
          </a:bodyPr>
          <a:lstStyle/>
          <a:p>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
        <p:nvSpPr>
          <p:cNvPr id="6" name="5 Rectángulo"/>
          <p:cNvSpPr/>
          <p:nvPr/>
        </p:nvSpPr>
        <p:spPr>
          <a:xfrm>
            <a:off x="536812" y="1639242"/>
            <a:ext cx="5495498" cy="2585323"/>
          </a:xfrm>
          <a:prstGeom prst="rect">
            <a:avLst/>
          </a:prstGeom>
        </p:spPr>
        <p:txBody>
          <a:bodyPr wrap="square">
            <a:spAutoFit/>
          </a:bodyPr>
          <a:lstStyle/>
          <a:p>
            <a:r>
              <a:rPr lang="es-AR" dirty="0"/>
              <a:t>La vibración hace que las partículas más gruesas se eleven por encima de las partículas finas y las partículas de menor densidad tienden a situarse por encima de las partículas de alta densidad del mismo tamaño. </a:t>
            </a:r>
            <a:endParaRPr lang="es-AR" dirty="0" smtClean="0"/>
          </a:p>
          <a:p>
            <a:endParaRPr lang="es-AR" dirty="0" smtClean="0"/>
          </a:p>
          <a:p>
            <a:r>
              <a:rPr lang="es-AR" dirty="0" smtClean="0"/>
              <a:t>El </a:t>
            </a:r>
            <a:r>
              <a:rPr lang="es-AR" dirty="0"/>
              <a:t>aire fluidificante tiende a estratificar las partículas finas de baja densidad por encima de las partículas densas gruesas . </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2687" y="1665028"/>
            <a:ext cx="5550516" cy="2320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5586484" y="4623306"/>
            <a:ext cx="6096000" cy="1477328"/>
          </a:xfrm>
          <a:prstGeom prst="rect">
            <a:avLst/>
          </a:prstGeom>
        </p:spPr>
        <p:txBody>
          <a:bodyPr>
            <a:spAutoFit/>
          </a:bodyPr>
          <a:lstStyle/>
          <a:p>
            <a:r>
              <a:rPr lang="es-AR" b="1" dirty="0" smtClean="0">
                <a:solidFill>
                  <a:srgbClr val="FF0000"/>
                </a:solidFill>
              </a:rPr>
              <a:t>Desventaja</a:t>
            </a:r>
          </a:p>
          <a:p>
            <a:r>
              <a:rPr lang="es-AR" dirty="0" smtClean="0">
                <a:solidFill>
                  <a:srgbClr val="FF0000"/>
                </a:solidFill>
              </a:rPr>
              <a:t>Se obtienen menor </a:t>
            </a:r>
            <a:r>
              <a:rPr lang="es-AR" dirty="0">
                <a:solidFill>
                  <a:srgbClr val="FF0000"/>
                </a:solidFill>
              </a:rPr>
              <a:t>eficiencia </a:t>
            </a:r>
            <a:r>
              <a:rPr lang="es-AR" dirty="0" smtClean="0">
                <a:solidFill>
                  <a:srgbClr val="FF0000"/>
                </a:solidFill>
              </a:rPr>
              <a:t>cuando </a:t>
            </a:r>
            <a:r>
              <a:rPr lang="es-AR" dirty="0">
                <a:solidFill>
                  <a:srgbClr val="FF0000"/>
                </a:solidFill>
              </a:rPr>
              <a:t>se aplican a las partículas más finas</a:t>
            </a:r>
            <a:r>
              <a:rPr lang="es-AR" b="1" dirty="0"/>
              <a:t>, </a:t>
            </a:r>
            <a:r>
              <a:rPr lang="es-AR" dirty="0"/>
              <a:t>significa que corrientes </a:t>
            </a:r>
            <a:r>
              <a:rPr lang="es-AR" dirty="0" smtClean="0"/>
              <a:t> </a:t>
            </a:r>
            <a:r>
              <a:rPr lang="es-AR" dirty="0"/>
              <a:t>finas </a:t>
            </a:r>
            <a:r>
              <a:rPr lang="es-AR" dirty="0" smtClean="0"/>
              <a:t>seguirán </a:t>
            </a:r>
            <a:r>
              <a:rPr lang="es-AR" dirty="0"/>
              <a:t>procesándose </a:t>
            </a:r>
            <a:r>
              <a:rPr lang="es-AR" dirty="0" smtClean="0"/>
              <a:t>por métodos </a:t>
            </a:r>
            <a:r>
              <a:rPr lang="es-AR" dirty="0"/>
              <a:t>a base de </a:t>
            </a:r>
            <a:r>
              <a:rPr lang="es-AR" dirty="0" smtClean="0"/>
              <a:t>agua.</a:t>
            </a:r>
            <a:endParaRPr lang="es-AR" dirty="0"/>
          </a:p>
        </p:txBody>
      </p:sp>
    </p:spTree>
    <p:extLst>
      <p:ext uri="{BB962C8B-B14F-4D97-AF65-F5344CB8AC3E}">
        <p14:creationId xmlns:p14="http://schemas.microsoft.com/office/powerpoint/2010/main" val="7348003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164" y="1129794"/>
            <a:ext cx="8282997" cy="5616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5" name="Rectángulo 5"/>
          <p:cNvSpPr/>
          <p:nvPr/>
        </p:nvSpPr>
        <p:spPr>
          <a:xfrm>
            <a:off x="1457252" y="590874"/>
            <a:ext cx="5798382" cy="400110"/>
          </a:xfrm>
          <a:prstGeom prst="rect">
            <a:avLst/>
          </a:prstGeom>
        </p:spPr>
        <p:txBody>
          <a:bodyPr wrap="none">
            <a:spAutoFit/>
          </a:bodyPr>
          <a:lstStyle/>
          <a:p>
            <a:r>
              <a:rPr lang="en-US" sz="2000" b="1" dirty="0" smtClean="0"/>
              <a:t> </a:t>
            </a:r>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
        <p:nvSpPr>
          <p:cNvPr id="6" name="5 Arco"/>
          <p:cNvSpPr/>
          <p:nvPr/>
        </p:nvSpPr>
        <p:spPr>
          <a:xfrm>
            <a:off x="2933075" y="4955758"/>
            <a:ext cx="2088107" cy="1790406"/>
          </a:xfrm>
          <a:prstGeom prst="arc">
            <a:avLst>
              <a:gd name="adj1" fmla="val 20959"/>
              <a:gd name="adj2" fmla="val 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Tree>
    <p:extLst>
      <p:ext uri="{BB962C8B-B14F-4D97-AF65-F5344CB8AC3E}">
        <p14:creationId xmlns:p14="http://schemas.microsoft.com/office/powerpoint/2010/main" val="45996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3827" y="1091819"/>
            <a:ext cx="5349922" cy="5479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5" name="Rectángulo 5"/>
          <p:cNvSpPr/>
          <p:nvPr/>
        </p:nvSpPr>
        <p:spPr>
          <a:xfrm>
            <a:off x="1581977" y="751976"/>
            <a:ext cx="5798382" cy="400110"/>
          </a:xfrm>
          <a:prstGeom prst="rect">
            <a:avLst/>
          </a:prstGeom>
        </p:spPr>
        <p:txBody>
          <a:bodyPr wrap="none">
            <a:spAutoFit/>
          </a:bodyPr>
          <a:lstStyle/>
          <a:p>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Tree>
    <p:extLst>
      <p:ext uri="{BB962C8B-B14F-4D97-AF65-F5344CB8AC3E}">
        <p14:creationId xmlns:p14="http://schemas.microsoft.com/office/powerpoint/2010/main" val="12854266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7348" y="1152086"/>
            <a:ext cx="6557625" cy="5531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ángulo 5"/>
          <p:cNvSpPr/>
          <p:nvPr/>
        </p:nvSpPr>
        <p:spPr>
          <a:xfrm>
            <a:off x="1581977" y="751976"/>
            <a:ext cx="5798382" cy="400110"/>
          </a:xfrm>
          <a:prstGeom prst="rect">
            <a:avLst/>
          </a:prstGeom>
        </p:spPr>
        <p:txBody>
          <a:bodyPr wrap="none">
            <a:spAutoFit/>
          </a:bodyPr>
          <a:lstStyle/>
          <a:p>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
        <p:nvSpPr>
          <p:cNvPr id="5"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6" name="5 Arco"/>
          <p:cNvSpPr/>
          <p:nvPr/>
        </p:nvSpPr>
        <p:spPr>
          <a:xfrm>
            <a:off x="6482687" y="3480179"/>
            <a:ext cx="2251879" cy="3377821"/>
          </a:xfrm>
          <a:prstGeom prst="arc">
            <a:avLst>
              <a:gd name="adj1" fmla="val 27720"/>
              <a:gd name="adj2" fmla="val 0"/>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7" name="6 Arco"/>
          <p:cNvSpPr/>
          <p:nvPr/>
        </p:nvSpPr>
        <p:spPr>
          <a:xfrm>
            <a:off x="3701748" y="3002507"/>
            <a:ext cx="2003015" cy="1589575"/>
          </a:xfrm>
          <a:prstGeom prst="arc">
            <a:avLst>
              <a:gd name="adj1" fmla="val 27720"/>
              <a:gd name="adj2" fmla="val 0"/>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Tree>
    <p:extLst>
      <p:ext uri="{BB962C8B-B14F-4D97-AF65-F5344CB8AC3E}">
        <p14:creationId xmlns:p14="http://schemas.microsoft.com/office/powerpoint/2010/main" val="264530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4" name="Rectángulo 5"/>
          <p:cNvSpPr/>
          <p:nvPr/>
        </p:nvSpPr>
        <p:spPr>
          <a:xfrm>
            <a:off x="1581977" y="751976"/>
            <a:ext cx="5798382" cy="400110"/>
          </a:xfrm>
          <a:prstGeom prst="rect">
            <a:avLst/>
          </a:prstGeom>
        </p:spPr>
        <p:txBody>
          <a:bodyPr wrap="none">
            <a:spAutoFit/>
          </a:bodyPr>
          <a:lstStyle/>
          <a:p>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6362" y="1310185"/>
            <a:ext cx="7611471" cy="5363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3537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096900" y="2147647"/>
            <a:ext cx="37188" cy="97739"/>
          </a:xfrm>
          <a:prstGeom prst="rect">
            <a:avLst/>
          </a:prstGeom>
        </p:spPr>
        <p:txBody>
          <a:bodyPr wrap="square" lIns="0" tIns="0" rIns="0" bIns="0" rtlCol="0">
            <a:noAutofit/>
          </a:bodyPr>
          <a:lstStyle/>
          <a:p>
            <a:pPr marL="16289">
              <a:lnSpc>
                <a:spcPts val="641"/>
              </a:lnSpc>
            </a:pPr>
            <a:endParaRPr sz="641"/>
          </a:p>
        </p:txBody>
      </p:sp>
      <p:sp>
        <p:nvSpPr>
          <p:cNvPr id="2" name="object 2"/>
          <p:cNvSpPr txBox="1"/>
          <p:nvPr/>
        </p:nvSpPr>
        <p:spPr>
          <a:xfrm>
            <a:off x="5296287" y="2147647"/>
            <a:ext cx="38165" cy="97739"/>
          </a:xfrm>
          <a:prstGeom prst="rect">
            <a:avLst/>
          </a:prstGeom>
        </p:spPr>
        <p:txBody>
          <a:bodyPr wrap="square" lIns="0" tIns="0" rIns="0" bIns="0" rtlCol="0">
            <a:noAutofit/>
          </a:bodyPr>
          <a:lstStyle/>
          <a:p>
            <a:pPr marL="16289">
              <a:lnSpc>
                <a:spcPts val="641"/>
              </a:lnSpc>
            </a:pPr>
            <a:endParaRPr sz="641"/>
          </a:p>
        </p:txBody>
      </p:sp>
      <p:sp>
        <p:nvSpPr>
          <p:cNvPr id="16"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17" name="Rectángulo 5"/>
          <p:cNvSpPr/>
          <p:nvPr/>
        </p:nvSpPr>
        <p:spPr>
          <a:xfrm>
            <a:off x="1657057" y="798284"/>
            <a:ext cx="5707012" cy="400110"/>
          </a:xfrm>
          <a:prstGeom prst="rect">
            <a:avLst/>
          </a:prstGeom>
        </p:spPr>
        <p:txBody>
          <a:bodyPr wrap="none">
            <a:spAutoFit/>
          </a:bodyPr>
          <a:lstStyle/>
          <a:p>
            <a:r>
              <a:rPr lang="en-US" sz="2000" b="1" dirty="0" err="1" smtClean="0"/>
              <a:t>Principios</a:t>
            </a:r>
            <a:r>
              <a:rPr lang="en-US" sz="2000" b="1" dirty="0" smtClean="0"/>
              <a:t> de la </a:t>
            </a:r>
            <a:r>
              <a:rPr lang="en-US" sz="2000" b="1" dirty="0" err="1" smtClean="0"/>
              <a:t>Concentración</a:t>
            </a:r>
            <a:r>
              <a:rPr lang="en-US" sz="2000" b="1" dirty="0" smtClean="0"/>
              <a:t> </a:t>
            </a:r>
            <a:r>
              <a:rPr lang="en-US" sz="2000" b="1" dirty="0" err="1" smtClean="0"/>
              <a:t>Gravimétrica</a:t>
            </a:r>
            <a:endParaRPr lang="en-US" sz="2000" b="1" dirty="0"/>
          </a:p>
        </p:txBody>
      </p:sp>
      <p:sp>
        <p:nvSpPr>
          <p:cNvPr id="18" name="17 Rectángulo"/>
          <p:cNvSpPr/>
          <p:nvPr/>
        </p:nvSpPr>
        <p:spPr>
          <a:xfrm>
            <a:off x="660771" y="1657460"/>
            <a:ext cx="10547556" cy="646331"/>
          </a:xfrm>
          <a:prstGeom prst="rect">
            <a:avLst/>
          </a:prstGeom>
        </p:spPr>
        <p:txBody>
          <a:bodyPr wrap="square">
            <a:spAutoFit/>
          </a:bodyPr>
          <a:lstStyle/>
          <a:p>
            <a:r>
              <a:rPr lang="es-AR" dirty="0"/>
              <a:t>El valor de </a:t>
            </a:r>
            <a:r>
              <a:rPr lang="es-AR" b="1" dirty="0"/>
              <a:t>∆</a:t>
            </a:r>
            <a:r>
              <a:rPr lang="es-AR" b="1" i="1" dirty="0"/>
              <a:t>p </a:t>
            </a:r>
            <a:r>
              <a:rPr lang="es-AR" dirty="0"/>
              <a:t> nos indicará en grado de facilidad esperado en una separación </a:t>
            </a:r>
            <a:r>
              <a:rPr lang="es-AR" dirty="0" smtClean="0"/>
              <a:t>gravimétrica.</a:t>
            </a:r>
          </a:p>
          <a:p>
            <a:endParaRPr lang="es-AR" dirty="0" smtClean="0"/>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614" y="2559002"/>
            <a:ext cx="9943749" cy="2434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251614" y="5340144"/>
            <a:ext cx="10133432" cy="1200329"/>
          </a:xfrm>
          <a:prstGeom prst="rect">
            <a:avLst/>
          </a:prstGeom>
        </p:spPr>
        <p:txBody>
          <a:bodyPr wrap="square">
            <a:spAutoFit/>
          </a:bodyPr>
          <a:lstStyle/>
          <a:p>
            <a:r>
              <a:rPr lang="es-AR" dirty="0">
                <a:solidFill>
                  <a:srgbClr val="FF0000"/>
                </a:solidFill>
              </a:rPr>
              <a:t>En términos generales, cuando el cociente es mayor que 2,5, la separación gravimétrica es relativamente fácil. A medida que el cociente disminuye, la eficiencia de la separación disminuye; y para valores menores que 1,25 indicarían que la concentración por gravedad, por lo general, no sería rentable.</a:t>
            </a:r>
          </a:p>
        </p:txBody>
      </p:sp>
    </p:spTree>
    <p:extLst>
      <p:ext uri="{BB962C8B-B14F-4D97-AF65-F5344CB8AC3E}">
        <p14:creationId xmlns:p14="http://schemas.microsoft.com/office/powerpoint/2010/main" val="324700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5547" y="1017711"/>
            <a:ext cx="6878471" cy="5797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220640" y="2481248"/>
            <a:ext cx="3284560" cy="1908215"/>
          </a:xfrm>
          <a:prstGeom prst="rect">
            <a:avLst/>
          </a:prstGeom>
        </p:spPr>
        <p:txBody>
          <a:bodyPr wrap="square">
            <a:spAutoFit/>
          </a:bodyPr>
          <a:lstStyle/>
          <a:p>
            <a:r>
              <a:rPr lang="es-AR" dirty="0"/>
              <a:t> </a:t>
            </a:r>
            <a:endParaRPr lang="es-AR" sz="1600" dirty="0"/>
          </a:p>
          <a:p>
            <a:r>
              <a:rPr lang="es-AR" sz="1000" dirty="0"/>
              <a:t>- La etapa de clasificación se realiza en </a:t>
            </a:r>
            <a:r>
              <a:rPr lang="es-AR" sz="1000" dirty="0" err="1"/>
              <a:t>trommel</a:t>
            </a:r>
            <a:r>
              <a:rPr lang="es-AR" sz="1000" dirty="0"/>
              <a:t>.</a:t>
            </a:r>
          </a:p>
          <a:p>
            <a:r>
              <a:rPr lang="es-AR" sz="1000" dirty="0"/>
              <a:t>- La etapa de </a:t>
            </a:r>
            <a:r>
              <a:rPr lang="es-AR" sz="1000" dirty="0" err="1"/>
              <a:t>preconcentración</a:t>
            </a:r>
            <a:r>
              <a:rPr lang="es-AR" sz="1000" dirty="0"/>
              <a:t> se realiza en canaleta corta y larga además de </a:t>
            </a:r>
            <a:r>
              <a:rPr lang="es-AR" sz="1000" dirty="0" err="1"/>
              <a:t>jigs</a:t>
            </a:r>
            <a:r>
              <a:rPr lang="es-AR" sz="1000" dirty="0"/>
              <a:t>, recupera el oro grueso y fino.</a:t>
            </a:r>
          </a:p>
          <a:p>
            <a:r>
              <a:rPr lang="es-AR" sz="1000" dirty="0"/>
              <a:t>- La etapa de limpieza o concentración se realiza en mesa de sacudimiento, obteniéndose un concentrado final de alta ley.</a:t>
            </a:r>
          </a:p>
          <a:p>
            <a:r>
              <a:rPr lang="es-AR" sz="1000" dirty="0"/>
              <a:t>- Termina el proceso con la amalgamación del concentrado final junto con la fusión del oro al estado de metal doré.</a:t>
            </a:r>
          </a:p>
        </p:txBody>
      </p:sp>
      <p:sp>
        <p:nvSpPr>
          <p:cNvPr id="5" name="Rectángulo 5"/>
          <p:cNvSpPr/>
          <p:nvPr/>
        </p:nvSpPr>
        <p:spPr>
          <a:xfrm>
            <a:off x="1480377" y="617601"/>
            <a:ext cx="5798382" cy="400110"/>
          </a:xfrm>
          <a:prstGeom prst="rect">
            <a:avLst/>
          </a:prstGeom>
        </p:spPr>
        <p:txBody>
          <a:bodyPr wrap="none">
            <a:spAutoFit/>
          </a:bodyPr>
          <a:lstStyle/>
          <a:p>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
        <p:nvSpPr>
          <p:cNvPr id="6" name="5 Arco"/>
          <p:cNvSpPr/>
          <p:nvPr/>
        </p:nvSpPr>
        <p:spPr>
          <a:xfrm>
            <a:off x="4640256" y="3672868"/>
            <a:ext cx="1677464" cy="1581520"/>
          </a:xfrm>
          <a:prstGeom prst="arc">
            <a:avLst>
              <a:gd name="adj1" fmla="val 20959"/>
              <a:gd name="adj2" fmla="val 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Tree>
    <p:extLst>
      <p:ext uri="{BB962C8B-B14F-4D97-AF65-F5344CB8AC3E}">
        <p14:creationId xmlns:p14="http://schemas.microsoft.com/office/powerpoint/2010/main" val="69331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5" name="Rectángulo 5"/>
          <p:cNvSpPr/>
          <p:nvPr/>
        </p:nvSpPr>
        <p:spPr>
          <a:xfrm>
            <a:off x="1480377" y="617601"/>
            <a:ext cx="5798382" cy="400110"/>
          </a:xfrm>
          <a:prstGeom prst="rect">
            <a:avLst/>
          </a:prstGeom>
        </p:spPr>
        <p:txBody>
          <a:bodyPr wrap="none">
            <a:spAutoFit/>
          </a:bodyPr>
          <a:lstStyle/>
          <a:p>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
        <p:nvSpPr>
          <p:cNvPr id="2" name="1 Rectángulo"/>
          <p:cNvSpPr/>
          <p:nvPr/>
        </p:nvSpPr>
        <p:spPr>
          <a:xfrm>
            <a:off x="3048000" y="3105835"/>
            <a:ext cx="6096000" cy="646331"/>
          </a:xfrm>
          <a:prstGeom prst="rect">
            <a:avLst/>
          </a:prstGeom>
        </p:spPr>
        <p:txBody>
          <a:bodyPr>
            <a:spAutoFit/>
          </a:bodyPr>
          <a:lstStyle/>
          <a:p>
            <a:r>
              <a:rPr lang="es-AR" b="1" dirty="0">
                <a:solidFill>
                  <a:srgbClr val="FF0000"/>
                </a:solidFill>
              </a:rPr>
              <a:t>https://www.youtube.com/watch?v=bTuOxvUMdMg&amp;list=TLPQMjQwOTIwMjCCKBnEbmdYDQ&amp;index=2</a:t>
            </a:r>
          </a:p>
        </p:txBody>
      </p:sp>
    </p:spTree>
    <p:extLst>
      <p:ext uri="{BB962C8B-B14F-4D97-AF65-F5344CB8AC3E}">
        <p14:creationId xmlns:p14="http://schemas.microsoft.com/office/powerpoint/2010/main" val="13879640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5"/>
          <p:cNvSpPr/>
          <p:nvPr/>
        </p:nvSpPr>
        <p:spPr>
          <a:xfrm>
            <a:off x="1569277" y="751976"/>
            <a:ext cx="5798382" cy="400110"/>
          </a:xfrm>
          <a:prstGeom prst="rect">
            <a:avLst/>
          </a:prstGeom>
        </p:spPr>
        <p:txBody>
          <a:bodyPr wrap="none">
            <a:spAutoFit/>
          </a:bodyPr>
          <a:lstStyle/>
          <a:p>
            <a:r>
              <a:rPr lang="en-US" sz="2000" b="1" dirty="0" err="1" smtClean="0"/>
              <a:t>Concentración</a:t>
            </a:r>
            <a:r>
              <a:rPr lang="en-US" sz="2000" b="1" dirty="0" smtClean="0"/>
              <a:t> </a:t>
            </a:r>
            <a:r>
              <a:rPr lang="en-US" sz="2000" b="1" dirty="0" err="1" smtClean="0"/>
              <a:t>en</a:t>
            </a:r>
            <a:r>
              <a:rPr lang="en-US" sz="2000" b="1" dirty="0" smtClean="0"/>
              <a:t> Corrientes </a:t>
            </a:r>
            <a:r>
              <a:rPr lang="en-US" sz="2000" b="1" dirty="0" err="1" smtClean="0"/>
              <a:t>Longitudinales</a:t>
            </a:r>
            <a:endParaRPr lang="en-US" sz="2000" b="1" dirty="0"/>
          </a:p>
        </p:txBody>
      </p:sp>
      <p:sp>
        <p:nvSpPr>
          <p:cNvPr id="5"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2" name="1 Rectángulo"/>
          <p:cNvSpPr/>
          <p:nvPr/>
        </p:nvSpPr>
        <p:spPr>
          <a:xfrm>
            <a:off x="3046928" y="3244334"/>
            <a:ext cx="6098144" cy="369332"/>
          </a:xfrm>
          <a:prstGeom prst="rect">
            <a:avLst/>
          </a:prstGeom>
        </p:spPr>
        <p:txBody>
          <a:bodyPr wrap="none">
            <a:spAutoFit/>
          </a:bodyPr>
          <a:lstStyle/>
          <a:p>
            <a:r>
              <a:rPr lang="es-AR" b="1" dirty="0">
                <a:solidFill>
                  <a:srgbClr val="FF0000"/>
                </a:solidFill>
              </a:rPr>
              <a:t>https://www.youtube.com/watch?v=eJMmwpnL2D8</a:t>
            </a:r>
          </a:p>
        </p:txBody>
      </p:sp>
    </p:spTree>
    <p:extLst>
      <p:ext uri="{BB962C8B-B14F-4D97-AF65-F5344CB8AC3E}">
        <p14:creationId xmlns:p14="http://schemas.microsoft.com/office/powerpoint/2010/main" val="2681640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6" name="Rectángulo 5"/>
          <p:cNvSpPr/>
          <p:nvPr/>
        </p:nvSpPr>
        <p:spPr>
          <a:xfrm>
            <a:off x="1575171" y="811932"/>
            <a:ext cx="5707012" cy="400110"/>
          </a:xfrm>
          <a:prstGeom prst="rect">
            <a:avLst/>
          </a:prstGeom>
        </p:spPr>
        <p:txBody>
          <a:bodyPr wrap="none">
            <a:spAutoFit/>
          </a:bodyPr>
          <a:lstStyle/>
          <a:p>
            <a:r>
              <a:rPr lang="en-US" sz="2000" b="1" dirty="0" err="1" smtClean="0"/>
              <a:t>Principios</a:t>
            </a:r>
            <a:r>
              <a:rPr lang="en-US" sz="2000" b="1" dirty="0" smtClean="0"/>
              <a:t> de la </a:t>
            </a:r>
            <a:r>
              <a:rPr lang="en-US" sz="2000" b="1" dirty="0" err="1" smtClean="0"/>
              <a:t>Concentración</a:t>
            </a:r>
            <a:r>
              <a:rPr lang="en-US" sz="2000" b="1" dirty="0" smtClean="0"/>
              <a:t> </a:t>
            </a:r>
            <a:r>
              <a:rPr lang="en-US" sz="2000" b="1" dirty="0" err="1" smtClean="0"/>
              <a:t>Gravimétrica</a:t>
            </a:r>
            <a:endParaRPr lang="en-US" sz="2000" b="1" dirty="0"/>
          </a:p>
        </p:txBody>
      </p:sp>
      <p:sp>
        <p:nvSpPr>
          <p:cNvPr id="7" name="6 Rectángulo"/>
          <p:cNvSpPr/>
          <p:nvPr/>
        </p:nvSpPr>
        <p:spPr>
          <a:xfrm>
            <a:off x="660772" y="1633501"/>
            <a:ext cx="5444606" cy="3416320"/>
          </a:xfrm>
          <a:prstGeom prst="rect">
            <a:avLst/>
          </a:prstGeom>
        </p:spPr>
        <p:txBody>
          <a:bodyPr wrap="square">
            <a:spAutoFit/>
          </a:bodyPr>
          <a:lstStyle/>
          <a:p>
            <a:endParaRPr lang="es-AR" dirty="0"/>
          </a:p>
          <a:p>
            <a:r>
              <a:rPr lang="es-AR" dirty="0" smtClean="0"/>
              <a:t>•La </a:t>
            </a:r>
            <a:r>
              <a:rPr lang="es-AR" dirty="0"/>
              <a:t>eficiencia de los procesos de separación </a:t>
            </a:r>
            <a:r>
              <a:rPr lang="es-AR" dirty="0" smtClean="0"/>
              <a:t>aumenta </a:t>
            </a:r>
            <a:r>
              <a:rPr lang="es-AR" dirty="0"/>
              <a:t>con el tamaño de las partículas</a:t>
            </a:r>
            <a:r>
              <a:rPr lang="es-AR" dirty="0" smtClean="0"/>
              <a:t>. </a:t>
            </a:r>
          </a:p>
          <a:p>
            <a:endParaRPr lang="es-AR" dirty="0"/>
          </a:p>
          <a:p>
            <a:r>
              <a:rPr lang="es-AR" dirty="0"/>
              <a:t>• </a:t>
            </a:r>
            <a:r>
              <a:rPr lang="es-AR" dirty="0" smtClean="0"/>
              <a:t>Partículas finas  &lt; 50 µm se usan los concentradores centrífugos</a:t>
            </a:r>
          </a:p>
          <a:p>
            <a:endParaRPr lang="es-AR" dirty="0"/>
          </a:p>
          <a:p>
            <a:r>
              <a:rPr lang="es-AR" dirty="0" smtClean="0"/>
              <a:t>•Se debe realizar un control </a:t>
            </a:r>
            <a:r>
              <a:rPr lang="es-AR" dirty="0"/>
              <a:t>del tamaño de la alimentación a los equipos </a:t>
            </a:r>
            <a:r>
              <a:rPr lang="es-AR" dirty="0" smtClean="0"/>
              <a:t>para </a:t>
            </a:r>
            <a:r>
              <a:rPr lang="es-AR" dirty="0"/>
              <a:t>reducir el efecto del tamaño y hacer que el movimiento relativo de las partículas dependa de la densidad de ellas.</a:t>
            </a: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9696" y="1533248"/>
            <a:ext cx="6137962" cy="4150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8617567" y="3378576"/>
            <a:ext cx="1417094" cy="246221"/>
          </a:xfrm>
          <a:prstGeom prst="rect">
            <a:avLst/>
          </a:prstGeom>
          <a:noFill/>
        </p:spPr>
        <p:txBody>
          <a:bodyPr wrap="square" rtlCol="0">
            <a:spAutoFit/>
          </a:bodyPr>
          <a:lstStyle/>
          <a:p>
            <a:pPr marL="171450" indent="-171450">
              <a:buFont typeface="Wingdings" panose="05000000000000000000" pitchFamily="2" charset="2"/>
              <a:buChar char="§"/>
            </a:pPr>
            <a:r>
              <a:rPr lang="es-AR" sz="1000" dirty="0" smtClean="0">
                <a:solidFill>
                  <a:srgbClr val="FF0000"/>
                </a:solidFill>
                <a:latin typeface="Arial" panose="020B0604020202020204" pitchFamily="34" charset="0"/>
                <a:cs typeface="Arial" panose="020B0604020202020204" pitchFamily="34" charset="0"/>
              </a:rPr>
              <a:t>Galena/Sílice  2,9</a:t>
            </a:r>
            <a:endParaRPr lang="es-AR" sz="1000" dirty="0">
              <a:solidFill>
                <a:srgbClr val="FF0000"/>
              </a:solidFill>
              <a:latin typeface="Arial" panose="020B0604020202020204" pitchFamily="34" charset="0"/>
              <a:cs typeface="Arial" panose="020B0604020202020204" pitchFamily="34" charset="0"/>
            </a:endParaRPr>
          </a:p>
        </p:txBody>
      </p:sp>
      <p:sp>
        <p:nvSpPr>
          <p:cNvPr id="8" name="7 CuadroTexto"/>
          <p:cNvSpPr txBox="1"/>
          <p:nvPr/>
        </p:nvSpPr>
        <p:spPr>
          <a:xfrm>
            <a:off x="9767119" y="3870698"/>
            <a:ext cx="1462197" cy="246221"/>
          </a:xfrm>
          <a:prstGeom prst="rect">
            <a:avLst/>
          </a:prstGeom>
          <a:noFill/>
        </p:spPr>
        <p:txBody>
          <a:bodyPr wrap="square" rtlCol="0">
            <a:spAutoFit/>
          </a:bodyPr>
          <a:lstStyle/>
          <a:p>
            <a:pPr marL="171450" indent="-171450">
              <a:buFont typeface="Wingdings" panose="05000000000000000000" pitchFamily="2" charset="2"/>
              <a:buChar char="§"/>
            </a:pPr>
            <a:r>
              <a:rPr lang="es-AR" sz="1000" dirty="0" smtClean="0">
                <a:solidFill>
                  <a:srgbClr val="FF0000"/>
                </a:solidFill>
                <a:latin typeface="Arial" panose="020B0604020202020204" pitchFamily="34" charset="0"/>
                <a:cs typeface="Arial" panose="020B0604020202020204" pitchFamily="34" charset="0"/>
              </a:rPr>
              <a:t>Esfalerita/Sílice 1,5 </a:t>
            </a:r>
            <a:endParaRPr lang="es-AR" sz="1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213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096900" y="2147647"/>
            <a:ext cx="37188" cy="97739"/>
          </a:xfrm>
          <a:prstGeom prst="rect">
            <a:avLst/>
          </a:prstGeom>
        </p:spPr>
        <p:txBody>
          <a:bodyPr wrap="square" lIns="0" tIns="0" rIns="0" bIns="0" rtlCol="0">
            <a:noAutofit/>
          </a:bodyPr>
          <a:lstStyle/>
          <a:p>
            <a:pPr marL="16289">
              <a:lnSpc>
                <a:spcPts val="641"/>
              </a:lnSpc>
            </a:pPr>
            <a:endParaRPr sz="641"/>
          </a:p>
        </p:txBody>
      </p:sp>
      <p:sp>
        <p:nvSpPr>
          <p:cNvPr id="2" name="object 2"/>
          <p:cNvSpPr txBox="1"/>
          <p:nvPr/>
        </p:nvSpPr>
        <p:spPr>
          <a:xfrm>
            <a:off x="5296287" y="2147647"/>
            <a:ext cx="38165" cy="97739"/>
          </a:xfrm>
          <a:prstGeom prst="rect">
            <a:avLst/>
          </a:prstGeom>
        </p:spPr>
        <p:txBody>
          <a:bodyPr wrap="square" lIns="0" tIns="0" rIns="0" bIns="0" rtlCol="0">
            <a:noAutofit/>
          </a:bodyPr>
          <a:lstStyle/>
          <a:p>
            <a:pPr marL="16289">
              <a:lnSpc>
                <a:spcPts val="641"/>
              </a:lnSpc>
            </a:pPr>
            <a:endParaRPr sz="641"/>
          </a:p>
        </p:txBody>
      </p:sp>
      <p:sp>
        <p:nvSpPr>
          <p:cNvPr id="12"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13" name="Rectángulo 5"/>
          <p:cNvSpPr/>
          <p:nvPr/>
        </p:nvSpPr>
        <p:spPr>
          <a:xfrm>
            <a:off x="1615391" y="826884"/>
            <a:ext cx="5707012" cy="400110"/>
          </a:xfrm>
          <a:prstGeom prst="rect">
            <a:avLst/>
          </a:prstGeom>
        </p:spPr>
        <p:txBody>
          <a:bodyPr wrap="none">
            <a:spAutoFit/>
          </a:bodyPr>
          <a:lstStyle/>
          <a:p>
            <a:r>
              <a:rPr lang="en-US" sz="2000" b="1" dirty="0" err="1" smtClean="0"/>
              <a:t>Principios</a:t>
            </a:r>
            <a:r>
              <a:rPr lang="en-US" sz="2000" b="1" dirty="0" smtClean="0"/>
              <a:t> de la </a:t>
            </a:r>
            <a:r>
              <a:rPr lang="en-US" sz="2000" b="1" dirty="0" err="1" smtClean="0"/>
              <a:t>Concentración</a:t>
            </a:r>
            <a:r>
              <a:rPr lang="en-US" sz="2000" b="1" dirty="0" smtClean="0"/>
              <a:t> </a:t>
            </a:r>
            <a:r>
              <a:rPr lang="en-US" sz="2000" b="1" dirty="0" err="1" smtClean="0"/>
              <a:t>Gravimétrica</a:t>
            </a:r>
            <a:endParaRPr lang="en-US" sz="2000" b="1"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391" y="2147647"/>
            <a:ext cx="9642083" cy="4448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655995" y="1640958"/>
            <a:ext cx="11033340" cy="369332"/>
          </a:xfrm>
          <a:prstGeom prst="rect">
            <a:avLst/>
          </a:prstGeom>
          <a:noFill/>
        </p:spPr>
        <p:txBody>
          <a:bodyPr wrap="square" rtlCol="0">
            <a:spAutoFit/>
          </a:bodyPr>
          <a:lstStyle/>
          <a:p>
            <a:r>
              <a:rPr lang="es-AR" dirty="0" smtClean="0"/>
              <a:t>Influencia del tamaño de alimentación en la selección del Método de Separación Gravimétrica</a:t>
            </a:r>
            <a:endParaRPr lang="es-AR" dirty="0"/>
          </a:p>
        </p:txBody>
      </p:sp>
    </p:spTree>
    <p:extLst>
      <p:ext uri="{BB962C8B-B14F-4D97-AF65-F5344CB8AC3E}">
        <p14:creationId xmlns:p14="http://schemas.microsoft.com/office/powerpoint/2010/main" val="2972849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6" name="Rectángulo 5"/>
          <p:cNvSpPr/>
          <p:nvPr/>
        </p:nvSpPr>
        <p:spPr>
          <a:xfrm>
            <a:off x="1615391" y="826884"/>
            <a:ext cx="5707012" cy="400110"/>
          </a:xfrm>
          <a:prstGeom prst="rect">
            <a:avLst/>
          </a:prstGeom>
        </p:spPr>
        <p:txBody>
          <a:bodyPr wrap="none">
            <a:spAutoFit/>
          </a:bodyPr>
          <a:lstStyle/>
          <a:p>
            <a:r>
              <a:rPr lang="en-US" sz="2000" b="1" dirty="0" err="1" smtClean="0"/>
              <a:t>Principios</a:t>
            </a:r>
            <a:r>
              <a:rPr lang="en-US" sz="2000" b="1" dirty="0" smtClean="0"/>
              <a:t> de la </a:t>
            </a:r>
            <a:r>
              <a:rPr lang="en-US" sz="2000" b="1" dirty="0" err="1" smtClean="0"/>
              <a:t>Concentración</a:t>
            </a:r>
            <a:r>
              <a:rPr lang="en-US" sz="2000" b="1" dirty="0" smtClean="0"/>
              <a:t> </a:t>
            </a:r>
            <a:r>
              <a:rPr lang="en-US" sz="2000" b="1" dirty="0" err="1" smtClean="0"/>
              <a:t>Gravimétrica</a:t>
            </a:r>
            <a:endParaRPr lang="en-US" sz="2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526" y="1226994"/>
            <a:ext cx="9711610" cy="5044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Arco"/>
          <p:cNvSpPr/>
          <p:nvPr/>
        </p:nvSpPr>
        <p:spPr>
          <a:xfrm>
            <a:off x="9355015" y="3766571"/>
            <a:ext cx="1400496" cy="265779"/>
          </a:xfrm>
          <a:prstGeom prst="arc">
            <a:avLst>
              <a:gd name="adj1" fmla="val 20959"/>
              <a:gd name="adj2" fmla="val 0"/>
            </a:avLst>
          </a:prstGeom>
          <a:ln w="254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7" name="6 Arco"/>
          <p:cNvSpPr/>
          <p:nvPr/>
        </p:nvSpPr>
        <p:spPr>
          <a:xfrm>
            <a:off x="9355015" y="1969477"/>
            <a:ext cx="1477108" cy="1406770"/>
          </a:xfrm>
          <a:prstGeom prst="arc">
            <a:avLst>
              <a:gd name="adj1" fmla="val 20959"/>
              <a:gd name="adj2" fmla="val 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8" name="7 Arco"/>
          <p:cNvSpPr/>
          <p:nvPr/>
        </p:nvSpPr>
        <p:spPr>
          <a:xfrm>
            <a:off x="9355015" y="1715688"/>
            <a:ext cx="1400496" cy="265779"/>
          </a:xfrm>
          <a:prstGeom prst="arc">
            <a:avLst>
              <a:gd name="adj1" fmla="val 20959"/>
              <a:gd name="adj2" fmla="val 0"/>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solidFill>
                <a:srgbClr val="00B050"/>
              </a:solidFill>
            </a:endParaRPr>
          </a:p>
        </p:txBody>
      </p:sp>
    </p:spTree>
    <p:extLst>
      <p:ext uri="{BB962C8B-B14F-4D97-AF65-F5344CB8AC3E}">
        <p14:creationId xmlns:p14="http://schemas.microsoft.com/office/powerpoint/2010/main" val="117352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5" name="Rectángulo 5"/>
          <p:cNvSpPr/>
          <p:nvPr/>
        </p:nvSpPr>
        <p:spPr>
          <a:xfrm>
            <a:off x="1575171" y="809278"/>
            <a:ext cx="5186035" cy="400110"/>
          </a:xfrm>
          <a:prstGeom prst="rect">
            <a:avLst/>
          </a:prstGeom>
        </p:spPr>
        <p:txBody>
          <a:bodyPr wrap="none">
            <a:spAutoFit/>
          </a:bodyPr>
          <a:lstStyle/>
          <a:p>
            <a:r>
              <a:rPr lang="en-US" sz="2000" b="1" dirty="0" err="1" smtClean="0"/>
              <a:t>Métodos</a:t>
            </a:r>
            <a:r>
              <a:rPr lang="en-US" sz="2000" b="1" dirty="0" smtClean="0"/>
              <a:t> de </a:t>
            </a:r>
            <a:r>
              <a:rPr lang="en-US" sz="2000" b="1" dirty="0" err="1" smtClean="0"/>
              <a:t>Separación</a:t>
            </a:r>
            <a:r>
              <a:rPr lang="en-US" sz="2000" b="1" dirty="0" smtClean="0"/>
              <a:t> </a:t>
            </a:r>
            <a:r>
              <a:rPr lang="en-US" sz="2000" b="1" dirty="0" err="1" smtClean="0"/>
              <a:t>por</a:t>
            </a:r>
            <a:r>
              <a:rPr lang="en-US" sz="2000" b="1" dirty="0" smtClean="0"/>
              <a:t> </a:t>
            </a:r>
            <a:r>
              <a:rPr lang="en-US" sz="2000" b="1" dirty="0" err="1" smtClean="0"/>
              <a:t>Gravedad</a:t>
            </a:r>
            <a:endParaRPr lang="en-US" sz="2000" b="1" dirty="0"/>
          </a:p>
        </p:txBody>
      </p:sp>
      <p:sp>
        <p:nvSpPr>
          <p:cNvPr id="3" name="2 Rectángulo"/>
          <p:cNvSpPr/>
          <p:nvPr/>
        </p:nvSpPr>
        <p:spPr>
          <a:xfrm>
            <a:off x="660772" y="1443841"/>
            <a:ext cx="6737555" cy="4801314"/>
          </a:xfrm>
          <a:prstGeom prst="rect">
            <a:avLst/>
          </a:prstGeom>
        </p:spPr>
        <p:txBody>
          <a:bodyPr wrap="square">
            <a:spAutoFit/>
          </a:bodyPr>
          <a:lstStyle/>
          <a:p>
            <a:endParaRPr lang="es-AR" dirty="0"/>
          </a:p>
          <a:p>
            <a:r>
              <a:rPr lang="es-AR" dirty="0" smtClean="0"/>
              <a:t>Los </a:t>
            </a:r>
            <a:r>
              <a:rPr lang="es-AR" dirty="0"/>
              <a:t>métodos de separación por gravedad se agrupan en tres categorías principales : </a:t>
            </a:r>
            <a:endParaRPr lang="es-AR" dirty="0" smtClean="0"/>
          </a:p>
          <a:p>
            <a:endParaRPr lang="es-AR" dirty="0" smtClean="0"/>
          </a:p>
          <a:p>
            <a:pPr marL="342900" indent="-342900">
              <a:buAutoNum type="alphaLcParenR"/>
            </a:pPr>
            <a:r>
              <a:rPr lang="es-AR" b="1" dirty="0" smtClean="0">
                <a:solidFill>
                  <a:srgbClr val="FF0000"/>
                </a:solidFill>
              </a:rPr>
              <a:t>Separación </a:t>
            </a:r>
            <a:r>
              <a:rPr lang="es-AR" b="1" dirty="0">
                <a:solidFill>
                  <a:srgbClr val="FF0000"/>
                </a:solidFill>
              </a:rPr>
              <a:t>por medios densos</a:t>
            </a:r>
            <a:r>
              <a:rPr lang="es-AR" dirty="0" smtClean="0"/>
              <a:t>, en </a:t>
            </a:r>
            <a:r>
              <a:rPr lang="es-AR" dirty="0"/>
              <a:t>el cual las partículas se sumergen en un baño que contiene un fluido de densidad intermedia, de tal manera que algunas partículas floten y otras se </a:t>
            </a:r>
            <a:r>
              <a:rPr lang="es-AR" dirty="0" smtClean="0"/>
              <a:t>hundan.</a:t>
            </a:r>
          </a:p>
          <a:p>
            <a:pPr marL="342900" indent="-342900">
              <a:buAutoNum type="alphaLcParenR"/>
            </a:pPr>
            <a:endParaRPr lang="es-AR" dirty="0" smtClean="0"/>
          </a:p>
          <a:p>
            <a:r>
              <a:rPr lang="es-AR" b="1" dirty="0" smtClean="0">
                <a:solidFill>
                  <a:srgbClr val="FF0000"/>
                </a:solidFill>
              </a:rPr>
              <a:t>b</a:t>
            </a:r>
            <a:r>
              <a:rPr lang="es-AR" b="1" dirty="0">
                <a:solidFill>
                  <a:srgbClr val="FF0000"/>
                </a:solidFill>
              </a:rPr>
              <a:t>) Separación por corrientes verticales</a:t>
            </a:r>
            <a:r>
              <a:rPr lang="es-AR" dirty="0" smtClean="0"/>
              <a:t>, en </a:t>
            </a:r>
            <a:r>
              <a:rPr lang="es-AR" dirty="0"/>
              <a:t>la cual se </a:t>
            </a:r>
            <a:r>
              <a:rPr lang="es-AR" dirty="0" smtClean="0"/>
              <a:t>   </a:t>
            </a:r>
          </a:p>
          <a:p>
            <a:r>
              <a:rPr lang="es-AR" dirty="0"/>
              <a:t> </a:t>
            </a:r>
            <a:r>
              <a:rPr lang="es-AR" dirty="0" smtClean="0"/>
              <a:t>    aprovechan </a:t>
            </a:r>
            <a:r>
              <a:rPr lang="es-AR" dirty="0"/>
              <a:t>las diferencias entre velocidades de </a:t>
            </a:r>
            <a:endParaRPr lang="es-AR" dirty="0" smtClean="0"/>
          </a:p>
          <a:p>
            <a:r>
              <a:rPr lang="es-AR" dirty="0"/>
              <a:t> </a:t>
            </a:r>
            <a:r>
              <a:rPr lang="es-AR" dirty="0" smtClean="0"/>
              <a:t>    sedimentación </a:t>
            </a:r>
            <a:r>
              <a:rPr lang="es-AR" dirty="0"/>
              <a:t>de las partículas pesadas y livianas, </a:t>
            </a:r>
            <a:endParaRPr lang="es-AR" dirty="0" smtClean="0"/>
          </a:p>
          <a:p>
            <a:r>
              <a:rPr lang="es-AR" dirty="0"/>
              <a:t> </a:t>
            </a:r>
            <a:r>
              <a:rPr lang="es-AR" dirty="0" smtClean="0"/>
              <a:t>    como </a:t>
            </a:r>
            <a:r>
              <a:rPr lang="es-AR" dirty="0"/>
              <a:t>es el caso del </a:t>
            </a:r>
            <a:r>
              <a:rPr lang="es-AR" dirty="0" err="1" smtClean="0"/>
              <a:t>jig</a:t>
            </a:r>
            <a:r>
              <a:rPr lang="es-AR" dirty="0" smtClean="0"/>
              <a:t>.</a:t>
            </a:r>
          </a:p>
          <a:p>
            <a:endParaRPr lang="es-AR" dirty="0" smtClean="0"/>
          </a:p>
          <a:p>
            <a:r>
              <a:rPr lang="es-AR" b="1" dirty="0" smtClean="0">
                <a:solidFill>
                  <a:srgbClr val="FF0000"/>
                </a:solidFill>
              </a:rPr>
              <a:t>c</a:t>
            </a:r>
            <a:r>
              <a:rPr lang="es-AR" b="1" dirty="0">
                <a:solidFill>
                  <a:srgbClr val="FF0000"/>
                </a:solidFill>
              </a:rPr>
              <a:t>)</a:t>
            </a:r>
            <a:r>
              <a:rPr lang="es-AR" dirty="0"/>
              <a:t> </a:t>
            </a:r>
            <a:r>
              <a:rPr lang="es-AR" b="1" dirty="0">
                <a:solidFill>
                  <a:srgbClr val="FF0000"/>
                </a:solidFill>
              </a:rPr>
              <a:t>Separación en corrientes superficiales </a:t>
            </a:r>
            <a:r>
              <a:rPr lang="es-AR" dirty="0"/>
              <a:t>de agua o </a:t>
            </a:r>
            <a:endParaRPr lang="es-AR" dirty="0" smtClean="0"/>
          </a:p>
          <a:p>
            <a:r>
              <a:rPr lang="es-AR" dirty="0"/>
              <a:t> </a:t>
            </a:r>
            <a:r>
              <a:rPr lang="es-AR" dirty="0" smtClean="0"/>
              <a:t>   “</a:t>
            </a:r>
            <a:r>
              <a:rPr lang="es-AR" dirty="0"/>
              <a:t>clasificación en lámina delgada</a:t>
            </a:r>
            <a:r>
              <a:rPr lang="es-AR" dirty="0" smtClean="0"/>
              <a:t>”, como </a:t>
            </a:r>
            <a:r>
              <a:rPr lang="es-AR" dirty="0"/>
              <a:t>es el caso de </a:t>
            </a:r>
            <a:endParaRPr lang="es-AR" dirty="0" smtClean="0"/>
          </a:p>
          <a:p>
            <a:r>
              <a:rPr lang="es-AR" dirty="0"/>
              <a:t> </a:t>
            </a:r>
            <a:r>
              <a:rPr lang="es-AR" dirty="0" smtClean="0"/>
              <a:t>    las </a:t>
            </a:r>
            <a:r>
              <a:rPr lang="es-AR" dirty="0"/>
              <a:t>mesas concentradoras y los separadores de espiral.</a:t>
            </a:r>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9949" y="2341418"/>
            <a:ext cx="3374015" cy="2199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98" y="4807526"/>
            <a:ext cx="4148808" cy="1840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7621" y="189851"/>
            <a:ext cx="3678669" cy="207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760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92727" y="1293559"/>
            <a:ext cx="6943108" cy="3416320"/>
          </a:xfrm>
          <a:prstGeom prst="rect">
            <a:avLst/>
          </a:prstGeom>
        </p:spPr>
        <p:txBody>
          <a:bodyPr wrap="square">
            <a:spAutoFit/>
          </a:bodyPr>
          <a:lstStyle/>
          <a:p>
            <a:endParaRPr lang="es-AR" dirty="0"/>
          </a:p>
          <a:p>
            <a:r>
              <a:rPr lang="es-AR" dirty="0" smtClean="0"/>
              <a:t>Los </a:t>
            </a:r>
            <a:r>
              <a:rPr lang="es-AR" dirty="0"/>
              <a:t>métodos </a:t>
            </a:r>
            <a:r>
              <a:rPr lang="es-AR" dirty="0" smtClean="0"/>
              <a:t>gravimétricos se </a:t>
            </a:r>
            <a:r>
              <a:rPr lang="es-AR" dirty="0"/>
              <a:t>pueden dividir </a:t>
            </a:r>
            <a:r>
              <a:rPr lang="es-AR" dirty="0" smtClean="0"/>
              <a:t>en: </a:t>
            </a:r>
          </a:p>
          <a:p>
            <a:endParaRPr lang="es-AR" dirty="0"/>
          </a:p>
          <a:p>
            <a:r>
              <a:rPr lang="es-AR" b="1" dirty="0" smtClean="0">
                <a:solidFill>
                  <a:srgbClr val="FF0000"/>
                </a:solidFill>
              </a:rPr>
              <a:t>1</a:t>
            </a:r>
            <a:r>
              <a:rPr lang="es-AR" b="1" dirty="0">
                <a:solidFill>
                  <a:srgbClr val="FF0000"/>
                </a:solidFill>
              </a:rPr>
              <a:t>. MÉTODOS DE CONCENTRACIÓN EN MEDIO DENSO </a:t>
            </a:r>
            <a:r>
              <a:rPr lang="es-AR" b="1" dirty="0" smtClean="0">
                <a:solidFill>
                  <a:srgbClr val="FF0000"/>
                </a:solidFill>
              </a:rPr>
              <a:t>: </a:t>
            </a:r>
            <a:r>
              <a:rPr lang="es-AR" dirty="0"/>
              <a:t>el medio en el cual se produce la separación tiene una densidad intermedia con respecto a las densidades de las especies que se quieren separar. Existen dos tipos de separadores en medio denso : </a:t>
            </a:r>
            <a:r>
              <a:rPr lang="es-AR" dirty="0">
                <a:solidFill>
                  <a:srgbClr val="FF0000"/>
                </a:solidFill>
              </a:rPr>
              <a:t>estático y dinámico</a:t>
            </a:r>
            <a:r>
              <a:rPr lang="es-AR" dirty="0" smtClean="0">
                <a:solidFill>
                  <a:srgbClr val="FF0000"/>
                </a:solidFill>
              </a:rPr>
              <a:t>.</a:t>
            </a:r>
          </a:p>
          <a:p>
            <a:endParaRPr lang="es-AR" dirty="0"/>
          </a:p>
          <a:p>
            <a:r>
              <a:rPr lang="es-AR" b="1" dirty="0" smtClean="0">
                <a:solidFill>
                  <a:srgbClr val="FF0000"/>
                </a:solidFill>
              </a:rPr>
              <a:t>2</a:t>
            </a:r>
            <a:r>
              <a:rPr lang="es-AR" b="1" dirty="0">
                <a:solidFill>
                  <a:srgbClr val="FF0000"/>
                </a:solidFill>
              </a:rPr>
              <a:t>. MÉTODOS DE CONCENTRACIÓN EN CORRIENTES </a:t>
            </a:r>
            <a:r>
              <a:rPr lang="es-AR" b="1" dirty="0" smtClean="0">
                <a:solidFill>
                  <a:srgbClr val="FF0000"/>
                </a:solidFill>
              </a:rPr>
              <a:t>: </a:t>
            </a:r>
            <a:r>
              <a:rPr lang="es-AR" dirty="0"/>
              <a:t>la densidad del medio es </a:t>
            </a:r>
            <a:r>
              <a:rPr lang="es-AR" dirty="0" smtClean="0"/>
              <a:t>inferior a </a:t>
            </a:r>
            <a:r>
              <a:rPr lang="es-AR" dirty="0"/>
              <a:t>las densidades de las especies que se quieren separar. </a:t>
            </a:r>
            <a:endParaRPr lang="es-AR" dirty="0" smtClean="0"/>
          </a:p>
        </p:txBody>
      </p:sp>
      <p:sp>
        <p:nvSpPr>
          <p:cNvPr id="4" name="Rectángulo 5"/>
          <p:cNvSpPr/>
          <p:nvPr/>
        </p:nvSpPr>
        <p:spPr>
          <a:xfrm>
            <a:off x="881570" y="189415"/>
            <a:ext cx="6191118" cy="400110"/>
          </a:xfrm>
          <a:prstGeom prst="rect">
            <a:avLst/>
          </a:prstGeom>
        </p:spPr>
        <p:txBody>
          <a:bodyPr wrap="none">
            <a:spAutoFit/>
          </a:bodyPr>
          <a:lstStyle/>
          <a:p>
            <a:r>
              <a:rPr lang="en-US" sz="2000" b="1" dirty="0" smtClean="0"/>
              <a:t>CONCENTRACIÓN GRAVIMÉTRICA DE MINERALES</a:t>
            </a:r>
            <a:endParaRPr lang="en-US" sz="2000" b="1" dirty="0"/>
          </a:p>
        </p:txBody>
      </p:sp>
      <p:sp>
        <p:nvSpPr>
          <p:cNvPr id="5" name="Rectángulo 5"/>
          <p:cNvSpPr/>
          <p:nvPr/>
        </p:nvSpPr>
        <p:spPr>
          <a:xfrm>
            <a:off x="1630870" y="754596"/>
            <a:ext cx="5570756" cy="400110"/>
          </a:xfrm>
          <a:prstGeom prst="rect">
            <a:avLst/>
          </a:prstGeom>
        </p:spPr>
        <p:txBody>
          <a:bodyPr wrap="none">
            <a:spAutoFit/>
          </a:bodyPr>
          <a:lstStyle/>
          <a:p>
            <a:r>
              <a:rPr lang="en-US" sz="2000" b="1" dirty="0" err="1" smtClean="0"/>
              <a:t>Clasificación</a:t>
            </a:r>
            <a:r>
              <a:rPr lang="en-US" sz="2000" b="1" dirty="0" smtClean="0"/>
              <a:t> de </a:t>
            </a:r>
            <a:r>
              <a:rPr lang="en-US" sz="2000" b="1" dirty="0" err="1" smtClean="0"/>
              <a:t>los</a:t>
            </a:r>
            <a:r>
              <a:rPr lang="en-US" sz="2000" b="1" dirty="0" smtClean="0"/>
              <a:t> </a:t>
            </a:r>
            <a:r>
              <a:rPr lang="en-US" sz="2000" b="1" dirty="0" err="1" smtClean="0"/>
              <a:t>Métodos</a:t>
            </a:r>
            <a:r>
              <a:rPr lang="en-US" sz="2000" b="1" dirty="0" smtClean="0"/>
              <a:t> </a:t>
            </a:r>
            <a:r>
              <a:rPr lang="en-US" sz="2000" b="1" dirty="0" err="1" smtClean="0"/>
              <a:t>Gravimétricos</a:t>
            </a:r>
            <a:endParaRPr lang="en-US" sz="2000" b="1"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3018" y="946485"/>
            <a:ext cx="4543425"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1539835" y="4748497"/>
            <a:ext cx="6096000" cy="923330"/>
          </a:xfrm>
          <a:prstGeom prst="rect">
            <a:avLst/>
          </a:prstGeom>
        </p:spPr>
        <p:txBody>
          <a:bodyPr>
            <a:spAutoFit/>
          </a:bodyPr>
          <a:lstStyle/>
          <a:p>
            <a:r>
              <a:rPr lang="es-AR" dirty="0"/>
              <a:t>• </a:t>
            </a:r>
            <a:r>
              <a:rPr lang="es-AR" dirty="0">
                <a:solidFill>
                  <a:srgbClr val="FF0000"/>
                </a:solidFill>
              </a:rPr>
              <a:t>Corrientes Verticales</a:t>
            </a:r>
          </a:p>
          <a:p>
            <a:r>
              <a:rPr lang="es-AR" dirty="0"/>
              <a:t>• </a:t>
            </a:r>
            <a:r>
              <a:rPr lang="es-AR" b="1" u="sng" dirty="0">
                <a:solidFill>
                  <a:srgbClr val="FF0000"/>
                </a:solidFill>
              </a:rPr>
              <a:t>Corrientes Longitudinales</a:t>
            </a:r>
            <a:r>
              <a:rPr lang="es-AR" b="1" u="sng" dirty="0"/>
              <a:t> </a:t>
            </a:r>
            <a:r>
              <a:rPr lang="es-AR" b="1" u="sng" dirty="0">
                <a:solidFill>
                  <a:srgbClr val="FF0000"/>
                </a:solidFill>
              </a:rPr>
              <a:t>( laminar </a:t>
            </a:r>
            <a:r>
              <a:rPr lang="es-AR" dirty="0">
                <a:solidFill>
                  <a:srgbClr val="FF0000"/>
                </a:solidFill>
              </a:rPr>
              <a:t>y en canaletas) </a:t>
            </a:r>
          </a:p>
          <a:p>
            <a:r>
              <a:rPr lang="es-AR" dirty="0"/>
              <a:t>• </a:t>
            </a:r>
            <a:r>
              <a:rPr lang="es-AR" dirty="0">
                <a:solidFill>
                  <a:srgbClr val="FF0000"/>
                </a:solidFill>
              </a:rPr>
              <a:t>Corrientes </a:t>
            </a:r>
            <a:r>
              <a:rPr lang="es-AR" dirty="0" smtClean="0">
                <a:solidFill>
                  <a:srgbClr val="FF0000"/>
                </a:solidFill>
              </a:rPr>
              <a:t>Centrífugas o también Oscilatorias</a:t>
            </a:r>
            <a:endParaRPr lang="es-AR" dirty="0">
              <a:solidFill>
                <a:srgbClr val="FF0000"/>
              </a:solidFill>
            </a:endParaRPr>
          </a:p>
        </p:txBody>
      </p:sp>
    </p:spTree>
    <p:extLst>
      <p:ext uri="{BB962C8B-B14F-4D97-AF65-F5344CB8AC3E}">
        <p14:creationId xmlns:p14="http://schemas.microsoft.com/office/powerpoint/2010/main" val="363463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theme/theme1.xml><?xml version="1.0" encoding="utf-8"?>
<a:theme xmlns:a="http://schemas.openxmlformats.org/drawingml/2006/main" name="Espiral">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11934</TotalTime>
  <Words>2661</Words>
  <Application>Microsoft Office PowerPoint</Application>
  <PresentationFormat>Personalizado</PresentationFormat>
  <Paragraphs>334</Paragraphs>
  <Slides>42</Slides>
  <Notes>0</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Espiral</vt:lpstr>
      <vt:lpstr>PROCESAMIENTO DE MINERALES II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PROCESAMIENTO DE MINERALES I</dc:title>
  <dc:creator>usuario</dc:creator>
  <cp:lastModifiedBy>Ricardo Lamas</cp:lastModifiedBy>
  <cp:revision>551</cp:revision>
  <dcterms:created xsi:type="dcterms:W3CDTF">2020-05-22T09:26:34Z</dcterms:created>
  <dcterms:modified xsi:type="dcterms:W3CDTF">2020-09-24T14:05:20Z</dcterms:modified>
</cp:coreProperties>
</file>