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7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6" r:id="rId6"/>
    <p:sldId id="295" r:id="rId7"/>
    <p:sldId id="297" r:id="rId8"/>
    <p:sldId id="298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1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s-ES" smtClean="0"/>
              <a:pPr/>
              <a:t>11/04/2023</a:t>
            </a:fld>
            <a:endParaRPr lang="es-ES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s-AR"/>
              <a:pPr/>
              <a:t>11/4/2023</a:t>
            </a:fld>
            <a:endParaRPr lang="es-E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s-E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424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8679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249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7996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14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023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386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277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903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0999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0545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106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952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11/04/2023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792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11/04/2023</a:t>
            </a:fld>
            <a:endParaRPr lang="es-E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33249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11/04/2023</a:t>
            </a:fld>
            <a:endParaRPr lang="es-E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84290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11/04/2023</a:t>
            </a:fld>
            <a:endParaRPr lang="es-E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89560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11/04/2023</a:t>
            </a:fld>
            <a:endParaRPr lang="es-E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57729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11/04/2023</a:t>
            </a:fld>
            <a:endParaRPr lang="es-E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83950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11/04/2023</a:t>
            </a:fld>
            <a:endParaRPr lang="es-E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42320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11/04/2023</a:t>
            </a:fld>
            <a:endParaRPr lang="es-E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0743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11/04/2023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514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11/04/2023</a:t>
            </a:fld>
            <a:endParaRPr lang="es-E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06740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11/04/2023</a:t>
            </a:fld>
            <a:endParaRPr lang="es-E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63585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s-ES" smtClean="0"/>
              <a:pPr/>
              <a:t>11/04/2023</a:t>
            </a:fld>
            <a:endParaRPr lang="es-E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s-E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17200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Teor%C3%ADa_general_de_sistemas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s.wikipedia.org/wiki/Informaci%C3%B3n" TargetMode="External"/><Relationship Id="rId5" Type="http://schemas.openxmlformats.org/officeDocument/2006/relationships/hyperlink" Target="http://es.wikipedia.org/wiki/Programa_inform%C3%A1tico" TargetMode="External"/><Relationship Id="rId4" Type="http://schemas.openxmlformats.org/officeDocument/2006/relationships/hyperlink" Target="http://es.wikipedia.org/wiki/Soporte_f%C3%ADsic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83093" y="1958975"/>
            <a:ext cx="7577814" cy="1470025"/>
          </a:xfrm>
        </p:spPr>
        <p:txBody>
          <a:bodyPr>
            <a:normAutofit/>
          </a:bodyPr>
          <a:lstStyle/>
          <a:p>
            <a:pPr algn="ctr"/>
            <a:r>
              <a:rPr sz="4600" b="1" dirty="0" err="1">
                <a:latin typeface="Arial" pitchFamily="34" charset="0"/>
                <a:cs typeface="Arial" pitchFamily="34" charset="0"/>
              </a:rPr>
              <a:t>Te</a:t>
            </a:r>
            <a:r>
              <a:rPr lang="es-ES" sz="4600" b="1" dirty="0" err="1">
                <a:latin typeface="Arial" pitchFamily="34" charset="0"/>
                <a:cs typeface="Arial" pitchFamily="34" charset="0"/>
              </a:rPr>
              <a:t>oría</a:t>
            </a:r>
            <a:r>
              <a:rPr sz="4600" b="1" dirty="0">
                <a:latin typeface="Arial" pitchFamily="34" charset="0"/>
                <a:cs typeface="Arial" pitchFamily="34" charset="0"/>
              </a:rPr>
              <a:t> de la </a:t>
            </a:r>
            <a:r>
              <a:rPr sz="4600" b="1" dirty="0" err="1">
                <a:latin typeface="Arial" pitchFamily="34" charset="0"/>
                <a:cs typeface="Arial" pitchFamily="34" charset="0"/>
              </a:rPr>
              <a:t>Informaci</a:t>
            </a:r>
            <a:r>
              <a:rPr lang="es-ES" sz="4600" b="1" dirty="0" err="1">
                <a:latin typeface="Arial" pitchFamily="34" charset="0"/>
                <a:cs typeface="Arial" pitchFamily="34" charset="0"/>
              </a:rPr>
              <a:t>ó</a:t>
            </a:r>
            <a:r>
              <a:rPr sz="4600" b="1" dirty="0">
                <a:latin typeface="Arial" pitchFamily="34" charset="0"/>
                <a:cs typeface="Arial" pitchFamily="34" charset="0"/>
              </a:rPr>
              <a:t>n y la </a:t>
            </a:r>
            <a:r>
              <a:rPr sz="4600" b="1" dirty="0" err="1">
                <a:latin typeface="Arial" pitchFamily="34" charset="0"/>
                <a:cs typeface="Arial" pitchFamily="34" charset="0"/>
              </a:rPr>
              <a:t>Comunicaci</a:t>
            </a:r>
            <a:r>
              <a:rPr lang="es-ES" sz="4600" b="1" dirty="0" err="1">
                <a:latin typeface="Arial" pitchFamily="34" charset="0"/>
                <a:cs typeface="Arial" pitchFamily="34" charset="0"/>
              </a:rPr>
              <a:t>ó</a:t>
            </a:r>
            <a:r>
              <a:rPr sz="4600" b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35696" y="4077072"/>
            <a:ext cx="6194066" cy="925223"/>
          </a:xfrm>
        </p:spPr>
        <p:txBody>
          <a:bodyPr/>
          <a:lstStyle/>
          <a:p>
            <a:pPr algn="ctr"/>
            <a:r>
              <a:rPr lang="es-ES" dirty="0">
                <a:latin typeface="Arial" pitchFamily="34" charset="0"/>
                <a:cs typeface="Arial" pitchFamily="34" charset="0"/>
              </a:rPr>
              <a:t>Introducción a los Sistemas de Información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1404387" y="5211479"/>
            <a:ext cx="6194066" cy="9252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Ing. María Aparicio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2383166" y="295116"/>
            <a:ext cx="4377668" cy="550984"/>
          </a:xfrm>
        </p:spPr>
        <p:txBody>
          <a:bodyPr>
            <a:normAutofit/>
          </a:bodyPr>
          <a:lstStyle/>
          <a:p>
            <a:pPr algn="ctr"/>
            <a:r>
              <a:rPr lang="es-A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Informático </a:t>
            </a:r>
            <a:endParaRPr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12F4D7-87E4-5AAA-DA82-9388DA565A8C}"/>
              </a:ext>
            </a:extLst>
          </p:cNvPr>
          <p:cNvSpPr txBox="1"/>
          <p:nvPr/>
        </p:nvSpPr>
        <p:spPr>
          <a:xfrm>
            <a:off x="478562" y="839631"/>
            <a:ext cx="7261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Desacoplamiento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8 Rectángulo">
            <a:extLst>
              <a:ext uri="{FF2B5EF4-FFF2-40B4-BE49-F238E27FC236}">
                <a16:creationId xmlns:a16="http://schemas.microsoft.com/office/drawing/2014/main" id="{E6569CE1-8711-BFF2-D4F3-1DBA29BEBF3F}"/>
              </a:ext>
            </a:extLst>
          </p:cNvPr>
          <p:cNvSpPr/>
          <p:nvPr/>
        </p:nvSpPr>
        <p:spPr>
          <a:xfrm>
            <a:off x="478562" y="1306080"/>
            <a:ext cx="84139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acoplamiento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se define como el grado por el cual los elementos se interconectan o se relacionan entre sí. </a:t>
            </a:r>
          </a:p>
          <a:p>
            <a:pPr algn="just"/>
            <a:endParaRPr lang="es-E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Para un buen diseño es aconsejable un </a:t>
            </a:r>
            <a:r>
              <a:rPr lang="es-AR" b="1" dirty="0"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es-A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ajo acoplamiento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bajo acoplamiento </a:t>
            </a:r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refiere a una relación en la cual un módulo interactúa con otro vía una simple y estable interfaz y no necesita conocer la implementación interna del otro módulo</a:t>
            </a:r>
          </a:p>
        </p:txBody>
      </p:sp>
      <p:pic>
        <p:nvPicPr>
          <p:cNvPr id="3074" name="Picture 2" descr="Cristopher_PS }} on Twitter: &quot;👉🏼Como podemos intuir, por eso siempre es  mejor que tengamos como objetivo escribir #software con alta cohesión y bajo  acoplamiento. Algo similar es cuando desacoplamos el #backend">
            <a:extLst>
              <a:ext uri="{FF2B5EF4-FFF2-40B4-BE49-F238E27FC236}">
                <a16:creationId xmlns:a16="http://schemas.microsoft.com/office/drawing/2014/main" id="{FF45F768-29E8-539C-B247-D4CAE8877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6" r="1850" b="3478"/>
          <a:stretch/>
        </p:blipFill>
        <p:spPr bwMode="auto">
          <a:xfrm>
            <a:off x="5045380" y="3781463"/>
            <a:ext cx="3847100" cy="271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8 Rectángulo">
            <a:extLst>
              <a:ext uri="{FF2B5EF4-FFF2-40B4-BE49-F238E27FC236}">
                <a16:creationId xmlns:a16="http://schemas.microsoft.com/office/drawing/2014/main" id="{EA3AB0B1-198C-E872-251F-DFE30E760F92}"/>
              </a:ext>
            </a:extLst>
          </p:cNvPr>
          <p:cNvSpPr/>
          <p:nvPr/>
        </p:nvSpPr>
        <p:spPr>
          <a:xfrm>
            <a:off x="349078" y="4264043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sistema es altamente eficiente y eficaz cuando tiene una muy alta cohesión funcional y un muy bajo acoplamiento</a:t>
            </a:r>
            <a:endParaRPr lang="es-A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AR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7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2383166" y="295116"/>
            <a:ext cx="4377668" cy="550984"/>
          </a:xfrm>
        </p:spPr>
        <p:txBody>
          <a:bodyPr>
            <a:normAutofit/>
          </a:bodyPr>
          <a:lstStyle/>
          <a:p>
            <a:pPr algn="ctr"/>
            <a:r>
              <a:rPr lang="es-A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Informático </a:t>
            </a:r>
            <a:endParaRPr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12F4D7-87E4-5AAA-DA82-9388DA565A8C}"/>
              </a:ext>
            </a:extLst>
          </p:cNvPr>
          <p:cNvSpPr txBox="1"/>
          <p:nvPr/>
        </p:nvSpPr>
        <p:spPr>
          <a:xfrm>
            <a:off x="478562" y="839631"/>
            <a:ext cx="7261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Desacoplamiento: Tipos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8 Rectángulo">
            <a:extLst>
              <a:ext uri="{FF2B5EF4-FFF2-40B4-BE49-F238E27FC236}">
                <a16:creationId xmlns:a16="http://schemas.microsoft.com/office/drawing/2014/main" id="{E6569CE1-8711-BFF2-D4F3-1DBA29BEBF3F}"/>
              </a:ext>
            </a:extLst>
          </p:cNvPr>
          <p:cNvSpPr/>
          <p:nvPr/>
        </p:nvSpPr>
        <p:spPr>
          <a:xfrm>
            <a:off x="478562" y="1306080"/>
            <a:ext cx="8413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1.- Inventarios, almacenamientos intermedios, o líneas de espera.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crea un almacenamiento de manera tal que no dependa la salida de la entrada del sistema.</a:t>
            </a:r>
            <a:endParaRPr lang="es-E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oncepto de esquema de la gestión de inventarios con logística en almacén de mercancías">
            <a:extLst>
              <a:ext uri="{FF2B5EF4-FFF2-40B4-BE49-F238E27FC236}">
                <a16:creationId xmlns:a16="http://schemas.microsoft.com/office/drawing/2014/main" id="{20170163-D308-56A9-A9A4-42C2AAD4B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6517" r="2751" b="21440"/>
          <a:stretch/>
        </p:blipFill>
        <p:spPr bwMode="auto">
          <a:xfrm>
            <a:off x="457352" y="2420888"/>
            <a:ext cx="85689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0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2383166" y="295116"/>
            <a:ext cx="4377668" cy="550984"/>
          </a:xfrm>
        </p:spPr>
        <p:txBody>
          <a:bodyPr>
            <a:normAutofit/>
          </a:bodyPr>
          <a:lstStyle/>
          <a:p>
            <a:pPr algn="ctr"/>
            <a:r>
              <a:rPr lang="es-A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Informático </a:t>
            </a:r>
            <a:endParaRPr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12F4D7-87E4-5AAA-DA82-9388DA565A8C}"/>
              </a:ext>
            </a:extLst>
          </p:cNvPr>
          <p:cNvSpPr txBox="1"/>
          <p:nvPr/>
        </p:nvSpPr>
        <p:spPr>
          <a:xfrm>
            <a:off x="478562" y="839631"/>
            <a:ext cx="7261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Desacoplamiento: Tipos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8 Rectángulo">
            <a:extLst>
              <a:ext uri="{FF2B5EF4-FFF2-40B4-BE49-F238E27FC236}">
                <a16:creationId xmlns:a16="http://schemas.microsoft.com/office/drawing/2014/main" id="{E6569CE1-8711-BFF2-D4F3-1DBA29BEBF3F}"/>
              </a:ext>
            </a:extLst>
          </p:cNvPr>
          <p:cNvSpPr/>
          <p:nvPr/>
        </p:nvSpPr>
        <p:spPr>
          <a:xfrm>
            <a:off x="478562" y="1306080"/>
            <a:ext cx="8413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2.-</a:t>
            </a:r>
            <a:r>
              <a:rPr lang="es-A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Recursos de holgura y flexibles. </a:t>
            </a:r>
            <a:r>
              <a:rPr lang="es-A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Cuando la salida de algún sistema es la entrada de otro, las existencias de recursos de holgura permiten a los subsistemas que sean algo independientes y aún más, que cada uno responda a las demandas de los otros subsistemas.</a:t>
            </a:r>
            <a:endParaRPr lang="es-E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8.10. Aprender el calculo del Margen de DEMORA. - Recuperación Gestión">
            <a:extLst>
              <a:ext uri="{FF2B5EF4-FFF2-40B4-BE49-F238E27FC236}">
                <a16:creationId xmlns:a16="http://schemas.microsoft.com/office/drawing/2014/main" id="{60B2D96E-B4E1-6650-93DD-FF56C9AAB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08" y="2565167"/>
            <a:ext cx="4086225" cy="360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791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2383166" y="295116"/>
            <a:ext cx="4377668" cy="550984"/>
          </a:xfrm>
        </p:spPr>
        <p:txBody>
          <a:bodyPr>
            <a:normAutofit/>
          </a:bodyPr>
          <a:lstStyle/>
          <a:p>
            <a:pPr algn="ctr"/>
            <a:r>
              <a:rPr lang="es-A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Informático </a:t>
            </a:r>
            <a:endParaRPr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12F4D7-87E4-5AAA-DA82-9388DA565A8C}"/>
              </a:ext>
            </a:extLst>
          </p:cNvPr>
          <p:cNvSpPr txBox="1"/>
          <p:nvPr/>
        </p:nvSpPr>
        <p:spPr>
          <a:xfrm>
            <a:off x="478562" y="839631"/>
            <a:ext cx="7261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Desacoplamiento: Tipos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8 Rectángulo">
            <a:extLst>
              <a:ext uri="{FF2B5EF4-FFF2-40B4-BE49-F238E27FC236}">
                <a16:creationId xmlns:a16="http://schemas.microsoft.com/office/drawing/2014/main" id="{E6569CE1-8711-BFF2-D4F3-1DBA29BEBF3F}"/>
              </a:ext>
            </a:extLst>
          </p:cNvPr>
          <p:cNvSpPr/>
          <p:nvPr/>
        </p:nvSpPr>
        <p:spPr>
          <a:xfrm>
            <a:off x="478562" y="1306080"/>
            <a:ext cx="8413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3.- Estándares.</a:t>
            </a:r>
            <a:r>
              <a:rPr lang="es-A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La especificación de las normas, los costos de los estándares y otras normas le permiten a un subsistema planear y organizarse reduciendo la necesidad de comunicarse con otros subsistemas.</a:t>
            </a:r>
            <a:endParaRPr lang="es-E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aktivieren Sie Papst Gebrechlich ejemplos de estandares de control en una  empresa Hand voll Hauptquartier kompilieren">
            <a:extLst>
              <a:ext uri="{FF2B5EF4-FFF2-40B4-BE49-F238E27FC236}">
                <a16:creationId xmlns:a16="http://schemas.microsoft.com/office/drawing/2014/main" id="{C525D34A-CF15-A8BB-276B-87D34270B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1"/>
          <a:stretch/>
        </p:blipFill>
        <p:spPr bwMode="auto">
          <a:xfrm>
            <a:off x="1127566" y="2276872"/>
            <a:ext cx="7332866" cy="441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2383166" y="295116"/>
            <a:ext cx="4377668" cy="550984"/>
          </a:xfrm>
        </p:spPr>
        <p:txBody>
          <a:bodyPr>
            <a:normAutofit/>
          </a:bodyPr>
          <a:lstStyle/>
          <a:p>
            <a:pPr algn="ctr"/>
            <a:r>
              <a:rPr lang="es-A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Informático </a:t>
            </a:r>
            <a:endParaRPr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12F4D7-87E4-5AAA-DA82-9388DA565A8C}"/>
              </a:ext>
            </a:extLst>
          </p:cNvPr>
          <p:cNvSpPr txBox="1"/>
          <p:nvPr/>
        </p:nvSpPr>
        <p:spPr>
          <a:xfrm>
            <a:off x="478563" y="839631"/>
            <a:ext cx="4597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  <a:endParaRPr lang="es-A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8 Rectángulo">
            <a:extLst>
              <a:ext uri="{FF2B5EF4-FFF2-40B4-BE49-F238E27FC236}">
                <a16:creationId xmlns:a16="http://schemas.microsoft.com/office/drawing/2014/main" id="{E6569CE1-8711-BFF2-D4F3-1DBA29BEBF3F}"/>
              </a:ext>
            </a:extLst>
          </p:cNvPr>
          <p:cNvSpPr/>
          <p:nvPr/>
        </p:nvSpPr>
        <p:spPr>
          <a:xfrm>
            <a:off x="971600" y="5157192"/>
            <a:ext cx="7875885" cy="1262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sistema informático como todo </a:t>
            </a:r>
            <a:r>
              <a:rPr lang="es-AR" sz="1800" strike="noStrike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Teoría general de sistem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sistema</a:t>
            </a: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 el conjunto de partes interrelacionadas, </a:t>
            </a:r>
            <a:r>
              <a:rPr lang="es-AR" sz="1800" strike="noStrike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Soporte físic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hardware</a:t>
            </a: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(elemento físico), </a:t>
            </a:r>
            <a:r>
              <a:rPr lang="es-AR" sz="1800" strike="noStrike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Programa informátic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software</a:t>
            </a: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(elemento lógico) y </a:t>
            </a:r>
            <a:r>
              <a:rPr lang="es-AR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humanware</a:t>
            </a: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(Elemento humano) que permite almacenar y procesar </a:t>
            </a:r>
            <a:r>
              <a:rPr lang="es-AR" sz="1800" strike="noStrike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Informació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información</a:t>
            </a: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istema informático - EcuRed">
            <a:extLst>
              <a:ext uri="{FF2B5EF4-FFF2-40B4-BE49-F238E27FC236}">
                <a16:creationId xmlns:a16="http://schemas.microsoft.com/office/drawing/2014/main" id="{4C6EC3BA-029D-CE4C-3094-DE14A7C4A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68" y="1270518"/>
            <a:ext cx="4992174" cy="377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7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2383166" y="295116"/>
            <a:ext cx="4377668" cy="550984"/>
          </a:xfrm>
        </p:spPr>
        <p:txBody>
          <a:bodyPr>
            <a:normAutofit/>
          </a:bodyPr>
          <a:lstStyle/>
          <a:p>
            <a:pPr algn="ctr"/>
            <a:r>
              <a:rPr lang="es-A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Informático </a:t>
            </a:r>
            <a:endParaRPr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12F4D7-87E4-5AAA-DA82-9388DA565A8C}"/>
              </a:ext>
            </a:extLst>
          </p:cNvPr>
          <p:cNvSpPr txBox="1"/>
          <p:nvPr/>
        </p:nvSpPr>
        <p:spPr>
          <a:xfrm>
            <a:off x="478563" y="839631"/>
            <a:ext cx="4597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Modelo que control básico</a:t>
            </a:r>
            <a:endParaRPr lang="es-A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8 Rectángulo">
            <a:extLst>
              <a:ext uri="{FF2B5EF4-FFF2-40B4-BE49-F238E27FC236}">
                <a16:creationId xmlns:a16="http://schemas.microsoft.com/office/drawing/2014/main" id="{E6569CE1-8711-BFF2-D4F3-1DBA29BEBF3F}"/>
              </a:ext>
            </a:extLst>
          </p:cNvPr>
          <p:cNvSpPr/>
          <p:nvPr/>
        </p:nvSpPr>
        <p:spPr>
          <a:xfrm>
            <a:off x="899592" y="1411894"/>
            <a:ext cx="7875885" cy="1713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Todos los sistemas tienen niveles aceptables de desempeño, denominados estándares y contra los que se comparan los niveles de desempeño actuales.</a:t>
            </a: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estándar de desempeño de sistemas es un objetivo (o meta) específico del sistema.</a:t>
            </a: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8 estándares de servicio al cliente para una atención premium">
            <a:extLst>
              <a:ext uri="{FF2B5EF4-FFF2-40B4-BE49-F238E27FC236}">
                <a16:creationId xmlns:a16="http://schemas.microsoft.com/office/drawing/2014/main" id="{4E14BAB8-DD2D-6677-02D0-6A504E738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52" y="3427598"/>
            <a:ext cx="2244052" cy="31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6.2.1 Establecimiento de estándares | Contenidos Temáticos del Módulo 6  Control">
            <a:extLst>
              <a:ext uri="{FF2B5EF4-FFF2-40B4-BE49-F238E27FC236}">
                <a16:creationId xmlns:a16="http://schemas.microsoft.com/office/drawing/2014/main" id="{24289029-CDEB-47AA-32E7-1E4A354AE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8242"/>
            <a:ext cx="5082984" cy="29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0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2383166" y="295116"/>
            <a:ext cx="4377668" cy="550984"/>
          </a:xfrm>
        </p:spPr>
        <p:txBody>
          <a:bodyPr>
            <a:normAutofit/>
          </a:bodyPr>
          <a:lstStyle/>
          <a:p>
            <a:pPr algn="ctr"/>
            <a:r>
              <a:rPr lang="es-A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Informático </a:t>
            </a:r>
            <a:endParaRPr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12F4D7-87E4-5AAA-DA82-9388DA565A8C}"/>
              </a:ext>
            </a:extLst>
          </p:cNvPr>
          <p:cNvSpPr txBox="1"/>
          <p:nvPr/>
        </p:nvSpPr>
        <p:spPr>
          <a:xfrm>
            <a:off x="478563" y="839631"/>
            <a:ext cx="4597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Modelo que control básico</a:t>
            </a:r>
            <a:endParaRPr lang="es-A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8 Rectángulo">
            <a:extLst>
              <a:ext uri="{FF2B5EF4-FFF2-40B4-BE49-F238E27FC236}">
                <a16:creationId xmlns:a16="http://schemas.microsoft.com/office/drawing/2014/main" id="{E6569CE1-8711-BFF2-D4F3-1DBA29BEBF3F}"/>
              </a:ext>
            </a:extLst>
          </p:cNvPr>
          <p:cNvSpPr/>
          <p:nvPr/>
        </p:nvSpPr>
        <p:spPr>
          <a:xfrm>
            <a:off x="899592" y="1411894"/>
            <a:ext cx="7875885" cy="1713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Un </a:t>
            </a:r>
            <a:r>
              <a:rPr lang="es-A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estándar</a:t>
            </a: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lograr un desempeño aceptable 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Un método para </a:t>
            </a:r>
            <a:r>
              <a:rPr lang="es-A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</a:t>
            </a: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el desempeño actual 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Un medio para </a:t>
            </a:r>
            <a:r>
              <a:rPr lang="es-A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comparar</a:t>
            </a: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s-A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desempeño</a:t>
            </a: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actual contra el estándar 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Un método de </a:t>
            </a:r>
            <a:r>
              <a:rPr lang="es-A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retroalimentación 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MODELOS DE CONTROL Paúl Pulido Pachón. - ppt descargar">
            <a:extLst>
              <a:ext uri="{FF2B5EF4-FFF2-40B4-BE49-F238E27FC236}">
                <a16:creationId xmlns:a16="http://schemas.microsoft.com/office/drawing/2014/main" id="{B694BCEB-9547-46AF-F0BE-7655B759C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95" y="3284984"/>
            <a:ext cx="4377668" cy="32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2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2383166" y="295116"/>
            <a:ext cx="4377668" cy="550984"/>
          </a:xfrm>
        </p:spPr>
        <p:txBody>
          <a:bodyPr>
            <a:normAutofit/>
          </a:bodyPr>
          <a:lstStyle/>
          <a:p>
            <a:pPr algn="ctr"/>
            <a:r>
              <a:rPr lang="es-A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Informático </a:t>
            </a:r>
            <a:endParaRPr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12F4D7-87E4-5AAA-DA82-9388DA565A8C}"/>
              </a:ext>
            </a:extLst>
          </p:cNvPr>
          <p:cNvSpPr txBox="1"/>
          <p:nvPr/>
        </p:nvSpPr>
        <p:spPr>
          <a:xfrm>
            <a:off x="478562" y="839631"/>
            <a:ext cx="5245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Desempeño y estándares del sistema</a:t>
            </a:r>
            <a:endParaRPr lang="es-A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8 Rectángulo">
            <a:extLst>
              <a:ext uri="{FF2B5EF4-FFF2-40B4-BE49-F238E27FC236}">
                <a16:creationId xmlns:a16="http://schemas.microsoft.com/office/drawing/2014/main" id="{E6569CE1-8711-BFF2-D4F3-1DBA29BEBF3F}"/>
              </a:ext>
            </a:extLst>
          </p:cNvPr>
          <p:cNvSpPr/>
          <p:nvPr/>
        </p:nvSpPr>
        <p:spPr>
          <a:xfrm>
            <a:off x="899592" y="1306080"/>
            <a:ext cx="7875885" cy="2299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objetivo en el diseño de sistemas es construir sistemas que necesiten la menor intervención del medio externo para mantener un desempeño aceptable..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Todo sistema debe vigilar el cumplimiento de sus objetivos. En el proceso de control, los sistemas deben re informarse comparando sus objetivos con lo producido, y realizar los ajustes necesarios con el fin de reducir al máximo las diferencias.</a:t>
            </a:r>
            <a:endParaRPr lang="es-AR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657921-B332-3A01-70F2-9A72DC474B9F}"/>
              </a:ext>
            </a:extLst>
          </p:cNvPr>
          <p:cNvSpPr txBox="1"/>
          <p:nvPr/>
        </p:nvSpPr>
        <p:spPr>
          <a:xfrm>
            <a:off x="395535" y="3653118"/>
            <a:ext cx="5245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Eficacia </a:t>
            </a:r>
            <a:endParaRPr lang="es-A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5BA2-56C6-4379-B624-86CC03F0DCF2}"/>
              </a:ext>
            </a:extLst>
          </p:cNvPr>
          <p:cNvSpPr txBox="1"/>
          <p:nvPr/>
        </p:nvSpPr>
        <p:spPr>
          <a:xfrm>
            <a:off x="365948" y="4889352"/>
            <a:ext cx="5245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Eficiencia </a:t>
            </a:r>
            <a:endParaRPr lang="es-A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8 Rectángulo">
            <a:extLst>
              <a:ext uri="{FF2B5EF4-FFF2-40B4-BE49-F238E27FC236}">
                <a16:creationId xmlns:a16="http://schemas.microsoft.com/office/drawing/2014/main" id="{2CFAC649-6DD3-7CB9-55BB-5BAF8613B34D}"/>
              </a:ext>
            </a:extLst>
          </p:cNvPr>
          <p:cNvSpPr/>
          <p:nvPr/>
        </p:nvSpPr>
        <p:spPr>
          <a:xfrm>
            <a:off x="899592" y="4065344"/>
            <a:ext cx="7875885" cy="82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 una medida del grado en el que un sistema cumple sus metas</a:t>
            </a:r>
            <a:r>
              <a:rPr lang="es-ES" dirty="0"/>
              <a:t>.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Eficacia = Metas Alcanzadas/ Metas Establecidas </a:t>
            </a: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18 Rectángulo">
            <a:extLst>
              <a:ext uri="{FF2B5EF4-FFF2-40B4-BE49-F238E27FC236}">
                <a16:creationId xmlns:a16="http://schemas.microsoft.com/office/drawing/2014/main" id="{01578575-80C3-4564-8A49-C4D14F0C2AD6}"/>
              </a:ext>
            </a:extLst>
          </p:cNvPr>
          <p:cNvSpPr/>
          <p:nvPr/>
        </p:nvSpPr>
        <p:spPr>
          <a:xfrm>
            <a:off x="899592" y="5431048"/>
            <a:ext cx="7875885" cy="1113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 una medida de lo que se produce dividido lo que se consume; puede ir del 0 al 100 por ciento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dirty="0"/>
              <a:t>Eficiencia = Producido/ Consumido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2383166" y="295116"/>
            <a:ext cx="4377668" cy="550984"/>
          </a:xfrm>
        </p:spPr>
        <p:txBody>
          <a:bodyPr>
            <a:normAutofit/>
          </a:bodyPr>
          <a:lstStyle/>
          <a:p>
            <a:pPr algn="ctr"/>
            <a:r>
              <a:rPr lang="es-A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Informático </a:t>
            </a:r>
            <a:endParaRPr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12F4D7-87E4-5AAA-DA82-9388DA565A8C}"/>
              </a:ext>
            </a:extLst>
          </p:cNvPr>
          <p:cNvSpPr txBox="1"/>
          <p:nvPr/>
        </p:nvSpPr>
        <p:spPr>
          <a:xfrm>
            <a:off x="478562" y="839631"/>
            <a:ext cx="5245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Variables y parámetros de un sistema</a:t>
            </a:r>
            <a:endParaRPr lang="es-A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8 Rectángulo">
            <a:extLst>
              <a:ext uri="{FF2B5EF4-FFF2-40B4-BE49-F238E27FC236}">
                <a16:creationId xmlns:a16="http://schemas.microsoft.com/office/drawing/2014/main" id="{E6569CE1-8711-BFF2-D4F3-1DBA29BEBF3F}"/>
              </a:ext>
            </a:extLst>
          </p:cNvPr>
          <p:cNvSpPr/>
          <p:nvPr/>
        </p:nvSpPr>
        <p:spPr>
          <a:xfrm>
            <a:off x="899592" y="1306080"/>
            <a:ext cx="7875885" cy="1120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s-A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ariable de sistemas</a:t>
            </a: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es una cantidad o unidad que puede ser controlada por el tomador de decisiones.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Parámetro de sistemas</a:t>
            </a: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es un valor o cantidad imposible de controlar.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657921-B332-3A01-70F2-9A72DC474B9F}"/>
              </a:ext>
            </a:extLst>
          </p:cNvPr>
          <p:cNvSpPr txBox="1"/>
          <p:nvPr/>
        </p:nvSpPr>
        <p:spPr>
          <a:xfrm>
            <a:off x="478562" y="2792656"/>
            <a:ext cx="5245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Descomposición </a:t>
            </a:r>
            <a:endParaRPr lang="es-A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8 Rectángulo">
            <a:extLst>
              <a:ext uri="{FF2B5EF4-FFF2-40B4-BE49-F238E27FC236}">
                <a16:creationId xmlns:a16="http://schemas.microsoft.com/office/drawing/2014/main" id="{2CFAC649-6DD3-7CB9-55BB-5BAF8613B34D}"/>
              </a:ext>
            </a:extLst>
          </p:cNvPr>
          <p:cNvSpPr/>
          <p:nvPr/>
        </p:nvSpPr>
        <p:spPr>
          <a:xfrm>
            <a:off x="899592" y="3288811"/>
            <a:ext cx="7875885" cy="1256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 sistema complejo, es difícil de comprender cuando se considera como un todo, por lo tanto, el sistema se descompone o factoriza en subsistemas. Este proceso de descomposición se puede seguir realizando con los subsistemas hasta que el último tenga un tamaño manejable.</a:t>
            </a: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escomposición Funcional - YouTube">
            <a:extLst>
              <a:ext uri="{FF2B5EF4-FFF2-40B4-BE49-F238E27FC236}">
                <a16:creationId xmlns:a16="http://schemas.microsoft.com/office/drawing/2014/main" id="{75241C38-B7E5-E0EE-D049-10E8BE0C4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6" b="3567"/>
          <a:stretch/>
        </p:blipFill>
        <p:spPr bwMode="auto">
          <a:xfrm>
            <a:off x="1115616" y="4739318"/>
            <a:ext cx="4036192" cy="193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BSISTEMAS TERRESTRES">
            <a:extLst>
              <a:ext uri="{FF2B5EF4-FFF2-40B4-BE49-F238E27FC236}">
                <a16:creationId xmlns:a16="http://schemas.microsoft.com/office/drawing/2014/main" id="{005212F5-F94E-04FF-A6B6-E88AF6091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80" y="4703467"/>
            <a:ext cx="3196892" cy="185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62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2383166" y="295116"/>
            <a:ext cx="4377668" cy="550984"/>
          </a:xfrm>
        </p:spPr>
        <p:txBody>
          <a:bodyPr>
            <a:normAutofit/>
          </a:bodyPr>
          <a:lstStyle/>
          <a:p>
            <a:pPr algn="ctr"/>
            <a:r>
              <a:rPr lang="es-A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Informático </a:t>
            </a:r>
            <a:endParaRPr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12F4D7-87E4-5AAA-DA82-9388DA565A8C}"/>
              </a:ext>
            </a:extLst>
          </p:cNvPr>
          <p:cNvSpPr txBox="1"/>
          <p:nvPr/>
        </p:nvSpPr>
        <p:spPr>
          <a:xfrm>
            <a:off x="478562" y="839631"/>
            <a:ext cx="7261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Cohesión 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(Unión, Relación estrecha, atracción….)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8 Rectángulo">
            <a:extLst>
              <a:ext uri="{FF2B5EF4-FFF2-40B4-BE49-F238E27FC236}">
                <a16:creationId xmlns:a16="http://schemas.microsoft.com/office/drawing/2014/main" id="{E6569CE1-8711-BFF2-D4F3-1DBA29BEBF3F}"/>
              </a:ext>
            </a:extLst>
          </p:cNvPr>
          <p:cNvSpPr/>
          <p:nvPr/>
        </p:nvSpPr>
        <p:spPr>
          <a:xfrm>
            <a:off x="478562" y="1306080"/>
            <a:ext cx="84139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dirty="0">
                <a:latin typeface="arial" panose="020B0604020202020204" pitchFamily="34" charset="0"/>
              </a:rPr>
              <a:t>D</a:t>
            </a:r>
            <a:r>
              <a:rPr lang="es-ES" i="0" dirty="0">
                <a:effectLst/>
                <a:latin typeface="arial" panose="020B0604020202020204" pitchFamily="34" charset="0"/>
              </a:rPr>
              <a:t>escribe cómo se relacionan las funciones dentro de un módulo independiente.</a:t>
            </a:r>
          </a:p>
          <a:p>
            <a:pPr algn="l"/>
            <a:endParaRPr lang="es-ES" b="1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es-ES" b="1" i="0" dirty="0">
                <a:effectLst/>
                <a:latin typeface="arial" panose="020B0604020202020204" pitchFamily="34" charset="0"/>
              </a:rPr>
              <a:t>Tipos: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i="0" dirty="0">
                <a:effectLst/>
                <a:latin typeface="arial" panose="020B0604020202020204" pitchFamily="34" charset="0"/>
              </a:rPr>
              <a:t>Cohesión casual.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i="0" dirty="0">
                <a:effectLst/>
                <a:latin typeface="arial" panose="020B0604020202020204" pitchFamily="34" charset="0"/>
              </a:rPr>
              <a:t>Cohesión lógica.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i="0" dirty="0">
                <a:effectLst/>
                <a:latin typeface="arial" panose="020B0604020202020204" pitchFamily="34" charset="0"/>
              </a:rPr>
              <a:t>Cohesión temporal.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i="0" dirty="0">
                <a:effectLst/>
                <a:latin typeface="arial" panose="020B0604020202020204" pitchFamily="34" charset="0"/>
              </a:rPr>
              <a:t>Cohesión procedural.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i="0" dirty="0">
                <a:effectLst/>
                <a:latin typeface="arial" panose="020B0604020202020204" pitchFamily="34" charset="0"/>
              </a:rPr>
              <a:t>Cohesión de comunicaciones.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i="0" dirty="0">
                <a:effectLst/>
                <a:latin typeface="arial" panose="020B0604020202020204" pitchFamily="34" charset="0"/>
              </a:rPr>
              <a:t>Cohesión secuencial.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i="0" dirty="0">
                <a:effectLst/>
                <a:latin typeface="arial" panose="020B0604020202020204" pitchFamily="34" charset="0"/>
              </a:rPr>
              <a:t>Cohesión funcional.</a:t>
            </a: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657921-B332-3A01-70F2-9A72DC474B9F}"/>
              </a:ext>
            </a:extLst>
          </p:cNvPr>
          <p:cNvSpPr txBox="1"/>
          <p:nvPr/>
        </p:nvSpPr>
        <p:spPr>
          <a:xfrm>
            <a:off x="475688" y="4260209"/>
            <a:ext cx="5245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Cohesión funcional:</a:t>
            </a:r>
            <a:endParaRPr lang="es-A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8 Rectángulo">
            <a:extLst>
              <a:ext uri="{FF2B5EF4-FFF2-40B4-BE49-F238E27FC236}">
                <a16:creationId xmlns:a16="http://schemas.microsoft.com/office/drawing/2014/main" id="{2CFAC649-6DD3-7CB9-55BB-5BAF8613B34D}"/>
              </a:ext>
            </a:extLst>
          </p:cNvPr>
          <p:cNvSpPr/>
          <p:nvPr/>
        </p:nvSpPr>
        <p:spPr>
          <a:xfrm>
            <a:off x="747578" y="4782903"/>
            <a:ext cx="7875885" cy="6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en el cual los componentes o partes de un sistema son necesarios y suficientes para llevar a cabo una sola función bien definida.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ohesión">
            <a:extLst>
              <a:ext uri="{FF2B5EF4-FFF2-40B4-BE49-F238E27FC236}">
                <a16:creationId xmlns:a16="http://schemas.microsoft.com/office/drawing/2014/main" id="{DD1C054E-CA6D-C9EC-5E73-8B200E7B6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85" y="5562622"/>
            <a:ext cx="1643368" cy="110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pos de cohesión | ahierro.es">
            <a:extLst>
              <a:ext uri="{FF2B5EF4-FFF2-40B4-BE49-F238E27FC236}">
                <a16:creationId xmlns:a16="http://schemas.microsoft.com/office/drawing/2014/main" id="{45ABD39C-8C7C-E00F-60FA-805648486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83" y="5551920"/>
            <a:ext cx="1664965" cy="111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structura y cohesión grupal | Mind Map">
            <a:extLst>
              <a:ext uri="{FF2B5EF4-FFF2-40B4-BE49-F238E27FC236}">
                <a16:creationId xmlns:a16="http://schemas.microsoft.com/office/drawing/2014/main" id="{C35B479B-B7D4-7C36-F037-9BD90301A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46" y="5476249"/>
            <a:ext cx="1692559" cy="12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2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2383166" y="295116"/>
            <a:ext cx="4377668" cy="550984"/>
          </a:xfrm>
        </p:spPr>
        <p:txBody>
          <a:bodyPr>
            <a:normAutofit/>
          </a:bodyPr>
          <a:lstStyle/>
          <a:p>
            <a:pPr algn="ctr"/>
            <a:r>
              <a:rPr lang="es-A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Informático </a:t>
            </a:r>
            <a:endParaRPr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12F4D7-87E4-5AAA-DA82-9388DA565A8C}"/>
              </a:ext>
            </a:extLst>
          </p:cNvPr>
          <p:cNvSpPr txBox="1"/>
          <p:nvPr/>
        </p:nvSpPr>
        <p:spPr>
          <a:xfrm>
            <a:off x="478562" y="839631"/>
            <a:ext cx="7261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Simplificacion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8 Rectángulo">
            <a:extLst>
              <a:ext uri="{FF2B5EF4-FFF2-40B4-BE49-F238E27FC236}">
                <a16:creationId xmlns:a16="http://schemas.microsoft.com/office/drawing/2014/main" id="{E6569CE1-8711-BFF2-D4F3-1DBA29BEBF3F}"/>
              </a:ext>
            </a:extLst>
          </p:cNvPr>
          <p:cNvSpPr/>
          <p:nvPr/>
        </p:nvSpPr>
        <p:spPr>
          <a:xfrm>
            <a:off x="478562" y="1306080"/>
            <a:ext cx="8413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el proceso de organizar los subsistemas de manera tal que se reduzca el número de interconexiones.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s-ES" i="0" dirty="0">
                <a:effectLst/>
                <a:latin typeface="arial" panose="020B0604020202020204" pitchFamily="34" charset="0"/>
              </a:rPr>
              <a:t>.</a:t>
            </a: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657921-B332-3A01-70F2-9A72DC474B9F}"/>
              </a:ext>
            </a:extLst>
          </p:cNvPr>
          <p:cNvSpPr txBox="1"/>
          <p:nvPr/>
        </p:nvSpPr>
        <p:spPr>
          <a:xfrm>
            <a:off x="475688" y="4260209"/>
            <a:ext cx="5245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Cohesión funcional:</a:t>
            </a:r>
            <a:endParaRPr lang="es-A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8 Rectángulo">
            <a:extLst>
              <a:ext uri="{FF2B5EF4-FFF2-40B4-BE49-F238E27FC236}">
                <a16:creationId xmlns:a16="http://schemas.microsoft.com/office/drawing/2014/main" id="{2CFAC649-6DD3-7CB9-55BB-5BAF8613B34D}"/>
              </a:ext>
            </a:extLst>
          </p:cNvPr>
          <p:cNvSpPr/>
          <p:nvPr/>
        </p:nvSpPr>
        <p:spPr>
          <a:xfrm>
            <a:off x="747578" y="4782903"/>
            <a:ext cx="7875885" cy="6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en el cual los componentes o partes de un sistema son necesarios y suficientes para llevar a cabo una sola función bien definida.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F5CC3B-97BF-EBC8-8567-775596F085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45800" r="2472" b="26901"/>
          <a:stretch/>
        </p:blipFill>
        <p:spPr>
          <a:xfrm>
            <a:off x="433478" y="2060848"/>
            <a:ext cx="8504083" cy="37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1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idx="1"/>
          </p:nvPr>
        </p:nvSpPr>
        <p:spPr>
          <a:xfrm>
            <a:off x="2383166" y="295116"/>
            <a:ext cx="4377668" cy="550984"/>
          </a:xfrm>
        </p:spPr>
        <p:txBody>
          <a:bodyPr>
            <a:normAutofit/>
          </a:bodyPr>
          <a:lstStyle/>
          <a:p>
            <a:pPr algn="ctr"/>
            <a:r>
              <a:rPr lang="es-A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Informático </a:t>
            </a:r>
            <a:endParaRPr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12F4D7-87E4-5AAA-DA82-9388DA565A8C}"/>
              </a:ext>
            </a:extLst>
          </p:cNvPr>
          <p:cNvSpPr txBox="1"/>
          <p:nvPr/>
        </p:nvSpPr>
        <p:spPr>
          <a:xfrm>
            <a:off x="478562" y="839631"/>
            <a:ext cx="7261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Simplificacion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8 Rectángulo">
            <a:extLst>
              <a:ext uri="{FF2B5EF4-FFF2-40B4-BE49-F238E27FC236}">
                <a16:creationId xmlns:a16="http://schemas.microsoft.com/office/drawing/2014/main" id="{E6569CE1-8711-BFF2-D4F3-1DBA29BEBF3F}"/>
              </a:ext>
            </a:extLst>
          </p:cNvPr>
          <p:cNvSpPr/>
          <p:nvPr/>
        </p:nvSpPr>
        <p:spPr>
          <a:xfrm>
            <a:off x="478562" y="1306080"/>
            <a:ext cx="8413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este caso se han realizado dos grupos de subsistemas, de acuerdo a sus funciones. Se trazaron todas las relaciones dentro de cada grupo (6 y 6) y luego se interrelacionaron los grupos entre sí. El total de interconexiones es de 13, es decir, 15 conexiones menos que las 28 anteriores.</a:t>
            </a:r>
            <a:r>
              <a:rPr lang="es-ES" i="0" dirty="0">
                <a:effectLst/>
                <a:latin typeface="arial" panose="020B0604020202020204" pitchFamily="34" charset="0"/>
              </a:rPr>
              <a:t>.</a:t>
            </a: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C891AF-A530-D69E-5F57-96D33A15CE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8" t="10667" r="13014" b="68900"/>
          <a:stretch/>
        </p:blipFill>
        <p:spPr>
          <a:xfrm>
            <a:off x="454231" y="2852936"/>
            <a:ext cx="8222226" cy="30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09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24" ma:contentTypeDescription="Create a new document." ma:contentTypeScope="" ma:versionID="0c22a9e4ee5a4d59bacc0eca4cef97cb"/>
</file>

<file path=customXml/itemProps1.xml><?xml version="1.0" encoding="utf-8"?>
<ds:datastoreItem xmlns:ds="http://schemas.openxmlformats.org/officeDocument/2006/customXml" ds:itemID="{3722D8BD-807B-4A41-93C9-0E581F3C4C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4655DC-E572-4564-A9C9-0B9D8003F12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EF03C4-44DE-46A6-83B9-F81098DF0B89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5063</TotalTime>
  <Words>780</Words>
  <Application>Microsoft Office PowerPoint</Application>
  <PresentationFormat>Presentación en pantalla (4:3)</PresentationFormat>
  <Paragraphs>86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Tema de Office</vt:lpstr>
      <vt:lpstr>Teoría de la Información y la Comunicación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Tecnologias de la Informacion y de la Comunicacion</dc:title>
  <dc:creator>User OEM</dc:creator>
  <cp:lastModifiedBy>Usuario</cp:lastModifiedBy>
  <cp:revision>44</cp:revision>
  <dcterms:created xsi:type="dcterms:W3CDTF">2011-08-28T12:11:05Z</dcterms:created>
  <dcterms:modified xsi:type="dcterms:W3CDTF">2023-04-12T17:50:15Z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