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5"/>
  </p:notesMasterIdLst>
  <p:handoutMasterIdLst>
    <p:handoutMasterId r:id="rId26"/>
  </p:handoutMasterIdLst>
  <p:sldIdLst>
    <p:sldId id="283" r:id="rId5"/>
    <p:sldId id="284" r:id="rId6"/>
    <p:sldId id="286" r:id="rId7"/>
    <p:sldId id="285" r:id="rId8"/>
    <p:sldId id="287" r:id="rId9"/>
    <p:sldId id="288" r:id="rId10"/>
    <p:sldId id="289" r:id="rId11"/>
    <p:sldId id="290" r:id="rId12"/>
    <p:sldId id="291" r:id="rId13"/>
    <p:sldId id="292" r:id="rId14"/>
    <p:sldId id="293" r:id="rId15"/>
    <p:sldId id="294" r:id="rId16"/>
    <p:sldId id="295" r:id="rId17"/>
    <p:sldId id="296" r:id="rId18"/>
    <p:sldId id="300" r:id="rId19"/>
    <p:sldId id="299" r:id="rId20"/>
    <p:sldId id="298" r:id="rId21"/>
    <p:sldId id="297" r:id="rId22"/>
    <p:sldId id="301" r:id="rId23"/>
    <p:sldId id="302" r:id="rId2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83"/>
            <p14:sldId id="284"/>
            <p14:sldId id="286"/>
            <p14:sldId id="285"/>
            <p14:sldId id="287"/>
            <p14:sldId id="288"/>
            <p14:sldId id="289"/>
            <p14:sldId id="290"/>
            <p14:sldId id="291"/>
            <p14:sldId id="292"/>
            <p14:sldId id="293"/>
            <p14:sldId id="294"/>
            <p14:sldId id="295"/>
            <p14:sldId id="296"/>
            <p14:sldId id="300"/>
            <p14:sldId id="299"/>
            <p14:sldId id="298"/>
            <p14:sldId id="297"/>
          </p14:sldIdLst>
        </p14:section>
        <p14:section name="Diseñar, Transformación, Anotar, Trabajar en colaboración, Información" id="{B9B51309-D148-4332-87C2-07BE32FBCA3B}">
          <p14:sldIdLst>
            <p14:sldId id="301"/>
            <p14:sldId id="302"/>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074" autoAdjust="0"/>
  </p:normalViewPr>
  <p:slideViewPr>
    <p:cSldViewPr snapToGrid="0">
      <p:cViewPr>
        <p:scale>
          <a:sx n="68" d="100"/>
          <a:sy n="68" d="100"/>
        </p:scale>
        <p:origin x="79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28/10/2025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pPr/>
              <a:t>28/10/2025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smtClean="0"/>
              <a:t>Editar el estilo de texto del patrón</a:t>
            </a:r>
          </a:p>
          <a:p>
            <a:pPr marL="0" lvl="1" indent="0" rtl="0">
              <a:lnSpc>
                <a:spcPct val="150000"/>
              </a:lnSpc>
              <a:spcBef>
                <a:spcPts val="1000"/>
              </a:spcBef>
              <a:spcAft>
                <a:spcPts val="1200"/>
              </a:spcAft>
              <a:buNone/>
            </a:pPr>
            <a:r>
              <a:rPr lang="es-ES" noProof="0" smtClean="0"/>
              <a:t>Segundo nivel</a:t>
            </a:r>
          </a:p>
          <a:p>
            <a:pPr marL="0" lvl="2" indent="0" rtl="0">
              <a:lnSpc>
                <a:spcPct val="150000"/>
              </a:lnSpc>
              <a:spcBef>
                <a:spcPts val="1000"/>
              </a:spcBef>
              <a:spcAft>
                <a:spcPts val="1200"/>
              </a:spcAft>
              <a:buNone/>
            </a:pPr>
            <a:r>
              <a:rPr lang="es-ES" noProof="0" smtClean="0"/>
              <a:t>Tercer nivel</a:t>
            </a:r>
          </a:p>
          <a:p>
            <a:pPr marL="0" lvl="3" indent="0" rtl="0">
              <a:lnSpc>
                <a:spcPct val="150000"/>
              </a:lnSpc>
              <a:spcBef>
                <a:spcPts val="1000"/>
              </a:spcBef>
              <a:spcAft>
                <a:spcPts val="1200"/>
              </a:spcAft>
              <a:buNone/>
            </a:pPr>
            <a:r>
              <a:rPr lang="es-ES" noProof="0" smtClean="0"/>
              <a:t>Cuarto nivel</a:t>
            </a:r>
          </a:p>
          <a:p>
            <a:pPr marL="0" lvl="4" indent="0" rtl="0">
              <a:lnSpc>
                <a:spcPct val="150000"/>
              </a:lnSpc>
              <a:spcBef>
                <a:spcPts val="1000"/>
              </a:spcBef>
              <a:spcAft>
                <a:spcPts val="1200"/>
              </a:spcAft>
              <a:buNone/>
            </a:pPr>
            <a:r>
              <a:rPr lang="es-ES" noProof="0" smtClean="0"/>
              <a:t>Quinto nivel</a:t>
            </a:r>
            <a:endParaRPr lang="es-ES" noProof="0"/>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28/10/2025</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smtClean="0"/>
              <a:t>Haga clic para modificar el estilo de título del patrón</a:t>
            </a:r>
            <a:endParaRPr lang="es-ES" noProof="0"/>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smtClean="0"/>
              <a:t>Editar el estilo de texto del patrón</a:t>
            </a:r>
          </a:p>
          <a:p>
            <a:pPr marL="0" lvl="1" indent="0" rtl="0">
              <a:lnSpc>
                <a:spcPct val="150000"/>
              </a:lnSpc>
              <a:spcBef>
                <a:spcPts val="1000"/>
              </a:spcBef>
              <a:spcAft>
                <a:spcPts val="1200"/>
              </a:spcAft>
              <a:buNone/>
            </a:pPr>
            <a:r>
              <a:rPr lang="es-ES" noProof="0" smtClean="0"/>
              <a:t>Segundo nivel</a:t>
            </a:r>
          </a:p>
          <a:p>
            <a:pPr marL="0" lvl="2" indent="0" rtl="0">
              <a:lnSpc>
                <a:spcPct val="150000"/>
              </a:lnSpc>
              <a:spcBef>
                <a:spcPts val="1000"/>
              </a:spcBef>
              <a:spcAft>
                <a:spcPts val="1200"/>
              </a:spcAft>
              <a:buNone/>
            </a:pPr>
            <a:r>
              <a:rPr lang="es-ES" noProof="0" smtClean="0"/>
              <a:t>Tercer nivel</a:t>
            </a:r>
          </a:p>
          <a:p>
            <a:pPr marL="0" lvl="3" indent="0" rtl="0">
              <a:lnSpc>
                <a:spcPct val="150000"/>
              </a:lnSpc>
              <a:spcBef>
                <a:spcPts val="1000"/>
              </a:spcBef>
              <a:spcAft>
                <a:spcPts val="1200"/>
              </a:spcAft>
              <a:buNone/>
            </a:pPr>
            <a:r>
              <a:rPr lang="es-ES" noProof="0" smtClean="0"/>
              <a:t>Cuarto nivel</a:t>
            </a:r>
          </a:p>
          <a:p>
            <a:pPr marL="0" lvl="4" indent="0" rtl="0">
              <a:lnSpc>
                <a:spcPct val="150000"/>
              </a:lnSpc>
              <a:spcBef>
                <a:spcPts val="1000"/>
              </a:spcBef>
              <a:spcAft>
                <a:spcPts val="1200"/>
              </a:spcAft>
              <a:buNone/>
            </a:pPr>
            <a:r>
              <a:rPr lang="es-ES" noProof="0" smtClean="0"/>
              <a:t>Quinto nivel</a:t>
            </a:r>
            <a:endParaRPr lang="es-ES" noProof="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28/10/2025</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497" y="212034"/>
            <a:ext cx="10910382" cy="902606"/>
          </a:xfrm>
        </p:spPr>
        <p:txBody>
          <a:bodyPr>
            <a:noAutofit/>
          </a:bodyPr>
          <a:lstStyle/>
          <a:p>
            <a:r>
              <a:rPr lang="es-AR" b="1" dirty="0" smtClean="0">
                <a:solidFill>
                  <a:schemeClr val="tx1"/>
                </a:solidFill>
                <a:latin typeface="Arial" panose="020B0604020202020204" pitchFamily="34" charset="0"/>
                <a:cs typeface="Arial" panose="020B0604020202020204" pitchFamily="34" charset="0"/>
              </a:rPr>
              <a:t>Ley 4430 EJERCICIO PROFESIONAL Y COLEGIACION DE LOS INGENIEROS</a:t>
            </a:r>
            <a:endParaRPr lang="es-AR"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5" y="1154397"/>
            <a:ext cx="10552575" cy="5445185"/>
          </a:xfrm>
        </p:spPr>
        <p:txBody>
          <a:bodyPr>
            <a:noAutofit/>
          </a:bodyPr>
          <a:lstStyle/>
          <a:p>
            <a:pPr algn="just"/>
            <a:r>
              <a:rPr lang="es-AR" sz="2400" b="1" dirty="0"/>
              <a:t>En particular será considerado ejercicio profesional</a:t>
            </a:r>
            <a:r>
              <a:rPr lang="es-AR" sz="2400" b="1" dirty="0" smtClean="0"/>
              <a:t>:</a:t>
            </a:r>
          </a:p>
          <a:p>
            <a:pPr algn="just"/>
            <a:r>
              <a:rPr lang="es-AR" sz="2400" b="1" dirty="0" smtClean="0"/>
              <a:t> </a:t>
            </a:r>
            <a:r>
              <a:rPr lang="es-AR" sz="2400" b="1" dirty="0"/>
              <a:t>a) El ofrecimiento o prestación de </a:t>
            </a:r>
            <a:r>
              <a:rPr lang="es-AR" sz="2400" b="1" u="sng" dirty="0" smtClean="0"/>
              <a:t>servicios</a:t>
            </a:r>
            <a:r>
              <a:rPr lang="es-AR" sz="2400" b="1" dirty="0" smtClean="0"/>
              <a:t>, </a:t>
            </a:r>
            <a:r>
              <a:rPr lang="es-AR" sz="2400" b="1" dirty="0"/>
              <a:t>la ejecución de obras, la dirección, representación y conducción técnica de las </a:t>
            </a:r>
            <a:r>
              <a:rPr lang="es-AR" sz="2400" b="1" dirty="0" smtClean="0"/>
              <a:t>mismas</a:t>
            </a:r>
          </a:p>
          <a:p>
            <a:pPr algn="just"/>
            <a:r>
              <a:rPr lang="es-AR" sz="2400" b="1" dirty="0" smtClean="0"/>
              <a:t> </a:t>
            </a:r>
            <a:r>
              <a:rPr lang="es-AR" sz="2400" b="1" dirty="0"/>
              <a:t>b) La realización de estudios</a:t>
            </a:r>
            <a:r>
              <a:rPr lang="es-AR" sz="2400" b="1" dirty="0" smtClean="0"/>
              <a:t>, proyectos</a:t>
            </a:r>
            <a:r>
              <a:rPr lang="es-AR" sz="2400" b="1" dirty="0"/>
              <a:t>, presupuestos, planos, trabajos técnicos, asesoramiento, pericias, tasaciones, mensuras, ensayos, análisis, evacuación de consultas, laudos arbitrales, confección de informes, dictámenes, inventarios técnicos y asistencia técnica en materia de Ingeniería, cualquiera sea la rama o especialidad involucrada. </a:t>
            </a:r>
          </a:p>
        </p:txBody>
      </p:sp>
    </p:spTree>
    <p:extLst>
      <p:ext uri="{BB962C8B-B14F-4D97-AF65-F5344CB8AC3E}">
        <p14:creationId xmlns:p14="http://schemas.microsoft.com/office/powerpoint/2010/main" val="238270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CODIGO DE ETICA</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smtClean="0"/>
              <a:t>DEBERES PARA CONTRA LA DIGNIDAD DE LA PROFESION</a:t>
            </a:r>
          </a:p>
          <a:p>
            <a:pPr marL="342900" indent="-342900">
              <a:spcBef>
                <a:spcPts val="0"/>
              </a:spcBef>
              <a:spcAft>
                <a:spcPts val="0"/>
              </a:spcAft>
              <a:buFont typeface="Arial" panose="020B0604020202020204" pitchFamily="34" charset="0"/>
              <a:buChar char="•"/>
            </a:pPr>
            <a:r>
              <a:rPr lang="es-AR" sz="2000" b="1" dirty="0" smtClean="0"/>
              <a:t>No </a:t>
            </a:r>
            <a:r>
              <a:rPr lang="es-AR" sz="2000" b="1" dirty="0"/>
              <a:t>concederá su firma, </a:t>
            </a:r>
            <a:r>
              <a:rPr lang="es-AR" sz="2000" dirty="0"/>
              <a:t>a título oneroso ni gratuito, para autorizar planos, especificaciones, dictámenes, memorias, informes y toda otra documentación profesional, que no hayan sido estudiados o ejecutados o controlados personalmente por él. </a:t>
            </a:r>
          </a:p>
          <a:p>
            <a:pPr marL="342900" indent="-342900">
              <a:spcBef>
                <a:spcPts val="0"/>
              </a:spcBef>
              <a:spcAft>
                <a:spcPts val="0"/>
              </a:spcAft>
              <a:buFont typeface="Arial" panose="020B0604020202020204" pitchFamily="34" charset="0"/>
              <a:buChar char="•"/>
            </a:pPr>
            <a:r>
              <a:rPr lang="es-AR" sz="2000" b="1" dirty="0"/>
              <a:t>No deberá recibir o conceder comisiones,</a:t>
            </a:r>
            <a:r>
              <a:rPr lang="es-AR" sz="2000" dirty="0"/>
              <a:t> participaciones y otros beneficios, con el objeto </a:t>
            </a:r>
            <a:r>
              <a:rPr lang="es-AR" sz="2000" b="1" dirty="0"/>
              <a:t>de gestionar, obtener o acordar designaciones de índole profesional </a:t>
            </a:r>
            <a:r>
              <a:rPr lang="es-AR" sz="2000" dirty="0"/>
              <a:t>o la encomienda de trabajos </a:t>
            </a:r>
            <a:r>
              <a:rPr lang="es-AR" sz="2000" dirty="0" smtClean="0"/>
              <a:t>profesionales</a:t>
            </a:r>
          </a:p>
          <a:p>
            <a:pPr marL="342900" indent="-342900">
              <a:spcBef>
                <a:spcPts val="0"/>
              </a:spcBef>
              <a:spcAft>
                <a:spcPts val="0"/>
              </a:spcAft>
              <a:buFont typeface="Arial" panose="020B0604020202020204" pitchFamily="34" charset="0"/>
              <a:buChar char="•"/>
            </a:pPr>
            <a:r>
              <a:rPr lang="es-AR" sz="2000" dirty="0"/>
              <a:t>El profesional que en el ejercicio de sus actividades hubiese intervenido en determinado asunto, </a:t>
            </a:r>
            <a:r>
              <a:rPr lang="es-AR" sz="2000" b="1" dirty="0"/>
              <a:t>no podrá luego actuar o asesorar directa o indirectamente a la parte contraria en la misma cuestión</a:t>
            </a:r>
            <a:r>
              <a:rPr lang="es-AR" sz="2000" dirty="0"/>
              <a:t>, ni realizar acto alguno que contradiga su anterior posición</a:t>
            </a:r>
            <a:r>
              <a:rPr lang="es-AR" sz="2000" dirty="0" smtClean="0"/>
              <a:t>.</a:t>
            </a:r>
          </a:p>
          <a:p>
            <a:pPr marL="342900" indent="-342900">
              <a:spcBef>
                <a:spcPts val="0"/>
              </a:spcBef>
              <a:spcAft>
                <a:spcPts val="0"/>
              </a:spcAft>
              <a:buFont typeface="Arial" panose="020B0604020202020204" pitchFamily="34" charset="0"/>
              <a:buChar char="•"/>
            </a:pPr>
            <a:r>
              <a:rPr lang="es-AR" sz="2000" dirty="0"/>
              <a:t>El profesional no podrá actuar contemporáneamente como </a:t>
            </a:r>
            <a:r>
              <a:rPr lang="es-AR" sz="2000" b="1" dirty="0"/>
              <a:t>director técnico o asesor de dos o más empresas que desarrollen idénticas actividades</a:t>
            </a:r>
            <a:r>
              <a:rPr lang="es-AR" sz="2000" b="1" dirty="0" smtClean="0"/>
              <a:t>,</a:t>
            </a:r>
            <a:endParaRPr lang="es-AR" sz="2000" b="1" dirty="0"/>
          </a:p>
        </p:txBody>
      </p:sp>
    </p:spTree>
    <p:extLst>
      <p:ext uri="{BB962C8B-B14F-4D97-AF65-F5344CB8AC3E}">
        <p14:creationId xmlns:p14="http://schemas.microsoft.com/office/powerpoint/2010/main" val="418522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CODIGO DE ETICA</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a:t>DEBERES DEL PROFESIONAL PARA CON LOS DEMAS PROFESIONALES</a:t>
            </a:r>
            <a:r>
              <a:rPr lang="es-AR" sz="2000" b="1" dirty="0" smtClean="0"/>
              <a:t>.</a:t>
            </a:r>
            <a:endParaRPr lang="es-AR" sz="2000" b="1" dirty="0"/>
          </a:p>
          <a:p>
            <a:pPr marL="342900" indent="-342900">
              <a:spcBef>
                <a:spcPts val="0"/>
              </a:spcBef>
              <a:spcAft>
                <a:spcPts val="0"/>
              </a:spcAft>
              <a:buFont typeface="Arial" panose="020B0604020202020204" pitchFamily="34" charset="0"/>
              <a:buChar char="•"/>
            </a:pPr>
            <a:r>
              <a:rPr lang="es-AR" sz="2000" b="1" dirty="0" smtClean="0"/>
              <a:t>No utilizará sin autorización</a:t>
            </a:r>
            <a:r>
              <a:rPr lang="es-AR" sz="2000" dirty="0" smtClean="0"/>
              <a:t> </a:t>
            </a:r>
            <a:r>
              <a:rPr lang="es-AR" sz="2000" dirty="0"/>
              <a:t>de sus legítimos autores y para su aplicación en trabajos profesionales propios, </a:t>
            </a:r>
            <a:r>
              <a:rPr lang="es-AR" sz="2000" b="1" dirty="0"/>
              <a:t>ideas, planos y demás documentación </a:t>
            </a:r>
            <a:r>
              <a:rPr lang="es-AR" sz="2000" dirty="0"/>
              <a:t>pertenecientes a </a:t>
            </a:r>
            <a:r>
              <a:rPr lang="es-AR" sz="2000" dirty="0" smtClean="0"/>
              <a:t>aquellos</a:t>
            </a:r>
          </a:p>
          <a:p>
            <a:pPr marL="342900" indent="-342900">
              <a:spcBef>
                <a:spcPts val="0"/>
              </a:spcBef>
              <a:spcAft>
                <a:spcPts val="0"/>
              </a:spcAft>
              <a:buFont typeface="Arial" panose="020B0604020202020204" pitchFamily="34" charset="0"/>
              <a:buChar char="•"/>
            </a:pPr>
            <a:r>
              <a:rPr lang="es-AR" sz="2000" dirty="0"/>
              <a:t>Deberá </a:t>
            </a:r>
            <a:r>
              <a:rPr lang="es-AR" sz="2000" b="1" dirty="0" smtClean="0"/>
              <a:t>abstenerse de cualquier intento de sustituir al colega en</a:t>
            </a:r>
            <a:r>
              <a:rPr lang="es-AR" sz="2000" dirty="0" smtClean="0"/>
              <a:t> </a:t>
            </a:r>
            <a:r>
              <a:rPr lang="es-AR" sz="2000" dirty="0"/>
              <a:t>un trabajo iniciado por éste, no debiendo en su caso aceptar el ofrecimiento de reemplazo hasta tanto haya tenido conocimiento fehaciente de la desvinculación del colega con el comitente. </a:t>
            </a:r>
            <a:endParaRPr lang="es-AR" sz="2000" dirty="0" smtClean="0"/>
          </a:p>
          <a:p>
            <a:pPr marL="342900" indent="-342900">
              <a:spcBef>
                <a:spcPts val="0"/>
              </a:spcBef>
              <a:spcAft>
                <a:spcPts val="0"/>
              </a:spcAft>
              <a:buFont typeface="Arial" panose="020B0604020202020204" pitchFamily="34" charset="0"/>
              <a:buChar char="•"/>
            </a:pPr>
            <a:r>
              <a:rPr lang="es-AR" sz="2000" b="1" dirty="0" smtClean="0"/>
              <a:t>Ningún </a:t>
            </a:r>
            <a:r>
              <a:rPr lang="es-AR" sz="2000" b="1" dirty="0"/>
              <a:t>profesional deberá difamar ni denigrar a colegas </a:t>
            </a:r>
            <a:r>
              <a:rPr lang="es-AR" sz="2000" dirty="0"/>
              <a:t>ni contribuir en forma directa o indirecta a su difamación o denigración con motivo de su actuación profesional. </a:t>
            </a:r>
            <a:endParaRPr lang="es-AR" sz="2000" dirty="0" smtClean="0"/>
          </a:p>
          <a:p>
            <a:pPr marL="342900" indent="-342900">
              <a:spcBef>
                <a:spcPts val="0"/>
              </a:spcBef>
              <a:spcAft>
                <a:spcPts val="0"/>
              </a:spcAft>
              <a:buFont typeface="Arial" panose="020B0604020202020204" pitchFamily="34" charset="0"/>
              <a:buChar char="•"/>
            </a:pPr>
            <a:r>
              <a:rPr lang="es-AR" sz="2000" b="1" dirty="0"/>
              <a:t>No evacuará consultas </a:t>
            </a:r>
            <a:r>
              <a:rPr lang="es-AR" sz="2000" dirty="0"/>
              <a:t>de comitente, referentes a asuntos que para ellos </a:t>
            </a:r>
            <a:r>
              <a:rPr lang="es-AR" sz="2000" b="1" dirty="0"/>
              <a:t>proyecten, dirijan o conduzcan otros profesionales </a:t>
            </a:r>
            <a:r>
              <a:rPr lang="es-AR" sz="2000" dirty="0"/>
              <a:t>o respecto a la actuación de éstos en esos asunto</a:t>
            </a:r>
            <a:endParaRPr lang="es-AR" sz="2000" b="1" dirty="0" smtClean="0"/>
          </a:p>
        </p:txBody>
      </p:sp>
    </p:spTree>
    <p:extLst>
      <p:ext uri="{BB962C8B-B14F-4D97-AF65-F5344CB8AC3E}">
        <p14:creationId xmlns:p14="http://schemas.microsoft.com/office/powerpoint/2010/main" val="223265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CODIGO DE ETICA</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a:t>DEBERES DEL PROFESIONAL PARA CON LOS CLIENTES Y EL PUBLICO EN GENERAL</a:t>
            </a:r>
            <a:r>
              <a:rPr lang="es-AR" sz="2000" b="1" dirty="0" smtClean="0"/>
              <a:t>.</a:t>
            </a:r>
            <a:endParaRPr lang="es-AR" sz="2000" b="1" dirty="0"/>
          </a:p>
          <a:p>
            <a:pPr marL="342900" indent="-342900">
              <a:spcBef>
                <a:spcPts val="0"/>
              </a:spcBef>
              <a:spcAft>
                <a:spcPts val="0"/>
              </a:spcAft>
              <a:buFont typeface="Arial" panose="020B0604020202020204" pitchFamily="34" charset="0"/>
              <a:buChar char="•"/>
            </a:pPr>
            <a:r>
              <a:rPr lang="es-AR" sz="2000" b="1" dirty="0"/>
              <a:t>No deberá ofrecer,</a:t>
            </a:r>
            <a:r>
              <a:rPr lang="es-AR" sz="2000" dirty="0"/>
              <a:t> por medio alguno, la prestación de servicios cuyo objeto, por cualquier razón de orden técnico, jurídico, reglamentario, económico o social, etc., sea de muy </a:t>
            </a:r>
            <a:r>
              <a:rPr lang="es-AR" sz="2000" b="1" dirty="0"/>
              <a:t>dudoso o de imposible cumplimiento</a:t>
            </a:r>
            <a:r>
              <a:rPr lang="es-AR" sz="2000" dirty="0"/>
              <a:t>, o si por sus propias circunstancias personales el profesional no pudiere </a:t>
            </a:r>
            <a:r>
              <a:rPr lang="es-AR" sz="2000" dirty="0" smtClean="0"/>
              <a:t>satisfacer</a:t>
            </a:r>
          </a:p>
          <a:p>
            <a:pPr marL="342900" indent="-342900">
              <a:spcBef>
                <a:spcPts val="0"/>
              </a:spcBef>
              <a:spcAft>
                <a:spcPts val="0"/>
              </a:spcAft>
              <a:buFont typeface="Arial" panose="020B0604020202020204" pitchFamily="34" charset="0"/>
              <a:buChar char="•"/>
            </a:pPr>
            <a:r>
              <a:rPr lang="es-AR" sz="2000" dirty="0" smtClean="0"/>
              <a:t>Los </a:t>
            </a:r>
            <a:r>
              <a:rPr lang="es-AR" sz="2000" dirty="0"/>
              <a:t>profesionales deberán </a:t>
            </a:r>
            <a:r>
              <a:rPr lang="es-AR" sz="2000" b="1" dirty="0"/>
              <a:t>abstenerse de divulgar datos reservados</a:t>
            </a:r>
            <a:r>
              <a:rPr lang="es-AR" sz="2000" dirty="0"/>
              <a:t> de carácter técnico, financiero o personal sobre los intereses confiados a su estudio o </a:t>
            </a:r>
            <a:r>
              <a:rPr lang="es-AR" sz="2000" dirty="0" smtClean="0"/>
              <a:t>custodia</a:t>
            </a:r>
            <a:endParaRPr lang="es-AR" sz="2000" dirty="0"/>
          </a:p>
          <a:p>
            <a:pPr marL="342900" indent="-342900">
              <a:spcBef>
                <a:spcPts val="0"/>
              </a:spcBef>
              <a:spcAft>
                <a:spcPts val="0"/>
              </a:spcAft>
              <a:buFont typeface="Arial" panose="020B0604020202020204" pitchFamily="34" charset="0"/>
              <a:buChar char="•"/>
            </a:pPr>
            <a:r>
              <a:rPr lang="es-AR" sz="2000" b="1" dirty="0"/>
              <a:t>No aceptará en su propio beneficio, comisiones</a:t>
            </a:r>
            <a:r>
              <a:rPr lang="es-AR" sz="2000" dirty="0"/>
              <a:t>, descuentos, bonificaciones y demás análogas, ofrecidas por proveedores de materiales, artefactos o estructuras, por contratistas y/o por otras personas directamente interesadas en la ejecución de los trabajos que el profesional proyecte o dirija.</a:t>
            </a:r>
            <a:endParaRPr lang="es-AR" sz="2000" b="1" dirty="0"/>
          </a:p>
        </p:txBody>
      </p:sp>
    </p:spTree>
    <p:extLst>
      <p:ext uri="{BB962C8B-B14F-4D97-AF65-F5344CB8AC3E}">
        <p14:creationId xmlns:p14="http://schemas.microsoft.com/office/powerpoint/2010/main" val="339882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CODIGO DE ETICA</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a:t>DEBERES DEL PROFESIONAL PARA CON LOS CLIENTES Y EL PUBLICO EN GENERAL</a:t>
            </a:r>
            <a:r>
              <a:rPr lang="es-AR" sz="2000" b="1" dirty="0" smtClean="0"/>
              <a:t>.</a:t>
            </a:r>
            <a:endParaRPr lang="es-AR" sz="2000" b="1" dirty="0"/>
          </a:p>
          <a:p>
            <a:pPr marL="342900" indent="-342900">
              <a:spcBef>
                <a:spcPts val="0"/>
              </a:spcBef>
              <a:spcAft>
                <a:spcPts val="0"/>
              </a:spcAft>
              <a:buFont typeface="Arial" panose="020B0604020202020204" pitchFamily="34" charset="0"/>
              <a:buChar char="•"/>
            </a:pPr>
            <a:r>
              <a:rPr lang="es-AR" sz="2000" dirty="0" smtClean="0"/>
              <a:t>Todo </a:t>
            </a:r>
            <a:r>
              <a:rPr lang="es-AR" sz="2000" dirty="0"/>
              <a:t>profesional </a:t>
            </a:r>
            <a:r>
              <a:rPr lang="es-AR" sz="2000" b="1" dirty="0"/>
              <a:t>advertirá al cliente los errores </a:t>
            </a:r>
            <a:r>
              <a:rPr lang="es-AR" sz="2000" dirty="0"/>
              <a:t>en que este pudiere incurrir, relacionados con los trabajos que el profesional proyecte, dirija o </a:t>
            </a:r>
            <a:r>
              <a:rPr lang="es-AR" sz="2000" dirty="0" smtClean="0"/>
              <a:t>conduzca</a:t>
            </a:r>
            <a:endParaRPr lang="es-AR" sz="2000" dirty="0"/>
          </a:p>
          <a:p>
            <a:pPr marL="342900" indent="-342900">
              <a:spcBef>
                <a:spcPts val="0"/>
              </a:spcBef>
              <a:spcAft>
                <a:spcPts val="0"/>
              </a:spcAft>
              <a:buFont typeface="Arial" panose="020B0604020202020204" pitchFamily="34" charset="0"/>
              <a:buChar char="•"/>
            </a:pPr>
            <a:r>
              <a:rPr lang="es-AR" sz="2000" b="1" dirty="0" smtClean="0"/>
              <a:t>Manejará </a:t>
            </a:r>
            <a:r>
              <a:rPr lang="es-AR" sz="2000" b="1" dirty="0"/>
              <a:t>con la mayor discreción los fondos </a:t>
            </a:r>
            <a:r>
              <a:rPr lang="es-AR" sz="2000" dirty="0"/>
              <a:t>que el cliente pusiere a su cargo, destinados a desembolsos exigidos por los trabajos a cargo del profesional y rendir cuentas claras, precisas y frecuentes, todo ello </a:t>
            </a:r>
            <a:r>
              <a:rPr lang="es-AR" sz="2000" dirty="0" smtClean="0"/>
              <a:t>independiente</a:t>
            </a:r>
          </a:p>
          <a:p>
            <a:pPr marL="342900" indent="-342900">
              <a:spcBef>
                <a:spcPts val="0"/>
              </a:spcBef>
              <a:spcAft>
                <a:spcPts val="0"/>
              </a:spcAft>
              <a:buFont typeface="Arial" panose="020B0604020202020204" pitchFamily="34" charset="0"/>
              <a:buChar char="•"/>
            </a:pPr>
            <a:r>
              <a:rPr lang="es-AR" sz="2000" dirty="0"/>
              <a:t>Todo profesional que sea llamado para la ejecución de trabajos profesionales deberá</a:t>
            </a:r>
            <a:r>
              <a:rPr lang="es-AR" sz="2000" b="1" dirty="0"/>
              <a:t> hacer conocer al comitente las reglamentaciones vigentes </a:t>
            </a:r>
            <a:r>
              <a:rPr lang="es-AR" sz="2000" dirty="0"/>
              <a:t>sobre el particular y relacionadas con el ejercicio de la </a:t>
            </a:r>
            <a:r>
              <a:rPr lang="es-AR" sz="2000" dirty="0" smtClean="0"/>
              <a:t>profesión</a:t>
            </a:r>
            <a:endParaRPr lang="es-AR" sz="2000" dirty="0"/>
          </a:p>
          <a:p>
            <a:pPr marL="342900" indent="-342900">
              <a:spcBef>
                <a:spcPts val="0"/>
              </a:spcBef>
              <a:spcAft>
                <a:spcPts val="0"/>
              </a:spcAft>
              <a:buFont typeface="Arial" panose="020B0604020202020204" pitchFamily="34" charset="0"/>
              <a:buChar char="•"/>
            </a:pPr>
            <a:r>
              <a:rPr lang="es-AR" sz="2000" dirty="0"/>
              <a:t>Dedicar toda </a:t>
            </a:r>
            <a:r>
              <a:rPr lang="es-AR" sz="2000" b="1" dirty="0"/>
              <a:t>aptitud y atender con la mayor diligencia y probidad </a:t>
            </a:r>
            <a:r>
              <a:rPr lang="es-AR" sz="2000" dirty="0"/>
              <a:t>los asuntos de su cliente. </a:t>
            </a:r>
            <a:endParaRPr lang="es-AR" sz="2000" b="1" dirty="0"/>
          </a:p>
        </p:txBody>
      </p:sp>
    </p:spTree>
    <p:extLst>
      <p:ext uri="{BB962C8B-B14F-4D97-AF65-F5344CB8AC3E}">
        <p14:creationId xmlns:p14="http://schemas.microsoft.com/office/powerpoint/2010/main" val="4162884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lores é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68" y="576775"/>
            <a:ext cx="10058401" cy="557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5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emperamento Vs. Carác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4" descr="Temperamento Vs. Carác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6" descr="Temperamento Vs. Carác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68310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t>PERSONALIDAD</a:t>
            </a:r>
            <a:endParaRPr lang="es-AR" b="1" dirty="0"/>
          </a:p>
        </p:txBody>
      </p:sp>
      <p:sp>
        <p:nvSpPr>
          <p:cNvPr id="3" name="Marcador de contenido 2"/>
          <p:cNvSpPr>
            <a:spLocks noGrp="1"/>
          </p:cNvSpPr>
          <p:nvPr>
            <p:ph sz="quarter" idx="10"/>
          </p:nvPr>
        </p:nvSpPr>
        <p:spPr>
          <a:xfrm>
            <a:off x="539495" y="1435607"/>
            <a:ext cx="5734695" cy="5274681"/>
          </a:xfrm>
        </p:spPr>
        <p:txBody>
          <a:bodyPr>
            <a:noAutofit/>
          </a:bodyPr>
          <a:lstStyle/>
          <a:p>
            <a:pPr>
              <a:lnSpc>
                <a:spcPct val="100000"/>
              </a:lnSpc>
            </a:pPr>
            <a:r>
              <a:rPr lang="es-AR" sz="2000" b="1" dirty="0" smtClean="0"/>
              <a:t>TEMPERAMENTO</a:t>
            </a:r>
          </a:p>
          <a:p>
            <a:pPr>
              <a:spcBef>
                <a:spcPts val="0"/>
              </a:spcBef>
              <a:spcAft>
                <a:spcPts val="0"/>
              </a:spcAft>
            </a:pPr>
            <a:r>
              <a:rPr lang="es-AR" sz="2000" dirty="0" smtClean="0"/>
              <a:t>Es </a:t>
            </a:r>
            <a:r>
              <a:rPr lang="es-AR" sz="2000" dirty="0"/>
              <a:t>la parte innata y de origen genético: tiene su base en algunos rasgos de nuestros padres, por eso el temperamento es difícil de cambiar, es profundamente inherente a nosotros.</a:t>
            </a:r>
          </a:p>
          <a:p>
            <a:r>
              <a:rPr lang="es-AR" sz="2000" dirty="0"/>
              <a:t>Se manifiesta antes que el carácter y la personalidad en conjunto. Es por esto que se considera que el ambiente interactúa con el temperamento de las personas, lo que da pie a desarrollar algunos rasgos que la van a caracterizar.</a:t>
            </a:r>
          </a:p>
        </p:txBody>
      </p:sp>
      <p:sp>
        <p:nvSpPr>
          <p:cNvPr id="4" name="Marcador de contenido 2"/>
          <p:cNvSpPr txBox="1">
            <a:spLocks/>
          </p:cNvSpPr>
          <p:nvPr/>
        </p:nvSpPr>
        <p:spPr>
          <a:xfrm>
            <a:off x="521206" y="1463744"/>
            <a:ext cx="5752983" cy="49511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endParaRPr lang="es-AR" dirty="0"/>
          </a:p>
        </p:txBody>
      </p:sp>
      <p:sp>
        <p:nvSpPr>
          <p:cNvPr id="5" name="CuadroTexto 4"/>
          <p:cNvSpPr txBox="1"/>
          <p:nvPr/>
        </p:nvSpPr>
        <p:spPr>
          <a:xfrm flipH="1">
            <a:off x="6471138" y="1336433"/>
            <a:ext cx="5331656" cy="5632311"/>
          </a:xfrm>
          <a:prstGeom prst="rect">
            <a:avLst/>
          </a:prstGeom>
          <a:noFill/>
        </p:spPr>
        <p:txBody>
          <a:bodyPr wrap="square" rtlCol="0">
            <a:spAutoFit/>
          </a:bodyPr>
          <a:lstStyle/>
          <a:p>
            <a:pPr>
              <a:lnSpc>
                <a:spcPct val="150000"/>
              </a:lnSpc>
            </a:pPr>
            <a:r>
              <a:rPr lang="es-AR" sz="2000" b="1" dirty="0" smtClean="0"/>
              <a:t>CARACTER</a:t>
            </a:r>
          </a:p>
          <a:p>
            <a:pPr>
              <a:lnSpc>
                <a:spcPct val="150000"/>
              </a:lnSpc>
            </a:pPr>
            <a:r>
              <a:rPr lang="es-AR" sz="2000" dirty="0" smtClean="0"/>
              <a:t>Se </a:t>
            </a:r>
            <a:r>
              <a:rPr lang="es-AR" sz="2000" dirty="0"/>
              <a:t>define el carácter como un componente de la personalidad que </a:t>
            </a:r>
            <a:r>
              <a:rPr lang="es-AR" sz="2000" b="1" dirty="0"/>
              <a:t>se adquiere mediante el aprendizaje</a:t>
            </a:r>
            <a:r>
              <a:rPr lang="es-AR" sz="2000" dirty="0"/>
              <a:t>. Específicamente, a través de las experiencias de vida, las cuales modulan las tendencias biológicas y predisposiciones propias del temperamento.</a:t>
            </a:r>
          </a:p>
          <a:p>
            <a:pPr>
              <a:lnSpc>
                <a:spcPct val="150000"/>
              </a:lnSpc>
            </a:pPr>
            <a:r>
              <a:rPr lang="es-AR" sz="2000" dirty="0"/>
              <a:t>Como se trata de una dimensión de la personalidad </a:t>
            </a:r>
            <a:r>
              <a:rPr lang="es-AR" sz="2000" b="1" dirty="0"/>
              <a:t>derivada de la interacción social</a:t>
            </a:r>
            <a:r>
              <a:rPr lang="es-AR" sz="2000" dirty="0"/>
              <a:t>, podemos decir que el carácter tiene un origen cultural, de manera que lo delimita el contexto en que se desarrolla la persona.</a:t>
            </a:r>
          </a:p>
        </p:txBody>
      </p:sp>
    </p:spTree>
    <p:extLst>
      <p:ext uri="{BB962C8B-B14F-4D97-AF65-F5344CB8AC3E}">
        <p14:creationId xmlns:p14="http://schemas.microsoft.com/office/powerpoint/2010/main" val="141079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emperamento Vs. Carác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4" descr="Temperamento Vs. Carác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6" descr="Temperamento Vs. Carác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 name="Imagen 4"/>
          <p:cNvPicPr>
            <a:picLocks noChangeAspect="1"/>
          </p:cNvPicPr>
          <p:nvPr/>
        </p:nvPicPr>
        <p:blipFill>
          <a:blip r:embed="rId2"/>
          <a:stretch>
            <a:fillRect/>
          </a:stretch>
        </p:blipFill>
        <p:spPr>
          <a:xfrm>
            <a:off x="765175" y="465138"/>
            <a:ext cx="10773142" cy="5773885"/>
          </a:xfrm>
          <a:prstGeom prst="rect">
            <a:avLst/>
          </a:prstGeom>
        </p:spPr>
      </p:pic>
    </p:spTree>
    <p:extLst>
      <p:ext uri="{BB962C8B-B14F-4D97-AF65-F5344CB8AC3E}">
        <p14:creationId xmlns:p14="http://schemas.microsoft.com/office/powerpoint/2010/main" val="3139950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hay ninguna descripción de la fot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84" y="520505"/>
            <a:ext cx="9833316" cy="55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08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t>CARACTER</a:t>
            </a:r>
            <a:endParaRPr lang="es-AR" b="1" dirty="0"/>
          </a:p>
        </p:txBody>
      </p:sp>
      <p:sp>
        <p:nvSpPr>
          <p:cNvPr id="3" name="Marcador de contenido 2"/>
          <p:cNvSpPr>
            <a:spLocks noGrp="1"/>
          </p:cNvSpPr>
          <p:nvPr>
            <p:ph sz="quarter" idx="10"/>
          </p:nvPr>
        </p:nvSpPr>
        <p:spPr>
          <a:xfrm>
            <a:off x="539495" y="1435607"/>
            <a:ext cx="5734695" cy="5274681"/>
          </a:xfrm>
        </p:spPr>
        <p:txBody>
          <a:bodyPr>
            <a:noAutofit/>
          </a:bodyPr>
          <a:lstStyle/>
          <a:p>
            <a:endParaRPr lang="es-AR" sz="2400" dirty="0" smtClean="0"/>
          </a:p>
          <a:p>
            <a:endParaRPr lang="es-AR" sz="2400" dirty="0"/>
          </a:p>
          <a:p>
            <a:pPr algn="just"/>
            <a:r>
              <a:rPr lang="es-AR" sz="2400" dirty="0" smtClean="0"/>
              <a:t>Los </a:t>
            </a:r>
            <a:r>
              <a:rPr lang="es-AR" sz="2400" dirty="0"/>
              <a:t>valores morales, éticos y creencias que adoptamos de nuestra familia, cultura y sociedad moldean nuestras decisiones y comportamientos.</a:t>
            </a:r>
          </a:p>
          <a:p>
            <a:pPr>
              <a:lnSpc>
                <a:spcPct val="100000"/>
              </a:lnSpc>
            </a:pPr>
            <a:endParaRPr lang="es-AR" sz="2400" dirty="0"/>
          </a:p>
        </p:txBody>
      </p:sp>
      <p:sp>
        <p:nvSpPr>
          <p:cNvPr id="4" name="Marcador de contenido 2"/>
          <p:cNvSpPr txBox="1">
            <a:spLocks/>
          </p:cNvSpPr>
          <p:nvPr/>
        </p:nvSpPr>
        <p:spPr>
          <a:xfrm>
            <a:off x="521206" y="1463744"/>
            <a:ext cx="5752983" cy="49511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endParaRPr lang="es-AR" dirty="0"/>
          </a:p>
        </p:txBody>
      </p:sp>
      <p:sp>
        <p:nvSpPr>
          <p:cNvPr id="5" name="CuadroTexto 4"/>
          <p:cNvSpPr txBox="1"/>
          <p:nvPr/>
        </p:nvSpPr>
        <p:spPr>
          <a:xfrm flipH="1">
            <a:off x="6428935" y="1088136"/>
            <a:ext cx="5331656" cy="6155531"/>
          </a:xfrm>
          <a:prstGeom prst="rect">
            <a:avLst/>
          </a:prstGeom>
          <a:noFill/>
        </p:spPr>
        <p:txBody>
          <a:bodyPr wrap="square" rtlCol="0">
            <a:spAutoFit/>
          </a:bodyPr>
          <a:lstStyle/>
          <a:p>
            <a:r>
              <a:rPr lang="es-AR" sz="2800" dirty="0" smtClean="0"/>
              <a:t>Honestidad</a:t>
            </a:r>
            <a:endParaRPr lang="es-AR" sz="2800" dirty="0"/>
          </a:p>
          <a:p>
            <a:endParaRPr lang="es-AR" sz="2800" dirty="0" smtClean="0"/>
          </a:p>
          <a:p>
            <a:r>
              <a:rPr lang="es-AR" sz="2800" dirty="0"/>
              <a:t>R</a:t>
            </a:r>
            <a:r>
              <a:rPr lang="es-AR" sz="2800" dirty="0" smtClean="0"/>
              <a:t>esponsabilidad</a:t>
            </a:r>
            <a:r>
              <a:rPr lang="es-AR" sz="2800" dirty="0"/>
              <a:t>, </a:t>
            </a:r>
            <a:endParaRPr lang="es-AR" sz="2800" dirty="0" smtClean="0"/>
          </a:p>
          <a:p>
            <a:endParaRPr lang="es-AR" sz="2800" dirty="0" smtClean="0"/>
          </a:p>
          <a:p>
            <a:r>
              <a:rPr lang="es-AR" sz="2800" dirty="0" smtClean="0"/>
              <a:t>Respeto</a:t>
            </a:r>
            <a:endParaRPr lang="es-AR" sz="2800" dirty="0"/>
          </a:p>
          <a:p>
            <a:endParaRPr lang="es-AR" sz="2800" dirty="0" smtClean="0"/>
          </a:p>
          <a:p>
            <a:r>
              <a:rPr lang="es-AR" sz="2800" dirty="0" smtClean="0"/>
              <a:t>Sentido </a:t>
            </a:r>
            <a:r>
              <a:rPr lang="es-AR" sz="2800" dirty="0"/>
              <a:t>de justicia </a:t>
            </a:r>
            <a:endParaRPr lang="es-AR" sz="2800" dirty="0" smtClean="0"/>
          </a:p>
          <a:p>
            <a:endParaRPr lang="es-AR" sz="2800" dirty="0" smtClean="0"/>
          </a:p>
          <a:p>
            <a:r>
              <a:rPr lang="es-AR" sz="2800" dirty="0" smtClean="0"/>
              <a:t>Equidad</a:t>
            </a:r>
            <a:endParaRPr lang="es-AR" sz="2800" dirty="0"/>
          </a:p>
          <a:p>
            <a:endParaRPr lang="es-AR" sz="2800" dirty="0" smtClean="0"/>
          </a:p>
          <a:p>
            <a:r>
              <a:rPr lang="es-AR" sz="2800" dirty="0" smtClean="0"/>
              <a:t>Compromiso </a:t>
            </a:r>
          </a:p>
          <a:p>
            <a:endParaRPr lang="es-AR" sz="2800" dirty="0" smtClean="0"/>
          </a:p>
          <a:p>
            <a:r>
              <a:rPr lang="es-AR" sz="2800" dirty="0" smtClean="0"/>
              <a:t>perseverancia</a:t>
            </a:r>
            <a:endParaRPr lang="es-AR" sz="2800" dirty="0"/>
          </a:p>
          <a:p>
            <a:pPr>
              <a:lnSpc>
                <a:spcPct val="150000"/>
              </a:lnSpc>
            </a:pPr>
            <a:endParaRPr lang="es-AR" sz="2000" b="1" dirty="0" smtClean="0"/>
          </a:p>
        </p:txBody>
      </p:sp>
    </p:spTree>
    <p:extLst>
      <p:ext uri="{BB962C8B-B14F-4D97-AF65-F5344CB8AC3E}">
        <p14:creationId xmlns:p14="http://schemas.microsoft.com/office/powerpoint/2010/main" val="383505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497" y="251791"/>
            <a:ext cx="10910382" cy="902606"/>
          </a:xfrm>
        </p:spPr>
        <p:txBody>
          <a:bodyPr>
            <a:noAutofit/>
          </a:bodyPr>
          <a:lstStyle/>
          <a:p>
            <a:r>
              <a:rPr lang="es-AR" b="1" dirty="0" smtClean="0">
                <a:solidFill>
                  <a:schemeClr val="tx1"/>
                </a:solidFill>
                <a:latin typeface="Arial" panose="020B0604020202020204" pitchFamily="34" charset="0"/>
                <a:cs typeface="Arial" panose="020B0604020202020204" pitchFamily="34" charset="0"/>
              </a:rPr>
              <a:t>DE </a:t>
            </a:r>
            <a:r>
              <a:rPr lang="es-AR" b="1" dirty="0">
                <a:solidFill>
                  <a:schemeClr val="tx1"/>
                </a:solidFill>
                <a:latin typeface="Arial" panose="020B0604020202020204" pitchFamily="34" charset="0"/>
                <a:cs typeface="Arial" panose="020B0604020202020204" pitchFamily="34" charset="0"/>
              </a:rPr>
              <a:t>LA ACTIVIDAD PROFESIONAL . MODALIDADES</a:t>
            </a:r>
            <a:r>
              <a:rPr lang="es-AR" b="1" dirty="0"/>
              <a:t> </a:t>
            </a:r>
          </a:p>
        </p:txBody>
      </p:sp>
      <p:sp>
        <p:nvSpPr>
          <p:cNvPr id="3" name="Marcador de contenido 2"/>
          <p:cNvSpPr>
            <a:spLocks noGrp="1"/>
          </p:cNvSpPr>
          <p:nvPr>
            <p:ph sz="quarter" idx="10"/>
          </p:nvPr>
        </p:nvSpPr>
        <p:spPr>
          <a:xfrm>
            <a:off x="539497" y="1154397"/>
            <a:ext cx="10552575" cy="5163975"/>
          </a:xfrm>
        </p:spPr>
        <p:txBody>
          <a:bodyPr>
            <a:noAutofit/>
          </a:bodyPr>
          <a:lstStyle/>
          <a:p>
            <a:r>
              <a:rPr lang="es-AR" sz="2400" b="1" dirty="0"/>
              <a:t>La profesión puede ejercerse mediante la actividad libre o en relación de </a:t>
            </a:r>
            <a:r>
              <a:rPr lang="es-AR" sz="2400" b="1" dirty="0" smtClean="0"/>
              <a:t>, </a:t>
            </a:r>
            <a:r>
              <a:rPr lang="es-AR" sz="2400" b="1" dirty="0"/>
              <a:t>previa matriculación y habilitación en el </a:t>
            </a:r>
            <a:r>
              <a:rPr lang="es-AR" sz="2400" b="1" dirty="0" smtClean="0"/>
              <a:t>Colegio</a:t>
            </a:r>
          </a:p>
          <a:p>
            <a:endParaRPr lang="es-AR" sz="2400" b="1" dirty="0" smtClean="0"/>
          </a:p>
          <a:p>
            <a:endParaRPr lang="es-AR" sz="2400" b="1" dirty="0" smtClean="0"/>
          </a:p>
        </p:txBody>
      </p:sp>
      <p:sp>
        <p:nvSpPr>
          <p:cNvPr id="8" name="CuadroTexto 7"/>
          <p:cNvSpPr txBox="1"/>
          <p:nvPr/>
        </p:nvSpPr>
        <p:spPr>
          <a:xfrm>
            <a:off x="6429024" y="2459111"/>
            <a:ext cx="4320207" cy="2554545"/>
          </a:xfrm>
          <a:prstGeom prst="rect">
            <a:avLst/>
          </a:prstGeom>
          <a:noFill/>
        </p:spPr>
        <p:txBody>
          <a:bodyPr wrap="square" rtlCol="0">
            <a:spAutoFit/>
          </a:bodyPr>
          <a:lstStyle/>
          <a:p>
            <a:pPr marL="342900" indent="-342900" algn="just">
              <a:buFont typeface="Arial" panose="020B0604020202020204" pitchFamily="34" charset="0"/>
              <a:buChar char="•"/>
            </a:pPr>
            <a:r>
              <a:rPr lang="es-AR" sz="2000" b="1" dirty="0"/>
              <a:t>Libre - individual, cuando el convenio, ya sea éste público o privado, con un único profesional, asumiendo éste </a:t>
            </a:r>
            <a:r>
              <a:rPr lang="es-AR" sz="2000" b="1" dirty="0" smtClean="0"/>
              <a:t>todas las responsabilidades </a:t>
            </a:r>
            <a:r>
              <a:rPr lang="es-AR" sz="2000" b="1" dirty="0"/>
              <a:t>derivadas de las tareas y percibiendo </a:t>
            </a:r>
            <a:r>
              <a:rPr lang="es-AR" sz="2000" b="1" dirty="0" smtClean="0"/>
              <a:t>los honorarios </a:t>
            </a:r>
            <a:r>
              <a:rPr lang="es-AR" sz="2000" b="1" dirty="0"/>
              <a:t>profesionales </a:t>
            </a:r>
            <a:r>
              <a:rPr lang="es-AR" sz="2000" b="1" dirty="0" smtClean="0"/>
              <a:t>correspondientes</a:t>
            </a:r>
            <a:endParaRPr lang="es-AR" sz="2000" b="1" dirty="0"/>
          </a:p>
        </p:txBody>
      </p:sp>
      <p:sp>
        <p:nvSpPr>
          <p:cNvPr id="9" name="CuadroTexto 8"/>
          <p:cNvSpPr txBox="1"/>
          <p:nvPr/>
        </p:nvSpPr>
        <p:spPr>
          <a:xfrm>
            <a:off x="1222843" y="2456795"/>
            <a:ext cx="4522835" cy="4401205"/>
          </a:xfrm>
          <a:prstGeom prst="rect">
            <a:avLst/>
          </a:prstGeom>
          <a:noFill/>
        </p:spPr>
        <p:txBody>
          <a:bodyPr wrap="square" rtlCol="0">
            <a:spAutoFit/>
          </a:bodyPr>
          <a:lstStyle/>
          <a:p>
            <a:pPr marL="342900" indent="-342900" algn="just">
              <a:buFont typeface="Arial" panose="020B0604020202020204" pitchFamily="34" charset="0"/>
              <a:buChar char="•"/>
            </a:pPr>
            <a:r>
              <a:rPr lang="es-AR" sz="2000" b="1" u="sng" dirty="0">
                <a:solidFill>
                  <a:schemeClr val="tx1">
                    <a:lumMod val="75000"/>
                    <a:lumOff val="25000"/>
                  </a:schemeClr>
                </a:solidFill>
              </a:rPr>
              <a:t>Libre asociado entre Ingenieros</a:t>
            </a:r>
            <a:r>
              <a:rPr lang="es-AR" sz="2000" b="1" dirty="0">
                <a:solidFill>
                  <a:schemeClr val="tx1">
                    <a:lumMod val="75000"/>
                    <a:lumOff val="25000"/>
                  </a:schemeClr>
                </a:solidFill>
              </a:rPr>
              <a:t>, cuando comparten en forma conjunta responsabilidades y beneficios de dicho ejercicio ante el comitente, sea éste público o privado. Quedará comprendido en este inciso cuando se trabaje en equipos multidisciplinarios, en cuyo caso se deberá designar un coordinador del proyecto u obra, el que será nombrado en función del objetivo principal del proyecto y su destino y no del factor económico; </a:t>
            </a:r>
          </a:p>
        </p:txBody>
      </p:sp>
    </p:spTree>
    <p:extLst>
      <p:ext uri="{BB962C8B-B14F-4D97-AF65-F5344CB8AC3E}">
        <p14:creationId xmlns:p14="http://schemas.microsoft.com/office/powerpoint/2010/main" val="2384303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t>CARACTER</a:t>
            </a:r>
            <a:endParaRPr lang="es-AR" b="1" dirty="0"/>
          </a:p>
        </p:txBody>
      </p:sp>
      <p:sp>
        <p:nvSpPr>
          <p:cNvPr id="3" name="Marcador de contenido 2"/>
          <p:cNvSpPr>
            <a:spLocks noGrp="1"/>
          </p:cNvSpPr>
          <p:nvPr>
            <p:ph sz="quarter" idx="10"/>
          </p:nvPr>
        </p:nvSpPr>
        <p:spPr>
          <a:xfrm>
            <a:off x="539495" y="1435607"/>
            <a:ext cx="9293822" cy="5274681"/>
          </a:xfrm>
        </p:spPr>
        <p:txBody>
          <a:bodyPr>
            <a:noAutofit/>
          </a:bodyPr>
          <a:lstStyle/>
          <a:p>
            <a:r>
              <a:rPr lang="es-AR" sz="2000" b="1" dirty="0"/>
              <a:t>Puntos Clave sobre el Carácter:</a:t>
            </a:r>
            <a:endParaRPr lang="es-AR" sz="2000" dirty="0"/>
          </a:p>
          <a:p>
            <a:r>
              <a:rPr lang="es-AR" sz="2000" dirty="0"/>
              <a:t>✅</a:t>
            </a:r>
            <a:r>
              <a:rPr lang="es-AR" sz="2000" b="1" dirty="0"/>
              <a:t> Se desarrolla con las experiencias y el aprendizaje</a:t>
            </a:r>
          </a:p>
          <a:p>
            <a:r>
              <a:rPr lang="es-AR" sz="2000" b="1" dirty="0"/>
              <a:t>✅ Puede modificarse conscientemente a lo largo de la vida</a:t>
            </a:r>
          </a:p>
          <a:p>
            <a:r>
              <a:rPr lang="es-AR" sz="2000" b="1" dirty="0"/>
              <a:t>✅ Está influido por la cultura, familia y entorno social</a:t>
            </a:r>
          </a:p>
          <a:p>
            <a:r>
              <a:rPr lang="es-AR" sz="2000" b="1" dirty="0"/>
              <a:t>✅ Modula las tendencias temperamentales innatas</a:t>
            </a:r>
          </a:p>
          <a:p>
            <a:r>
              <a:rPr lang="es-AR" sz="2000" b="1" dirty="0"/>
              <a:t>✅ Refleja nuestros valores, hábitos y forma de relacionarnos</a:t>
            </a:r>
          </a:p>
          <a:p>
            <a:endParaRPr lang="es-AR" sz="2400" dirty="0" smtClean="0"/>
          </a:p>
          <a:p>
            <a:endParaRPr lang="es-AR" sz="2400" dirty="0"/>
          </a:p>
          <a:p>
            <a:pPr>
              <a:lnSpc>
                <a:spcPct val="100000"/>
              </a:lnSpc>
            </a:pPr>
            <a:endParaRPr lang="es-AR" sz="2400" dirty="0"/>
          </a:p>
        </p:txBody>
      </p:sp>
      <p:sp>
        <p:nvSpPr>
          <p:cNvPr id="4" name="Marcador de contenido 2"/>
          <p:cNvSpPr txBox="1">
            <a:spLocks/>
          </p:cNvSpPr>
          <p:nvPr/>
        </p:nvSpPr>
        <p:spPr>
          <a:xfrm>
            <a:off x="521206" y="1463744"/>
            <a:ext cx="5752983" cy="49511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endParaRPr lang="es-AR" dirty="0"/>
          </a:p>
        </p:txBody>
      </p:sp>
    </p:spTree>
    <p:extLst>
      <p:ext uri="{BB962C8B-B14F-4D97-AF65-F5344CB8AC3E}">
        <p14:creationId xmlns:p14="http://schemas.microsoft.com/office/powerpoint/2010/main" val="168193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497" y="251791"/>
            <a:ext cx="10910382" cy="902606"/>
          </a:xfrm>
        </p:spPr>
        <p:txBody>
          <a:bodyPr>
            <a:noAutofit/>
          </a:bodyPr>
          <a:lstStyle/>
          <a:p>
            <a:r>
              <a:rPr lang="es-AR" b="1" dirty="0" smtClean="0">
                <a:solidFill>
                  <a:schemeClr val="tx1"/>
                </a:solidFill>
                <a:latin typeface="Arial" panose="020B0604020202020204" pitchFamily="34" charset="0"/>
                <a:cs typeface="Arial" panose="020B0604020202020204" pitchFamily="34" charset="0"/>
              </a:rPr>
              <a:t>DE </a:t>
            </a:r>
            <a:r>
              <a:rPr lang="es-AR" b="1" dirty="0">
                <a:solidFill>
                  <a:schemeClr val="tx1"/>
                </a:solidFill>
                <a:latin typeface="Arial" panose="020B0604020202020204" pitchFamily="34" charset="0"/>
                <a:cs typeface="Arial" panose="020B0604020202020204" pitchFamily="34" charset="0"/>
              </a:rPr>
              <a:t>LA ACTIVIDAD PROFESIONAL . MODALIDADES</a:t>
            </a:r>
            <a:r>
              <a:rPr lang="es-AR" b="1" dirty="0"/>
              <a:t> </a:t>
            </a:r>
          </a:p>
        </p:txBody>
      </p:sp>
      <p:sp>
        <p:nvSpPr>
          <p:cNvPr id="3" name="Marcador de contenido 2"/>
          <p:cNvSpPr>
            <a:spLocks noGrp="1"/>
          </p:cNvSpPr>
          <p:nvPr>
            <p:ph sz="quarter" idx="10"/>
          </p:nvPr>
        </p:nvSpPr>
        <p:spPr>
          <a:xfrm>
            <a:off x="539495" y="1435607"/>
            <a:ext cx="10552575" cy="5163975"/>
          </a:xfrm>
        </p:spPr>
        <p:txBody>
          <a:bodyPr>
            <a:noAutofit/>
          </a:bodyPr>
          <a:lstStyle/>
          <a:p>
            <a:r>
              <a:rPr lang="es-AR" sz="2400" b="1" dirty="0"/>
              <a:t>La profesión puede ejercerse mediante la actividad libre o en relación de </a:t>
            </a:r>
            <a:r>
              <a:rPr lang="es-AR" sz="2400" b="1" dirty="0" smtClean="0"/>
              <a:t>, </a:t>
            </a:r>
            <a:r>
              <a:rPr lang="es-AR" sz="2400" b="1" dirty="0"/>
              <a:t>previa matriculación y habilitación en el </a:t>
            </a:r>
            <a:r>
              <a:rPr lang="es-AR" sz="2400" b="1" dirty="0" smtClean="0"/>
              <a:t>Colegio</a:t>
            </a:r>
          </a:p>
          <a:p>
            <a:endParaRPr lang="es-AR" sz="2400" b="1" dirty="0" smtClean="0"/>
          </a:p>
          <a:p>
            <a:endParaRPr lang="es-AR" sz="2400" b="1" dirty="0" smtClean="0"/>
          </a:p>
        </p:txBody>
      </p:sp>
      <p:sp>
        <p:nvSpPr>
          <p:cNvPr id="8" name="CuadroTexto 7"/>
          <p:cNvSpPr txBox="1"/>
          <p:nvPr/>
        </p:nvSpPr>
        <p:spPr>
          <a:xfrm>
            <a:off x="5671930" y="2796209"/>
            <a:ext cx="5777949" cy="3477875"/>
          </a:xfrm>
          <a:prstGeom prst="rect">
            <a:avLst/>
          </a:prstGeom>
          <a:noFill/>
        </p:spPr>
        <p:txBody>
          <a:bodyPr wrap="square" rtlCol="0">
            <a:spAutoFit/>
          </a:bodyPr>
          <a:lstStyle/>
          <a:p>
            <a:pPr marL="342900" indent="-342900" algn="just">
              <a:buFont typeface="Arial" panose="020B0604020202020204" pitchFamily="34" charset="0"/>
              <a:buChar char="•"/>
            </a:pPr>
            <a:r>
              <a:rPr lang="es-AR" sz="2000" b="1" dirty="0"/>
              <a:t>En relación de dependencia, a toda tarea que consista en el desempeño de empleos, cargos o funciones en instituciones, reparticiones, empresas, universidades, sean públicas o privadas, que revistan el carácter de servicio profesional que implique el uso del titulo de Ingeniero. La relación de dependencia quedará acreditada por el depósito del aporte previsional por parte del empleador a nombre del matriculado</a:t>
            </a:r>
            <a:r>
              <a:rPr lang="es-AR" sz="2000" b="1" dirty="0" smtClean="0"/>
              <a:t>.</a:t>
            </a:r>
            <a:endParaRPr lang="es-AR" sz="2000" b="1" dirty="0"/>
          </a:p>
        </p:txBody>
      </p:sp>
      <p:sp>
        <p:nvSpPr>
          <p:cNvPr id="9" name="CuadroTexto 8"/>
          <p:cNvSpPr txBox="1"/>
          <p:nvPr/>
        </p:nvSpPr>
        <p:spPr>
          <a:xfrm>
            <a:off x="639746" y="2796209"/>
            <a:ext cx="4522835" cy="3477875"/>
          </a:xfrm>
          <a:prstGeom prst="rect">
            <a:avLst/>
          </a:prstGeom>
          <a:noFill/>
        </p:spPr>
        <p:txBody>
          <a:bodyPr wrap="square" rtlCol="0">
            <a:spAutoFit/>
          </a:bodyPr>
          <a:lstStyle/>
          <a:p>
            <a:pPr marL="342900" indent="-342900" algn="just">
              <a:buFont typeface="Arial" panose="020B0604020202020204" pitchFamily="34" charset="0"/>
              <a:buChar char="•"/>
            </a:pPr>
            <a:r>
              <a:rPr lang="es-AR" sz="2000" b="1" dirty="0"/>
              <a:t>Libre-asociado con otros profesionales, en colaboración habitual u ocasional, cubriendo el Ingeniero su cuota de responsabilidad y beneficios ante el comitente público o privado, según estipule el contrato de asociación que deberá ser registrado en el Colegio, de acuerdo a las incumbencias vigentes; </a:t>
            </a:r>
          </a:p>
        </p:txBody>
      </p:sp>
    </p:spTree>
    <p:extLst>
      <p:ext uri="{BB962C8B-B14F-4D97-AF65-F5344CB8AC3E}">
        <p14:creationId xmlns:p14="http://schemas.microsoft.com/office/powerpoint/2010/main" val="381025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207" y="434804"/>
            <a:ext cx="6877119" cy="640080"/>
          </a:xfrm>
        </p:spPr>
        <p:txBody>
          <a:bodyPr>
            <a:normAutofit fontScale="90000"/>
          </a:bodyPr>
          <a:lstStyle/>
          <a:p>
            <a:r>
              <a:rPr lang="es-AR" b="1" dirty="0" smtClean="0">
                <a:solidFill>
                  <a:schemeClr val="tx1"/>
                </a:solidFill>
                <a:latin typeface="Arial" panose="020B0604020202020204" pitchFamily="34" charset="0"/>
                <a:cs typeface="Arial" panose="020B0604020202020204" pitchFamily="34" charset="0"/>
              </a:rPr>
              <a:t>DE LA INSCRIPCION EN LA MATRICULA</a:t>
            </a:r>
            <a:endParaRPr lang="es-AR"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a:t>El Ingeniero que desee solicitar la matrícula deberá observar los siguientes requisitos: </a:t>
            </a:r>
            <a:endParaRPr lang="es-AR" sz="2000" b="1" dirty="0" smtClean="0"/>
          </a:p>
          <a:p>
            <a:pPr marL="228600" indent="-228600">
              <a:spcBef>
                <a:spcPts val="0"/>
              </a:spcBef>
              <a:spcAft>
                <a:spcPts val="0"/>
              </a:spcAft>
              <a:buFont typeface="Arial" panose="020B0604020202020204" pitchFamily="34" charset="0"/>
              <a:buChar char="•"/>
            </a:pPr>
            <a:r>
              <a:rPr lang="es-AR" sz="2000" b="1" dirty="0" smtClean="0"/>
              <a:t>Presentar </a:t>
            </a:r>
            <a:r>
              <a:rPr lang="es-AR" sz="2000" b="1" dirty="0"/>
              <a:t>título de Ingeniero según lo establecido en esta Ley </a:t>
            </a:r>
            <a:endParaRPr lang="es-AR" sz="2000" b="1" dirty="0" smtClean="0"/>
          </a:p>
          <a:p>
            <a:pPr marL="228600" indent="-228600">
              <a:spcBef>
                <a:spcPts val="0"/>
              </a:spcBef>
              <a:spcAft>
                <a:spcPts val="0"/>
              </a:spcAft>
              <a:buFont typeface="Arial" panose="020B0604020202020204" pitchFamily="34" charset="0"/>
              <a:buChar char="•"/>
            </a:pPr>
            <a:r>
              <a:rPr lang="es-AR" sz="2000" b="1" dirty="0" smtClean="0"/>
              <a:t> Acreditar </a:t>
            </a:r>
            <a:r>
              <a:rPr lang="es-AR" sz="2000" b="1" dirty="0"/>
              <a:t>la identidad personal y registrar la </a:t>
            </a:r>
            <a:r>
              <a:rPr lang="es-AR" sz="2000" b="1" dirty="0" smtClean="0"/>
              <a:t>firma </a:t>
            </a:r>
          </a:p>
          <a:p>
            <a:pPr marL="228600" indent="-228600">
              <a:spcBef>
                <a:spcPts val="0"/>
              </a:spcBef>
              <a:spcAft>
                <a:spcPts val="0"/>
              </a:spcAft>
              <a:buFont typeface="Arial" panose="020B0604020202020204" pitchFamily="34" charset="0"/>
              <a:buChar char="•"/>
            </a:pPr>
            <a:r>
              <a:rPr lang="es-AR" sz="2000" b="1" dirty="0" smtClean="0"/>
              <a:t> </a:t>
            </a:r>
            <a:r>
              <a:rPr lang="es-AR" sz="2000" b="1" dirty="0"/>
              <a:t>Denunciar el domicilio real y constituir si fuera necesario uno especial en la </a:t>
            </a:r>
            <a:r>
              <a:rPr lang="es-AR" sz="2000" b="1" dirty="0" smtClean="0"/>
              <a:t>Provincia </a:t>
            </a:r>
          </a:p>
          <a:p>
            <a:pPr marL="228600" indent="-228600">
              <a:spcBef>
                <a:spcPts val="0"/>
              </a:spcBef>
              <a:spcAft>
                <a:spcPts val="0"/>
              </a:spcAft>
              <a:buFont typeface="Arial" panose="020B0604020202020204" pitchFamily="34" charset="0"/>
              <a:buChar char="•"/>
            </a:pPr>
            <a:r>
              <a:rPr lang="es-AR" sz="2000" b="1" dirty="0" smtClean="0"/>
              <a:t> </a:t>
            </a:r>
            <a:r>
              <a:rPr lang="es-AR" sz="2000" b="1" dirty="0"/>
              <a:t>Manifestar bajo juramento no estar afectado por inhabilitaciones o </a:t>
            </a:r>
            <a:r>
              <a:rPr lang="es-AR" sz="2000" b="1" dirty="0" smtClean="0"/>
              <a:t>incapacidades</a:t>
            </a:r>
          </a:p>
          <a:p>
            <a:pPr marL="228600" indent="-228600">
              <a:spcBef>
                <a:spcPts val="0"/>
              </a:spcBef>
              <a:spcAft>
                <a:spcPts val="0"/>
              </a:spcAft>
              <a:buFont typeface="Arial" panose="020B0604020202020204" pitchFamily="34" charset="0"/>
              <a:buChar char="•"/>
            </a:pPr>
            <a:r>
              <a:rPr lang="es-AR" sz="2000" b="1" dirty="0" smtClean="0"/>
              <a:t>  </a:t>
            </a:r>
            <a:r>
              <a:rPr lang="es-AR" sz="2000" b="1" dirty="0"/>
              <a:t>No encontrarse afectado por incompatibilidad </a:t>
            </a:r>
            <a:r>
              <a:rPr lang="es-AR" sz="2000" b="1" dirty="0" smtClean="0"/>
              <a:t>legal</a:t>
            </a:r>
          </a:p>
          <a:p>
            <a:pPr marL="228600" indent="-228600">
              <a:spcBef>
                <a:spcPts val="0"/>
              </a:spcBef>
              <a:spcAft>
                <a:spcPts val="0"/>
              </a:spcAft>
              <a:buFont typeface="Arial" panose="020B0604020202020204" pitchFamily="34" charset="0"/>
              <a:buChar char="•"/>
            </a:pPr>
            <a:r>
              <a:rPr lang="es-AR" sz="2000" b="1" dirty="0" smtClean="0"/>
              <a:t>Cumplir </a:t>
            </a:r>
            <a:r>
              <a:rPr lang="es-AR" sz="2000" b="1" dirty="0"/>
              <a:t>los requisitos administrativos que establezca la presente Ley y las normas complementarias que el código </a:t>
            </a:r>
            <a:r>
              <a:rPr lang="es-AR" sz="2000" b="1" dirty="0" smtClean="0"/>
              <a:t>dicte </a:t>
            </a:r>
          </a:p>
          <a:p>
            <a:pPr marL="228600" indent="-228600">
              <a:spcBef>
                <a:spcPts val="0"/>
              </a:spcBef>
              <a:spcAft>
                <a:spcPts val="0"/>
              </a:spcAft>
              <a:buFont typeface="Arial" panose="020B0604020202020204" pitchFamily="34" charset="0"/>
              <a:buChar char="•"/>
            </a:pPr>
            <a:r>
              <a:rPr lang="es-AR" sz="2000" b="1" dirty="0" smtClean="0"/>
              <a:t> </a:t>
            </a:r>
            <a:r>
              <a:rPr lang="es-AR" sz="2000" b="1" dirty="0"/>
              <a:t>Prestar juramento de fiel desempeño del ejercicio profesional ante la Junta Directiva, de acuerdo a la fórmula de que se determine</a:t>
            </a:r>
          </a:p>
        </p:txBody>
      </p:sp>
    </p:spTree>
    <p:extLst>
      <p:ext uri="{BB962C8B-B14F-4D97-AF65-F5344CB8AC3E}">
        <p14:creationId xmlns:p14="http://schemas.microsoft.com/office/powerpoint/2010/main" val="116791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solidFill>
                  <a:schemeClr val="tx1"/>
                </a:solidFill>
                <a:latin typeface="Arial" panose="020B0604020202020204" pitchFamily="34" charset="0"/>
                <a:cs typeface="Arial" panose="020B0604020202020204" pitchFamily="34" charset="0"/>
              </a:rPr>
              <a:t>OBLIGACIONES</a:t>
            </a:r>
            <a:endParaRPr lang="es-AR"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a:t>Constituyen obligaciones de los Ingenieros matriculados: </a:t>
            </a:r>
            <a:endParaRPr lang="es-AR" sz="2000" b="1" dirty="0" smtClean="0"/>
          </a:p>
          <a:p>
            <a:pPr>
              <a:spcBef>
                <a:spcPts val="0"/>
              </a:spcBef>
              <a:spcAft>
                <a:spcPts val="0"/>
              </a:spcAft>
            </a:pPr>
            <a:endParaRPr lang="es-AR" sz="2000" b="1" dirty="0" smtClean="0"/>
          </a:p>
          <a:p>
            <a:pPr marL="457200" indent="-457200">
              <a:spcBef>
                <a:spcPts val="0"/>
              </a:spcBef>
              <a:spcAft>
                <a:spcPts val="0"/>
              </a:spcAft>
              <a:buAutoNum type="alphaLcParenR"/>
            </a:pPr>
            <a:r>
              <a:rPr lang="es-AR" sz="2000" b="1" dirty="0" smtClean="0"/>
              <a:t>Desempeñar </a:t>
            </a:r>
            <a:r>
              <a:rPr lang="es-AR" sz="2000" b="1" dirty="0"/>
              <a:t>correctamente las tareas o funciones que le sean encomendadas por el Colegio sean estas remuneradas o no. El colegiado solamente bajo causa debidamente justificada podrá negarse a cumplir estas tareas y </a:t>
            </a:r>
            <a:r>
              <a:rPr lang="es-AR" sz="2000" b="1" dirty="0" smtClean="0"/>
              <a:t>funciones</a:t>
            </a:r>
          </a:p>
          <a:p>
            <a:pPr marL="457200" indent="-457200">
              <a:spcBef>
                <a:spcPts val="0"/>
              </a:spcBef>
              <a:spcAft>
                <a:spcPts val="0"/>
              </a:spcAft>
              <a:buAutoNum type="alphaLcParenR"/>
            </a:pPr>
            <a:endParaRPr lang="es-AR" sz="2000" b="1" dirty="0" smtClean="0"/>
          </a:p>
          <a:p>
            <a:pPr marL="457200" indent="-457200">
              <a:spcBef>
                <a:spcPts val="0"/>
              </a:spcBef>
              <a:spcAft>
                <a:spcPts val="0"/>
              </a:spcAft>
              <a:buAutoNum type="alphaLcParenR"/>
            </a:pPr>
            <a:r>
              <a:rPr lang="es-AR" sz="2000" b="1" dirty="0" smtClean="0"/>
              <a:t> </a:t>
            </a:r>
            <a:r>
              <a:rPr lang="es-AR" sz="2000" b="1" dirty="0"/>
              <a:t>Denunciar las transgresiones a las normas de la presente Ley y normas </a:t>
            </a:r>
            <a:r>
              <a:rPr lang="es-AR" sz="2000" b="1" dirty="0" smtClean="0"/>
              <a:t>complementarias</a:t>
            </a:r>
          </a:p>
          <a:p>
            <a:pPr marL="457200" indent="-457200">
              <a:spcBef>
                <a:spcPts val="0"/>
              </a:spcBef>
              <a:spcAft>
                <a:spcPts val="0"/>
              </a:spcAft>
              <a:buAutoNum type="alphaLcParenR"/>
            </a:pPr>
            <a:endParaRPr lang="es-AR" sz="2000" b="1" dirty="0" smtClean="0"/>
          </a:p>
          <a:p>
            <a:pPr marL="457200" indent="-457200">
              <a:spcBef>
                <a:spcPts val="0"/>
              </a:spcBef>
              <a:spcAft>
                <a:spcPts val="0"/>
              </a:spcAft>
              <a:buAutoNum type="alphaLcParenR"/>
            </a:pPr>
            <a:r>
              <a:rPr lang="es-AR" sz="2000" b="1" dirty="0" smtClean="0"/>
              <a:t> </a:t>
            </a:r>
            <a:r>
              <a:rPr lang="es-AR" sz="2000" b="1" dirty="0"/>
              <a:t>Cumplimentar el pago del derecho anual de matricula, del aporte previsto en la Ley (art. 83), </a:t>
            </a:r>
            <a:r>
              <a:rPr lang="es-AR" sz="2000" b="1" dirty="0" err="1"/>
              <a:t>inc</a:t>
            </a:r>
            <a:r>
              <a:rPr lang="es-AR" sz="2000" b="1" dirty="0"/>
              <a:t> d), y de las cuotas extraordinarias, fijadas por la </a:t>
            </a:r>
            <a:r>
              <a:rPr lang="es-AR" sz="2000" b="1" dirty="0" smtClean="0"/>
              <a:t>Asamblea</a:t>
            </a:r>
          </a:p>
          <a:p>
            <a:pPr marL="457200" indent="-457200">
              <a:spcBef>
                <a:spcPts val="0"/>
              </a:spcBef>
              <a:spcAft>
                <a:spcPts val="0"/>
              </a:spcAft>
              <a:buAutoNum type="alphaLcParenR"/>
            </a:pPr>
            <a:endParaRPr lang="es-AR" sz="2000" b="1" dirty="0"/>
          </a:p>
        </p:txBody>
      </p:sp>
    </p:spTree>
    <p:extLst>
      <p:ext uri="{BB962C8B-B14F-4D97-AF65-F5344CB8AC3E}">
        <p14:creationId xmlns:p14="http://schemas.microsoft.com/office/powerpoint/2010/main" val="275643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OBLIGACIONES</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a:t>Constituyen obligaciones de los Ingenieros matriculados: </a:t>
            </a:r>
            <a:endParaRPr lang="es-AR" sz="2000" b="1" dirty="0" smtClean="0"/>
          </a:p>
          <a:p>
            <a:pPr>
              <a:spcBef>
                <a:spcPts val="0"/>
              </a:spcBef>
              <a:spcAft>
                <a:spcPts val="0"/>
              </a:spcAft>
            </a:pPr>
            <a:r>
              <a:rPr lang="es-AR" sz="2000" b="1" dirty="0" smtClean="0"/>
              <a:t>d) Acatar </a:t>
            </a:r>
            <a:r>
              <a:rPr lang="es-AR" sz="2000" b="1" dirty="0"/>
              <a:t>las decisiones de las Asambleas Ordinarias y </a:t>
            </a:r>
            <a:r>
              <a:rPr lang="es-AR" sz="2000" b="1" dirty="0" smtClean="0"/>
              <a:t>Extraordinarias</a:t>
            </a:r>
          </a:p>
          <a:p>
            <a:pPr>
              <a:spcBef>
                <a:spcPts val="0"/>
              </a:spcBef>
              <a:spcAft>
                <a:spcPts val="0"/>
              </a:spcAft>
            </a:pPr>
            <a:endParaRPr lang="es-AR" sz="2000" b="1" dirty="0"/>
          </a:p>
          <a:p>
            <a:pPr marL="457200" indent="-457200">
              <a:spcBef>
                <a:spcPts val="0"/>
              </a:spcBef>
              <a:spcAft>
                <a:spcPts val="0"/>
              </a:spcAft>
              <a:buAutoNum type="alphaLcParenR" startAt="5"/>
            </a:pPr>
            <a:r>
              <a:rPr lang="es-AR" sz="2000" b="1" dirty="0" smtClean="0"/>
              <a:t>Facturar </a:t>
            </a:r>
            <a:r>
              <a:rPr lang="es-AR" sz="2000" b="1" dirty="0"/>
              <a:t>en su totalidad sus honorarios profesionales con arreglo a las leyes de aranceles mínimos vigentes, reputándose nulo todo pacto o contrato entre profesionales y comitentes en el que se estipulen montos inferiores a </a:t>
            </a:r>
            <a:r>
              <a:rPr lang="es-AR" sz="2000" b="1" dirty="0" smtClean="0"/>
              <a:t>aquellos</a:t>
            </a:r>
          </a:p>
          <a:p>
            <a:pPr marL="457200" indent="-457200">
              <a:spcBef>
                <a:spcPts val="0"/>
              </a:spcBef>
              <a:spcAft>
                <a:spcPts val="0"/>
              </a:spcAft>
              <a:buAutoNum type="alphaLcParenR" startAt="5"/>
            </a:pPr>
            <a:endParaRPr lang="es-AR" sz="2000" b="1" dirty="0"/>
          </a:p>
          <a:p>
            <a:pPr marL="457200" indent="-457200">
              <a:spcBef>
                <a:spcPts val="0"/>
              </a:spcBef>
              <a:spcAft>
                <a:spcPts val="0"/>
              </a:spcAft>
              <a:buAutoNum type="alphaLcParenR" startAt="6"/>
            </a:pPr>
            <a:r>
              <a:rPr lang="es-AR" sz="2000" b="1" dirty="0" smtClean="0"/>
              <a:t>Concurrir </a:t>
            </a:r>
            <a:r>
              <a:rPr lang="es-AR" sz="2000" b="1" dirty="0"/>
              <a:t>a las Asambleas y emitir su voto en las elecciones del </a:t>
            </a:r>
            <a:r>
              <a:rPr lang="es-AR" sz="2000" b="1" dirty="0" smtClean="0"/>
              <a:t>Colegio</a:t>
            </a:r>
          </a:p>
          <a:p>
            <a:pPr marL="457200" indent="-457200">
              <a:spcBef>
                <a:spcPts val="0"/>
              </a:spcBef>
              <a:spcAft>
                <a:spcPts val="0"/>
              </a:spcAft>
              <a:buAutoNum type="alphaLcParenR" startAt="6"/>
            </a:pPr>
            <a:endParaRPr lang="es-AR" sz="2000" b="1" dirty="0" smtClean="0"/>
          </a:p>
          <a:p>
            <a:pPr>
              <a:spcBef>
                <a:spcPts val="0"/>
              </a:spcBef>
              <a:spcAft>
                <a:spcPts val="0"/>
              </a:spcAft>
            </a:pPr>
            <a:r>
              <a:rPr lang="es-AR" sz="2000" b="1" dirty="0"/>
              <a:t>g) Insertar su firma autógrafa en cada copia de plano, proyecto estudio, informe o trabajo profesional que realice aclarando su nombre, profesión y número de matricula.</a:t>
            </a:r>
          </a:p>
        </p:txBody>
      </p:sp>
    </p:spTree>
    <p:extLst>
      <p:ext uri="{BB962C8B-B14F-4D97-AF65-F5344CB8AC3E}">
        <p14:creationId xmlns:p14="http://schemas.microsoft.com/office/powerpoint/2010/main" val="300341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TRIBUNAL DE ETICA Y DISCIPLINA</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a:t>Será de competencia del Tribunal de Ética y Disciplina juzgar todas las faltas a las que “prima facie” correspondiere la aplicación de las sanciones previstas en la presente Ley y en el Código de Ética Profesional</a:t>
            </a:r>
            <a:r>
              <a:rPr lang="es-AR" sz="2000" b="1" dirty="0" smtClean="0"/>
              <a:t>. </a:t>
            </a:r>
            <a:r>
              <a:rPr lang="es-AR" sz="2000" b="1" dirty="0"/>
              <a:t>Sus decisiones concluirán con la adopción de alguna de las siguientes resoluciones que consistirán en: </a:t>
            </a:r>
            <a:endParaRPr lang="es-AR" sz="2000" b="1" dirty="0" smtClean="0"/>
          </a:p>
          <a:p>
            <a:pPr marL="457200" indent="-457200">
              <a:spcBef>
                <a:spcPts val="0"/>
              </a:spcBef>
              <a:spcAft>
                <a:spcPts val="0"/>
              </a:spcAft>
              <a:buAutoNum type="alphaLcParenR"/>
            </a:pPr>
            <a:r>
              <a:rPr lang="es-AR" sz="2000" b="1" dirty="0" smtClean="0"/>
              <a:t>La </a:t>
            </a:r>
            <a:r>
              <a:rPr lang="es-AR" sz="2000" b="1" dirty="0"/>
              <a:t>aplicación de las sanciones que corresponden a su competencia</a:t>
            </a:r>
            <a:r>
              <a:rPr lang="es-AR" sz="2000" b="1" dirty="0" smtClean="0"/>
              <a:t>;</a:t>
            </a:r>
          </a:p>
          <a:p>
            <a:pPr marL="457200" indent="-457200">
              <a:spcBef>
                <a:spcPts val="0"/>
              </a:spcBef>
              <a:spcAft>
                <a:spcPts val="0"/>
              </a:spcAft>
              <a:buAutoNum type="alphaLcParenR"/>
            </a:pPr>
            <a:r>
              <a:rPr lang="es-AR" sz="2000" b="1" dirty="0" smtClean="0"/>
              <a:t>La </a:t>
            </a:r>
            <a:r>
              <a:rPr lang="es-AR" sz="2000" b="1" dirty="0"/>
              <a:t>absolución del o los imputados; </a:t>
            </a:r>
            <a:endParaRPr lang="es-AR" sz="2000" b="1" dirty="0" smtClean="0"/>
          </a:p>
          <a:p>
            <a:pPr marL="457200" indent="-457200">
              <a:spcBef>
                <a:spcPts val="0"/>
              </a:spcBef>
              <a:spcAft>
                <a:spcPts val="0"/>
              </a:spcAft>
              <a:buAutoNum type="alphaLcParenR"/>
            </a:pPr>
            <a:r>
              <a:rPr lang="es-AR" sz="2000" b="1" dirty="0" smtClean="0"/>
              <a:t>La </a:t>
            </a:r>
            <a:r>
              <a:rPr lang="es-AR" sz="2000" b="1" dirty="0"/>
              <a:t>remisión de las actuaciones a la Junta Directiva por considerar que corresponde la aplicación de una sanción menor; </a:t>
            </a:r>
            <a:endParaRPr lang="es-AR" sz="2000" b="1" dirty="0" smtClean="0"/>
          </a:p>
          <a:p>
            <a:pPr marL="457200" indent="-457200">
              <a:spcBef>
                <a:spcPts val="0"/>
              </a:spcBef>
              <a:spcAft>
                <a:spcPts val="0"/>
              </a:spcAft>
              <a:buAutoNum type="alphaLcParenR"/>
            </a:pPr>
            <a:r>
              <a:rPr lang="es-AR" sz="2000" b="1" dirty="0" smtClean="0"/>
              <a:t>Considerar </a:t>
            </a:r>
            <a:r>
              <a:rPr lang="es-AR" sz="2000" b="1" dirty="0"/>
              <a:t>a pedido del sancionado transcurrido cinco (5) años de cancelada la matrícula su reinscripción si no mediare sentencia judicial al respecto, elevando informe fundado, en caso de ser favorable, a la Junta Directiva la que podrá disponer la reinscripción. </a:t>
            </a:r>
          </a:p>
        </p:txBody>
      </p:sp>
    </p:spTree>
    <p:extLst>
      <p:ext uri="{BB962C8B-B14F-4D97-AF65-F5344CB8AC3E}">
        <p14:creationId xmlns:p14="http://schemas.microsoft.com/office/powerpoint/2010/main" val="431515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SANCIONES</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smtClean="0"/>
              <a:t>El </a:t>
            </a:r>
            <a:r>
              <a:rPr lang="es-AR" sz="2000" b="1" dirty="0"/>
              <a:t>Tribunal de Ética y Disciplina está habilitado para aplicar las siguientes sanciones: </a:t>
            </a:r>
            <a:endParaRPr lang="es-AR" sz="2000" b="1" dirty="0" smtClean="0"/>
          </a:p>
          <a:p>
            <a:pPr>
              <a:spcBef>
                <a:spcPts val="0"/>
              </a:spcBef>
              <a:spcAft>
                <a:spcPts val="0"/>
              </a:spcAft>
            </a:pPr>
            <a:endParaRPr lang="es-AR" sz="2000" b="1" dirty="0" smtClean="0"/>
          </a:p>
          <a:p>
            <a:pPr marL="457200" indent="-457200">
              <a:spcBef>
                <a:spcPts val="0"/>
              </a:spcBef>
              <a:spcAft>
                <a:spcPts val="0"/>
              </a:spcAft>
              <a:buAutoNum type="alphaLcParenR"/>
            </a:pPr>
            <a:r>
              <a:rPr lang="es-AR" sz="2000" b="1" dirty="0" smtClean="0"/>
              <a:t>ADVERTENCIA </a:t>
            </a:r>
            <a:r>
              <a:rPr lang="es-AR" sz="2000" b="1" dirty="0"/>
              <a:t>privada ante el propio Tribunal o advertencia en presencia de la Junta </a:t>
            </a:r>
            <a:r>
              <a:rPr lang="es-AR" sz="2000" b="1" dirty="0" smtClean="0"/>
              <a:t>Directiva</a:t>
            </a:r>
          </a:p>
          <a:p>
            <a:pPr marL="457200" indent="-457200">
              <a:spcBef>
                <a:spcPts val="0"/>
              </a:spcBef>
              <a:spcAft>
                <a:spcPts val="0"/>
              </a:spcAft>
              <a:buAutoNum type="alphaLcParenR"/>
            </a:pPr>
            <a:r>
              <a:rPr lang="es-AR" sz="2000" b="1" dirty="0" smtClean="0"/>
              <a:t> CENSURA en </a:t>
            </a:r>
            <a:r>
              <a:rPr lang="es-AR" sz="2000" b="1" dirty="0"/>
              <a:t>las </a:t>
            </a:r>
            <a:r>
              <a:rPr lang="es-AR" sz="2000" b="1" dirty="0" smtClean="0"/>
              <a:t>mismas </a:t>
            </a:r>
            <a:r>
              <a:rPr lang="es-AR" sz="2000" b="1" dirty="0"/>
              <a:t>formas previstas en el inciso </a:t>
            </a:r>
            <a:r>
              <a:rPr lang="es-AR" sz="2000" b="1" dirty="0" smtClean="0"/>
              <a:t>anterior (</a:t>
            </a:r>
            <a:r>
              <a:rPr lang="es-AR" b="1" dirty="0" smtClean="0"/>
              <a:t> En nuestro lenguaje corriente censurar a una persona o entidad equivale a descalificar moralmente su conducta, en algún aspecto determinado) </a:t>
            </a:r>
            <a:endParaRPr lang="es-AR" sz="2000" b="1" dirty="0" smtClean="0"/>
          </a:p>
          <a:p>
            <a:pPr marL="457200" indent="-457200">
              <a:spcBef>
                <a:spcPts val="0"/>
              </a:spcBef>
              <a:spcAft>
                <a:spcPts val="0"/>
              </a:spcAft>
              <a:buAutoNum type="alphaLcParenR"/>
            </a:pPr>
            <a:r>
              <a:rPr lang="es-AR" sz="2000" b="1" dirty="0" smtClean="0"/>
              <a:t>CENSURA PÚBLICA a </a:t>
            </a:r>
            <a:r>
              <a:rPr lang="es-AR" sz="2000" b="1" dirty="0"/>
              <a:t>los reincidentes de las sanciones </a:t>
            </a:r>
            <a:r>
              <a:rPr lang="es-AR" sz="2000" b="1" dirty="0" smtClean="0"/>
              <a:t>precedentes</a:t>
            </a:r>
          </a:p>
          <a:p>
            <a:pPr marL="457200" indent="-457200">
              <a:spcBef>
                <a:spcPts val="0"/>
              </a:spcBef>
              <a:spcAft>
                <a:spcPts val="0"/>
              </a:spcAft>
              <a:buAutoNum type="alphaLcParenR"/>
            </a:pPr>
            <a:r>
              <a:rPr lang="es-AR" sz="2000" b="1" dirty="0" smtClean="0"/>
              <a:t> MULTAS hasta </a:t>
            </a:r>
            <a:r>
              <a:rPr lang="es-AR" sz="2000" b="1" dirty="0"/>
              <a:t>una cantidad igual a cien (100) veces el importe de la cuota de </a:t>
            </a:r>
            <a:r>
              <a:rPr lang="es-AR" sz="2000" b="1" dirty="0" smtClean="0"/>
              <a:t>matriculación</a:t>
            </a:r>
          </a:p>
          <a:p>
            <a:pPr marL="457200" indent="-457200">
              <a:spcBef>
                <a:spcPts val="0"/>
              </a:spcBef>
              <a:spcAft>
                <a:spcPts val="0"/>
              </a:spcAft>
              <a:buAutoNum type="alphaLcParenR"/>
            </a:pPr>
            <a:r>
              <a:rPr lang="es-AR" sz="2000" b="1" dirty="0" smtClean="0"/>
              <a:t>SUSPENSIÓN de </a:t>
            </a:r>
            <a:r>
              <a:rPr lang="es-AR" sz="2000" b="1" dirty="0"/>
              <a:t>hasta dos (2) años en el ejercicio de la profesión; </a:t>
            </a:r>
          </a:p>
          <a:p>
            <a:pPr marL="457200" indent="-457200">
              <a:spcBef>
                <a:spcPts val="0"/>
              </a:spcBef>
              <a:spcAft>
                <a:spcPts val="0"/>
              </a:spcAft>
              <a:buAutoNum type="alphaLcParenR"/>
            </a:pPr>
            <a:r>
              <a:rPr lang="es-AR" sz="2000" b="1" dirty="0" smtClean="0"/>
              <a:t> CANCELACIÓN </a:t>
            </a:r>
            <a:r>
              <a:rPr lang="es-AR" sz="2000" b="1" dirty="0"/>
              <a:t>de la matrícula. </a:t>
            </a:r>
          </a:p>
        </p:txBody>
      </p:sp>
    </p:spTree>
    <p:extLst>
      <p:ext uri="{BB962C8B-B14F-4D97-AF65-F5344CB8AC3E}">
        <p14:creationId xmlns:p14="http://schemas.microsoft.com/office/powerpoint/2010/main" val="286599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latin typeface="Arial" panose="020B0604020202020204" pitchFamily="34" charset="0"/>
                <a:cs typeface="Arial" panose="020B0604020202020204" pitchFamily="34" charset="0"/>
              </a:rPr>
              <a:t>CODIGO DE ETICA</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sz="quarter" idx="10"/>
          </p:nvPr>
        </p:nvSpPr>
        <p:spPr>
          <a:xfrm>
            <a:off x="539496" y="1219200"/>
            <a:ext cx="11162174" cy="5638800"/>
          </a:xfrm>
        </p:spPr>
        <p:txBody>
          <a:bodyPr>
            <a:noAutofit/>
          </a:bodyPr>
          <a:lstStyle/>
          <a:p>
            <a:pPr>
              <a:spcBef>
                <a:spcPts val="0"/>
              </a:spcBef>
              <a:spcAft>
                <a:spcPts val="0"/>
              </a:spcAft>
            </a:pPr>
            <a:r>
              <a:rPr lang="es-AR" sz="2000" b="1" dirty="0" smtClean="0"/>
              <a:t>DEBERES PARA CONTRA LA DIGNIDAD DE LA PROFESION</a:t>
            </a:r>
          </a:p>
          <a:p>
            <a:pPr marL="342900" indent="-342900">
              <a:spcBef>
                <a:spcPts val="0"/>
              </a:spcBef>
              <a:spcAft>
                <a:spcPts val="0"/>
              </a:spcAft>
              <a:buFont typeface="Arial" panose="020B0604020202020204" pitchFamily="34" charset="0"/>
              <a:buChar char="•"/>
            </a:pPr>
            <a:r>
              <a:rPr lang="es-AR" sz="2000" dirty="0"/>
              <a:t>Es </a:t>
            </a:r>
            <a:r>
              <a:rPr lang="es-AR" sz="2000" dirty="0" smtClean="0"/>
              <a:t> </a:t>
            </a:r>
            <a:r>
              <a:rPr lang="es-AR" sz="2000" dirty="0"/>
              <a:t>deber primordial de los profesionales velar por el prestigio de la profesión</a:t>
            </a:r>
            <a:r>
              <a:rPr lang="es-AR" sz="2000" dirty="0" smtClean="0"/>
              <a:t>.</a:t>
            </a:r>
            <a:endParaRPr lang="es-AR" sz="2000" dirty="0"/>
          </a:p>
          <a:p>
            <a:pPr marL="342900" indent="-342900">
              <a:spcBef>
                <a:spcPts val="0"/>
              </a:spcBef>
              <a:spcAft>
                <a:spcPts val="0"/>
              </a:spcAft>
              <a:buFont typeface="Arial" panose="020B0604020202020204" pitchFamily="34" charset="0"/>
              <a:buChar char="•"/>
            </a:pPr>
            <a:r>
              <a:rPr lang="es-AR" sz="2000" dirty="0"/>
              <a:t>En el ejercicio de las actividades que le son propias todo profesional </a:t>
            </a:r>
            <a:r>
              <a:rPr lang="es-AR" sz="2000" b="1" dirty="0"/>
              <a:t>deberá actuar con buena fe, lealtad, veracidad </a:t>
            </a:r>
            <a:endParaRPr lang="es-AR" sz="2000" b="1" dirty="0" smtClean="0"/>
          </a:p>
          <a:p>
            <a:pPr marL="342900" indent="-342900">
              <a:spcBef>
                <a:spcPts val="0"/>
              </a:spcBef>
              <a:spcAft>
                <a:spcPts val="0"/>
              </a:spcAft>
              <a:buFont typeface="Arial" panose="020B0604020202020204" pitchFamily="34" charset="0"/>
              <a:buChar char="•"/>
            </a:pPr>
            <a:r>
              <a:rPr lang="es-AR" sz="2000" dirty="0"/>
              <a:t>Todo profesional deberá </a:t>
            </a:r>
            <a:r>
              <a:rPr lang="es-AR" sz="2000" b="1" dirty="0"/>
              <a:t>ejecutar las tareas que se le encomienden de acuerdo con las reglas del buen arte y </a:t>
            </a:r>
            <a:r>
              <a:rPr lang="es-AR" sz="2000" b="1" dirty="0" smtClean="0"/>
              <a:t>técnica</a:t>
            </a:r>
          </a:p>
          <a:p>
            <a:pPr marL="342900" indent="-342900">
              <a:spcBef>
                <a:spcPts val="0"/>
              </a:spcBef>
              <a:spcAft>
                <a:spcPts val="0"/>
              </a:spcAft>
              <a:buFont typeface="Arial" panose="020B0604020202020204" pitchFamily="34" charset="0"/>
              <a:buChar char="•"/>
            </a:pPr>
            <a:r>
              <a:rPr lang="es-AR" sz="2000" b="1" dirty="0"/>
              <a:t>No ocupará cargos </a:t>
            </a:r>
            <a:r>
              <a:rPr lang="es-AR" sz="2000" dirty="0"/>
              <a:t>rentados o gratuitos en instituciones privadas, o empresas, simultáneamente con cargos públicos </a:t>
            </a:r>
            <a:r>
              <a:rPr lang="es-AR" sz="2000" b="1" dirty="0"/>
              <a:t>cuya función se halle vinculada </a:t>
            </a:r>
            <a:r>
              <a:rPr lang="es-AR" sz="2000" dirty="0"/>
              <a:t>con la de </a:t>
            </a:r>
            <a:r>
              <a:rPr lang="es-AR" sz="2000" dirty="0" smtClean="0"/>
              <a:t>aquellas</a:t>
            </a:r>
          </a:p>
          <a:p>
            <a:pPr marL="342900" indent="-342900">
              <a:spcBef>
                <a:spcPts val="0"/>
              </a:spcBef>
              <a:spcAft>
                <a:spcPts val="0"/>
              </a:spcAft>
              <a:buFont typeface="Arial" panose="020B0604020202020204" pitchFamily="34" charset="0"/>
              <a:buChar char="•"/>
            </a:pPr>
            <a:r>
              <a:rPr lang="es-AR" sz="2000" b="1" dirty="0"/>
              <a:t>No competirá con los demás colegas</a:t>
            </a:r>
            <a:r>
              <a:rPr lang="es-AR" sz="2000" dirty="0"/>
              <a:t> mediante </a:t>
            </a:r>
            <a:r>
              <a:rPr lang="es-AR" sz="2000" b="1" dirty="0"/>
              <a:t>concesiones</a:t>
            </a:r>
            <a:r>
              <a:rPr lang="es-AR" sz="2000" dirty="0"/>
              <a:t> sobre el importe de los </a:t>
            </a:r>
            <a:r>
              <a:rPr lang="es-AR" sz="2000" b="1" dirty="0" smtClean="0"/>
              <a:t>honorarios</a:t>
            </a:r>
          </a:p>
        </p:txBody>
      </p:sp>
    </p:spTree>
    <p:extLst>
      <p:ext uri="{BB962C8B-B14F-4D97-AF65-F5344CB8AC3E}">
        <p14:creationId xmlns:p14="http://schemas.microsoft.com/office/powerpoint/2010/main" val="369924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58_TF10001108.potx" id="{3068D4C4-799F-4D37-B4B4-23B54CC64B2C}" vid="{0428EABF-2A66-4C1D-8919-2064943E47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2006/documentManagement/types"/>
    <ds:schemaRef ds:uri="http://purl.org/dc/dcmitype/"/>
    <ds:schemaRef ds:uri="http://www.w3.org/XML/1998/namespace"/>
    <ds:schemaRef ds:uri="71af3243-3dd4-4a8d-8c0d-dd76da1f02a5"/>
    <ds:schemaRef ds:uri="http://purl.org/dc/terms/"/>
    <ds:schemaRef ds:uri="http://purl.org/dc/elements/1.1/"/>
    <ds:schemaRef ds:uri="http://schemas.microsoft.com/office/infopath/2007/PartnerControls"/>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1693</Words>
  <Application>Microsoft Office PowerPoint</Application>
  <PresentationFormat>Panorámica</PresentationFormat>
  <Paragraphs>115</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Segoe UI</vt:lpstr>
      <vt:lpstr>Segoe UI Light</vt:lpstr>
      <vt:lpstr>WelcomeDoc</vt:lpstr>
      <vt:lpstr>Ley 4430 EJERCICIO PROFESIONAL Y COLEGIACION DE LOS INGENIEROS</vt:lpstr>
      <vt:lpstr>DE LA ACTIVIDAD PROFESIONAL . MODALIDADES </vt:lpstr>
      <vt:lpstr>DE LA ACTIVIDAD PROFESIONAL . MODALIDADES </vt:lpstr>
      <vt:lpstr>DE LA INSCRIPCION EN LA MATRICULA</vt:lpstr>
      <vt:lpstr>OBLIGACIONES</vt:lpstr>
      <vt:lpstr>OBLIGACIONES</vt:lpstr>
      <vt:lpstr>TRIBUNAL DE ETICA Y DISCIPLINA</vt:lpstr>
      <vt:lpstr>SANCIONES</vt:lpstr>
      <vt:lpstr>CODIGO DE ETICA</vt:lpstr>
      <vt:lpstr>CODIGO DE ETICA</vt:lpstr>
      <vt:lpstr>CODIGO DE ETICA</vt:lpstr>
      <vt:lpstr>CODIGO DE ETICA</vt:lpstr>
      <vt:lpstr>CODIGO DE ETICA</vt:lpstr>
      <vt:lpstr>Presentación de PowerPoint</vt:lpstr>
      <vt:lpstr>Presentación de PowerPoint</vt:lpstr>
      <vt:lpstr>PERSONALIDAD</vt:lpstr>
      <vt:lpstr>Presentación de PowerPoint</vt:lpstr>
      <vt:lpstr>Presentación de PowerPoint</vt:lpstr>
      <vt:lpstr>CARACTER</vt:lpstr>
      <vt:lpstr>CARACTER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2025-10-26T00:41:27Z</dcterms:created>
  <dcterms:modified xsi:type="dcterms:W3CDTF">2025-10-28T15:52:22Z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