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commentAuthors.xml" ContentType="application/vnd.openxmlformats-officedocument.presentationml.commentAuthors+xml"/>
  <Override PartName="/ppt/slideLayouts/slideLayout10.xml" ContentType="application/vnd.openxmlformats-officedocument.presentationml.slideLayout+xml"/>
  <Default Extension="tiff" ContentType="image/tif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5"/>
  </p:notesMasterIdLst>
  <p:sldIdLst>
    <p:sldId id="256" r:id="rId2"/>
    <p:sldId id="257" r:id="rId3"/>
    <p:sldId id="262" r:id="rId4"/>
    <p:sldId id="263" r:id="rId5"/>
    <p:sldId id="264" r:id="rId6"/>
    <p:sldId id="265" r:id="rId7"/>
    <p:sldId id="266" r:id="rId8"/>
    <p:sldId id="267" r:id="rId9"/>
    <p:sldId id="268" r:id="rId10"/>
    <p:sldId id="269" r:id="rId11"/>
    <p:sldId id="270" r:id="rId12"/>
    <p:sldId id="271" r:id="rId13"/>
    <p:sldId id="272" r:id="rId14"/>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jaraw" initials="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3F9B"/>
    <a:srgbClr val="0044A5"/>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8" autoAdjust="0"/>
    <p:restoredTop sz="84478" autoAdjust="0"/>
  </p:normalViewPr>
  <p:slideViewPr>
    <p:cSldViewPr>
      <p:cViewPr>
        <p:scale>
          <a:sx n="75" d="100"/>
          <a:sy n="75" d="100"/>
        </p:scale>
        <p:origin x="-86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Objects="1">
      <p:cViewPr varScale="1">
        <p:scale>
          <a:sx n="77" d="100"/>
          <a:sy n="77" d="100"/>
        </p:scale>
        <p:origin x="-2496" y="-120"/>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AR"/>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AR" dirty="0"/>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A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www.miweb.com.ar/"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www.w3.org/"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p:txBody>
      </p:sp>
      <p:sp>
        <p:nvSpPr>
          <p:cNvPr id="4" name="Marcador de número de diapositiva 3"/>
          <p:cNvSpPr>
            <a:spLocks noGrp="1"/>
          </p:cNvSpPr>
          <p:nvPr>
            <p:ph type="sldNum" sz="quarter" idx="10"/>
          </p:nvPr>
        </p:nvSpPr>
        <p:spPr>
          <a:xfrm>
            <a:off x="2743200" y="5486400"/>
            <a:ext cx="2971800" cy="1752600"/>
          </a:xfrm>
          <a:prstGeom prst="rect">
            <a:avLst/>
          </a:prstGeom>
        </p:spPr>
        <p:txBody>
          <a:bodyPr/>
          <a:lstStyle/>
          <a:p>
            <a:r>
              <a:rPr lang="es-AR" dirty="0" smtClean="0"/>
              <a:t>Otras arquitecturas: SNA de IBM, DNA de Dec, XNS de Xerox </a:t>
            </a:r>
            <a:endParaRPr lang="es-A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r>
              <a:rPr lang="es-MX" sz="1200" b="1" kern="1200" dirty="0" smtClean="0">
                <a:solidFill>
                  <a:schemeClr val="tx1"/>
                </a:solidFill>
                <a:latin typeface="+mn-lt"/>
                <a:ea typeface="+mn-ea"/>
                <a:cs typeface="+mn-cs"/>
              </a:rPr>
              <a:t>El lado del Servidor</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Cada servidor de Web tiene un proceso que escucha en el puerto TCP 80, esperando conexiones entrantes de los clientes. Tras establecerse una conexión, el cliente envía una solicitud y el servidor envía una respuesta y después se libera la conexión. Todo esto se hace usando el protocolo http que maneja las reglas de esta conversación entre cliente y servidor.</a:t>
            </a:r>
            <a:endParaRPr lang="es-AR" sz="1200" kern="1200" dirty="0" smtClean="0">
              <a:solidFill>
                <a:schemeClr val="tx1"/>
              </a:solidFill>
              <a:latin typeface="+mn-lt"/>
              <a:ea typeface="+mn-ea"/>
              <a:cs typeface="+mn-cs"/>
            </a:endParaRPr>
          </a:p>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r>
              <a:rPr lang="es-MX" sz="1200" b="1" kern="1200" dirty="0" smtClean="0">
                <a:solidFill>
                  <a:schemeClr val="tx1"/>
                </a:solidFill>
                <a:latin typeface="+mn-lt"/>
                <a:ea typeface="+mn-ea"/>
                <a:cs typeface="+mn-cs"/>
              </a:rPr>
              <a:t>Multimedia</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La multimedia es la nueva reina de las redes, un elemento que hasta hace poco no era tenido en cuenta por la cantidad de recursos y ancho de banda que precisa para su transmisión. Definida con precisión, la multimedia es la unión de dos o mas medios continuos, es decir, medios que se ejecutan en un tiempo definido, generalmente con alguna interacción del usuario. En la práctica, normalmente los dos medios son audio y video, es decir, sonido mas imágenes en movimiento.</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a:t>
            </a:r>
            <a:r>
              <a:rPr lang="es-MX" sz="1200" b="1" kern="1200" dirty="0" smtClean="0">
                <a:solidFill>
                  <a:schemeClr val="tx1"/>
                </a:solidFill>
                <a:latin typeface="+mn-lt"/>
                <a:ea typeface="+mn-ea"/>
                <a:cs typeface="+mn-cs"/>
              </a:rPr>
              <a:t>Audio</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Una onda de sonido (audio) es una onda acústica (de presión) de una dimensión. Al entrar la misma al oído, el tímpano vibra junto con los demás huesos del oído enviando pulsos nerviosos al cerebro. De manera parecida, una onda acústica incide sobre un micrófono, el mismo genera una señal eléctrica. La representación, procesamiento, almacenamiento y transmisión de tales señales es una parte principal del estudio de los sistemas multimedia.</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Las ondas de audio pueden convertirse a una forma digital mediante un ADC (</a:t>
            </a:r>
            <a:r>
              <a:rPr lang="es-MX" sz="1200" kern="1200" dirty="0" err="1" smtClean="0">
                <a:solidFill>
                  <a:schemeClr val="tx1"/>
                </a:solidFill>
                <a:latin typeface="+mn-lt"/>
                <a:ea typeface="+mn-ea"/>
                <a:cs typeface="+mn-cs"/>
              </a:rPr>
              <a:t>Conversor</a:t>
            </a:r>
            <a:r>
              <a:rPr lang="es-MX" sz="1200" kern="1200" dirty="0" smtClean="0">
                <a:solidFill>
                  <a:schemeClr val="tx1"/>
                </a:solidFill>
                <a:latin typeface="+mn-lt"/>
                <a:ea typeface="+mn-ea"/>
                <a:cs typeface="+mn-cs"/>
              </a:rPr>
              <a:t> analógico-Digital ). Este dispositivo toma una voltaje eléctrico continuo (por ejemplo una onda </a:t>
            </a:r>
            <a:r>
              <a:rPr lang="es-MX" sz="1200" kern="1200" dirty="0" err="1" smtClean="0">
                <a:solidFill>
                  <a:schemeClr val="tx1"/>
                </a:solidFill>
                <a:latin typeface="+mn-lt"/>
                <a:ea typeface="+mn-ea"/>
                <a:cs typeface="+mn-cs"/>
              </a:rPr>
              <a:t>senoidal</a:t>
            </a:r>
            <a:r>
              <a:rPr lang="es-MX" sz="1200" kern="1200" dirty="0" smtClean="0">
                <a:solidFill>
                  <a:schemeClr val="tx1"/>
                </a:solidFill>
                <a:latin typeface="+mn-lt"/>
                <a:ea typeface="+mn-ea"/>
                <a:cs typeface="+mn-cs"/>
              </a:rPr>
              <a:t>) de entrada y genera una señal digital a la salida.</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Dos ejemplos bien conocidos son el teléfono y los CD. En el caso del sistema telefónico que utiliza PCM, empleando 7 u 8 bits según los lugares del planeta y una frecuencia de muestreo de 8 </a:t>
            </a:r>
            <a:r>
              <a:rPr lang="es-MX" sz="1200" kern="1200" dirty="0" err="1" smtClean="0">
                <a:solidFill>
                  <a:schemeClr val="tx1"/>
                </a:solidFill>
                <a:latin typeface="+mn-lt"/>
                <a:ea typeface="+mn-ea"/>
                <a:cs typeface="+mn-cs"/>
              </a:rPr>
              <a:t>Khz</a:t>
            </a:r>
            <a:r>
              <a:rPr lang="es-MX" sz="1200" kern="1200" dirty="0" smtClean="0">
                <a:solidFill>
                  <a:schemeClr val="tx1"/>
                </a:solidFill>
                <a:latin typeface="+mn-lt"/>
                <a:ea typeface="+mn-ea"/>
                <a:cs typeface="+mn-cs"/>
              </a:rPr>
              <a:t> permite una tasa de transferencia de entre 56 y 64 </a:t>
            </a:r>
            <a:r>
              <a:rPr lang="es-MX" sz="1200" kern="1200" dirty="0" err="1" smtClean="0">
                <a:solidFill>
                  <a:schemeClr val="tx1"/>
                </a:solidFill>
                <a:latin typeface="+mn-lt"/>
                <a:ea typeface="+mn-ea"/>
                <a:cs typeface="+mn-cs"/>
              </a:rPr>
              <a:t>kbps</a:t>
            </a:r>
            <a:r>
              <a:rPr lang="es-MX" sz="1200" kern="1200" dirty="0" smtClean="0">
                <a:solidFill>
                  <a:schemeClr val="tx1"/>
                </a:solidFill>
                <a:latin typeface="+mn-lt"/>
                <a:ea typeface="+mn-ea"/>
                <a:cs typeface="+mn-cs"/>
              </a:rPr>
              <a:t> idealmente. Con esta frecuencia de muestreo, las frecuencias por encima de los 4KHz se pierden. Los CD son digitales y están grabados con una tasa de muestreo de 44 </a:t>
            </a:r>
            <a:r>
              <a:rPr lang="es-MX" sz="1200" kern="1200" dirty="0" err="1" smtClean="0">
                <a:solidFill>
                  <a:schemeClr val="tx1"/>
                </a:solidFill>
                <a:latin typeface="+mn-lt"/>
                <a:ea typeface="+mn-ea"/>
                <a:cs typeface="+mn-cs"/>
              </a:rPr>
              <a:t>KHz</a:t>
            </a:r>
            <a:r>
              <a:rPr lang="es-MX" sz="1200" kern="1200" dirty="0" smtClean="0">
                <a:solidFill>
                  <a:schemeClr val="tx1"/>
                </a:solidFill>
                <a:latin typeface="+mn-lt"/>
                <a:ea typeface="+mn-ea"/>
                <a:cs typeface="+mn-cs"/>
              </a:rPr>
              <a:t>, suficientes para capturar frecuencias de hasta 22 </a:t>
            </a:r>
            <a:r>
              <a:rPr lang="es-MX" sz="1200" kern="1200" dirty="0" err="1" smtClean="0">
                <a:solidFill>
                  <a:schemeClr val="tx1"/>
                </a:solidFill>
                <a:latin typeface="+mn-lt"/>
                <a:ea typeface="+mn-ea"/>
                <a:cs typeface="+mn-cs"/>
              </a:rPr>
              <a:t>KHz</a:t>
            </a:r>
            <a:r>
              <a:rPr lang="es-MX" sz="1200" kern="1200" dirty="0" smtClean="0">
                <a:solidFill>
                  <a:schemeClr val="tx1"/>
                </a:solidFill>
                <a:latin typeface="+mn-lt"/>
                <a:ea typeface="+mn-ea"/>
                <a:cs typeface="+mn-cs"/>
              </a:rPr>
              <a:t> en muestras de 16 bits. Un CD necesita 1.4 Mbps para transmitirse correctamente (sin utilizar compresión).</a:t>
            </a:r>
            <a:endParaRPr lang="es-AR" sz="1200" kern="1200" dirty="0" smtClean="0">
              <a:solidFill>
                <a:schemeClr val="tx1"/>
              </a:solidFill>
              <a:latin typeface="+mn-lt"/>
              <a:ea typeface="+mn-ea"/>
              <a:cs typeface="+mn-cs"/>
            </a:endParaRPr>
          </a:p>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r>
              <a:rPr lang="es-MX" sz="1200" b="1" kern="1200" dirty="0" smtClean="0">
                <a:solidFill>
                  <a:schemeClr val="tx1"/>
                </a:solidFill>
                <a:latin typeface="+mn-lt"/>
                <a:ea typeface="+mn-ea"/>
                <a:cs typeface="+mn-cs"/>
              </a:rPr>
              <a:t>Video</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El video o imágenes en movimiento hace uso de una propiedad de la retina del ojo que tiene una persistencia de algunos milisegundos, por lo que si se ve una secuencia de imágenes que incide a mas de 50 imágenes por segundo, el ojo no puede notar que está viendo imágenes discretas. Todos los sistemas de video aprovechan esta propiedad para producir imágenes en movimiento.</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La representación de un video implica entonces la representación de una secuencia rápida de imágenes. Cada imagen a su vez es una malla rectangular de elementos de imagen o </a:t>
            </a:r>
            <a:r>
              <a:rPr lang="es-MX" sz="1200" i="1" kern="1200" dirty="0" err="1" smtClean="0">
                <a:solidFill>
                  <a:schemeClr val="tx1"/>
                </a:solidFill>
                <a:latin typeface="+mn-lt"/>
                <a:ea typeface="+mn-ea"/>
                <a:cs typeface="+mn-cs"/>
              </a:rPr>
              <a:t>pixels</a:t>
            </a:r>
            <a:r>
              <a:rPr lang="es-MX" sz="1200" kern="1200" dirty="0" smtClean="0">
                <a:solidFill>
                  <a:schemeClr val="tx1"/>
                </a:solidFill>
                <a:latin typeface="+mn-lt"/>
                <a:ea typeface="+mn-ea"/>
                <a:cs typeface="+mn-cs"/>
              </a:rPr>
              <a:t>. Cada píxel puede ser un solo bit, para representar blanco y negro o puede tener mas bits para representar una paleta de colores.</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Vemos aquí dos parámetros que inciden en el ancho de banda necesario para transmitir una secuencia de imágenes o video. En primer lugar la cantidad de imágenes por segundo y en segundo lugar la resolución de esta imagen (típicamente 640x480, 800x600, </a:t>
            </a:r>
            <a:r>
              <a:rPr lang="es-MX" sz="1200" kern="1200" dirty="0" err="1" smtClean="0">
                <a:solidFill>
                  <a:schemeClr val="tx1"/>
                </a:solidFill>
                <a:latin typeface="+mn-lt"/>
                <a:ea typeface="+mn-ea"/>
                <a:cs typeface="+mn-cs"/>
              </a:rPr>
              <a:t>etc</a:t>
            </a:r>
            <a:r>
              <a:rPr lang="es-MX" sz="1200" kern="1200" dirty="0" smtClean="0">
                <a:solidFill>
                  <a:schemeClr val="tx1"/>
                </a:solidFill>
                <a:latin typeface="+mn-lt"/>
                <a:ea typeface="+mn-ea"/>
                <a:cs typeface="+mn-cs"/>
              </a:rPr>
              <a:t> en un monitor de computadora).</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El ancho de banda necesario para transmitir secuencias de video es varias veces superior al necesario para transmitir audio, dependiendo este de los parámetros antes mencionados.</a:t>
            </a:r>
            <a:endParaRPr lang="es-AR" sz="1200" kern="1200" dirty="0" smtClean="0">
              <a:solidFill>
                <a:schemeClr val="tx1"/>
              </a:solidFill>
              <a:latin typeface="+mn-lt"/>
              <a:ea typeface="+mn-ea"/>
              <a:cs typeface="+mn-cs"/>
            </a:endParaRPr>
          </a:p>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smtClean="0"/>
          </a:p>
          <a:p>
            <a:endParaRPr lang="es-ES_tradnl" dirty="0"/>
          </a:p>
        </p:txBody>
      </p:sp>
      <p:sp>
        <p:nvSpPr>
          <p:cNvPr id="4" name="Marcador de número de diapositiva 3"/>
          <p:cNvSpPr>
            <a:spLocks noGrp="1"/>
          </p:cNvSpPr>
          <p:nvPr>
            <p:ph type="sldNum" sz="quarter" idx="10"/>
          </p:nvPr>
        </p:nvSpPr>
        <p:spPr>
          <a:xfrm>
            <a:off x="1676400" y="6096000"/>
            <a:ext cx="3733800" cy="2057400"/>
          </a:xfrm>
          <a:prstGeom prst="rect">
            <a:avLst/>
          </a:prstGeom>
        </p:spPr>
        <p:txBody>
          <a:bodyPr/>
          <a:lstStyle/>
          <a:p>
            <a:r>
              <a:rPr lang="es-AR" dirty="0" smtClean="0"/>
              <a:t>Red:Colección interconectada de dispositivos autonomos cuyo objetivo es compartir recursos e intercambiar información</a:t>
            </a:r>
            <a:endParaRPr lang="es-A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r>
              <a:rPr lang="es-MX" sz="1200" b="1" i="0" kern="1200" dirty="0" smtClean="0">
                <a:solidFill>
                  <a:schemeClr val="tx1"/>
                </a:solidFill>
                <a:latin typeface="+mn-lt"/>
                <a:ea typeface="+mn-ea"/>
                <a:cs typeface="+mn-cs"/>
              </a:rPr>
              <a:t>Sistema de Nombres de Dominio (DNS)</a:t>
            </a:r>
            <a:endParaRPr lang="es-AR" sz="1200" b="1" i="1" kern="1200" dirty="0" smtClean="0">
              <a:solidFill>
                <a:schemeClr val="tx1"/>
              </a:solidFill>
              <a:latin typeface="+mn-lt"/>
              <a:ea typeface="+mn-ea"/>
              <a:cs typeface="+mn-cs"/>
            </a:endParaRPr>
          </a:p>
          <a:p>
            <a:r>
              <a:rPr lang="es-MX" sz="1200" b="1" kern="1200" dirty="0" smtClean="0">
                <a:solidFill>
                  <a:schemeClr val="tx1"/>
                </a:solidFill>
                <a:latin typeface="+mn-lt"/>
                <a:ea typeface="+mn-ea"/>
                <a:cs typeface="+mn-cs"/>
              </a:rPr>
              <a:t> </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Los programas de red pocas veces hacen referencia a los servidores por sus números binarios ya que esto resulta inconveniente para la memoria de las personas que se ocupan de la administración y configuración de los mismos. En su lugar, los programas usan cadenas ASCII tales como </a:t>
            </a:r>
            <a:r>
              <a:rPr lang="es-MX" sz="1200" u="sng" kern="1200" dirty="0" smtClean="0">
                <a:solidFill>
                  <a:schemeClr val="tx1"/>
                </a:solidFill>
                <a:latin typeface="+mn-lt"/>
                <a:ea typeface="+mn-ea"/>
                <a:cs typeface="+mn-cs"/>
                <a:hlinkClick r:id="rId3"/>
              </a:rPr>
              <a:t>www.miweb.com.ar</a:t>
            </a:r>
            <a:r>
              <a:rPr lang="es-MX" sz="1200" kern="1200" dirty="0" smtClean="0">
                <a:solidFill>
                  <a:schemeClr val="tx1"/>
                </a:solidFill>
                <a:latin typeface="+mn-lt"/>
                <a:ea typeface="+mn-ea"/>
                <a:cs typeface="+mn-cs"/>
              </a:rPr>
              <a:t>. Sin embargo, la red en si misma no entiende de estas cadenas ASCII por lo que se requiere algún mecanismo para convertir estas cadenas ASCII en direcciones binarias de red.</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Hace tiempo, en los comienzos de la Internet, simplemente había un archivo </a:t>
            </a:r>
            <a:r>
              <a:rPr lang="es-MX" sz="1200" i="1" kern="1200" dirty="0" smtClean="0">
                <a:solidFill>
                  <a:schemeClr val="tx1"/>
                </a:solidFill>
                <a:latin typeface="+mn-lt"/>
                <a:ea typeface="+mn-ea"/>
                <a:cs typeface="+mn-cs"/>
              </a:rPr>
              <a:t>hosts</a:t>
            </a:r>
            <a:r>
              <a:rPr lang="es-MX" sz="1200" kern="1200" dirty="0" smtClean="0">
                <a:solidFill>
                  <a:schemeClr val="tx1"/>
                </a:solidFill>
                <a:latin typeface="+mn-lt"/>
                <a:ea typeface="+mn-ea"/>
                <a:cs typeface="+mn-cs"/>
              </a:rPr>
              <a:t> con dos columnas donde se listaban los </a:t>
            </a:r>
            <a:r>
              <a:rPr lang="es-MX" sz="1200" i="1" kern="1200" dirty="0" smtClean="0">
                <a:solidFill>
                  <a:schemeClr val="tx1"/>
                </a:solidFill>
                <a:latin typeface="+mn-lt"/>
                <a:ea typeface="+mn-ea"/>
                <a:cs typeface="+mn-cs"/>
              </a:rPr>
              <a:t>hosts</a:t>
            </a:r>
            <a:r>
              <a:rPr lang="es-MX" sz="1200" kern="1200" dirty="0" smtClean="0">
                <a:solidFill>
                  <a:schemeClr val="tx1"/>
                </a:solidFill>
                <a:latin typeface="+mn-lt"/>
                <a:ea typeface="+mn-ea"/>
                <a:cs typeface="+mn-cs"/>
              </a:rPr>
              <a:t> con sus correspondientes direcciones IP. Cada noche, este archivo era actualizado para reflejar los cambios que hubieran ocurrido.</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Esto funcionó bien con algunas decenas de hosts, pero cuando miles de estaciones se conectaron a la red, este archivo se volvió inmanejable y además se presentaban continuamente problemas de duplicación de nombres. Para solucionar todos estos problemas es que se inventó el DNS (</a:t>
            </a:r>
            <a:r>
              <a:rPr lang="es-MX" sz="1200" kern="1200" dirty="0" err="1" smtClean="0">
                <a:solidFill>
                  <a:schemeClr val="tx1"/>
                </a:solidFill>
                <a:latin typeface="+mn-lt"/>
                <a:ea typeface="+mn-ea"/>
                <a:cs typeface="+mn-cs"/>
              </a:rPr>
              <a:t>Domain</a:t>
            </a:r>
            <a:r>
              <a:rPr lang="es-MX" sz="1200" kern="1200" dirty="0" smtClean="0">
                <a:solidFill>
                  <a:schemeClr val="tx1"/>
                </a:solidFill>
                <a:latin typeface="+mn-lt"/>
                <a:ea typeface="+mn-ea"/>
                <a:cs typeface="+mn-cs"/>
              </a:rPr>
              <a:t> </a:t>
            </a:r>
            <a:r>
              <a:rPr lang="es-MX" sz="1200" kern="1200" dirty="0" err="1" smtClean="0">
                <a:solidFill>
                  <a:schemeClr val="tx1"/>
                </a:solidFill>
                <a:latin typeface="+mn-lt"/>
                <a:ea typeface="+mn-ea"/>
                <a:cs typeface="+mn-cs"/>
              </a:rPr>
              <a:t>Name</a:t>
            </a:r>
            <a:r>
              <a:rPr lang="es-MX" sz="1200" kern="1200" dirty="0" smtClean="0">
                <a:solidFill>
                  <a:schemeClr val="tx1"/>
                </a:solidFill>
                <a:latin typeface="+mn-lt"/>
                <a:ea typeface="+mn-ea"/>
                <a:cs typeface="+mn-cs"/>
              </a:rPr>
              <a:t> </a:t>
            </a:r>
            <a:r>
              <a:rPr lang="es-MX" sz="1200" kern="1200" dirty="0" err="1" smtClean="0">
                <a:solidFill>
                  <a:schemeClr val="tx1"/>
                </a:solidFill>
                <a:latin typeface="+mn-lt"/>
                <a:ea typeface="+mn-ea"/>
                <a:cs typeface="+mn-cs"/>
              </a:rPr>
              <a:t>System</a:t>
            </a:r>
            <a:r>
              <a:rPr lang="es-MX" sz="1200" kern="1200" dirty="0" smtClean="0">
                <a:solidFill>
                  <a:schemeClr val="tx1"/>
                </a:solidFill>
                <a:latin typeface="+mn-lt"/>
                <a:ea typeface="+mn-ea"/>
                <a:cs typeface="+mn-cs"/>
              </a:rPr>
              <a:t>).</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La esencia del DNS es la invención de un esquema de nombres jerárquico basado en dominio y una base de datos distribuida.</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Brevemente, el modo de usar el DNS es el siguiente. Para relacionar un nombre con una dirección IP, el programa de aplicación llama a un procedimiento llamado </a:t>
            </a:r>
            <a:r>
              <a:rPr lang="es-MX" sz="1200" i="1" kern="1200" dirty="0" err="1" smtClean="0">
                <a:solidFill>
                  <a:schemeClr val="tx1"/>
                </a:solidFill>
                <a:latin typeface="+mn-lt"/>
                <a:ea typeface="+mn-ea"/>
                <a:cs typeface="+mn-cs"/>
              </a:rPr>
              <a:t>resolvedor</a:t>
            </a:r>
            <a:r>
              <a:rPr lang="es-MX" sz="1200" kern="1200" dirty="0" smtClean="0">
                <a:solidFill>
                  <a:schemeClr val="tx1"/>
                </a:solidFill>
                <a:latin typeface="+mn-lt"/>
                <a:ea typeface="+mn-ea"/>
                <a:cs typeface="+mn-cs"/>
              </a:rPr>
              <a:t> pasándole el nombre como parámetro. El revolvedor envía un paquete UDP a un servidor DNS local, el cual busca el nombre y devuelve la dirección IP al revolvedor quien se lo devuelve al solicitante. Con esta dirección IP, el programa puede establecer una conexión TCP con el destino.</a:t>
            </a:r>
          </a:p>
          <a:p>
            <a:endParaRPr lang="es-MX" sz="1200" kern="1200" dirty="0" smtClean="0">
              <a:solidFill>
                <a:schemeClr val="tx1"/>
              </a:solidFill>
              <a:latin typeface="+mn-lt"/>
              <a:ea typeface="+mn-ea"/>
              <a:cs typeface="+mn-cs"/>
            </a:endParaRPr>
          </a:p>
          <a:p>
            <a:r>
              <a:rPr lang="es-MX" sz="1200" b="1" kern="1200" dirty="0" smtClean="0">
                <a:solidFill>
                  <a:schemeClr val="tx1"/>
                </a:solidFill>
                <a:latin typeface="+mn-lt"/>
                <a:ea typeface="+mn-ea"/>
                <a:cs typeface="+mn-cs"/>
              </a:rPr>
              <a:t>Los nombres del DNS</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Conceptualmente, la internet se divide en varios cientos de dominios de nivel superior, cada uno de los cuales abarca muchos hosts. Cada dominio se divide en subdominios y estos se dividen nuevamente. Todos estos dominios pueden representarse mediante un árbol. Las hojas del árbol representan los dominios que no tienen subdominios (pero  que, por supuesto, contienen máquinas). Un dominio hoja puede contener un solo host o puede representar una compañía y contener miles de hosts.</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Cada dominio se nombra por la trayectoria hacia arriba desde él a la raíz (sin nombre). Los componentes se separan por puntos. </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Cuando un revolvedor tiene una consulta referente a un nombre de dominio, lo pasa a uno de los servidores de nombre locales. Si el dominio buscado cae bajo la jurisdicción de este servidor, directamente devuelve los registros de recursos autorizados. Un registro </a:t>
            </a:r>
            <a:r>
              <a:rPr lang="es-MX" sz="1200" i="1" kern="1200" dirty="0" smtClean="0">
                <a:solidFill>
                  <a:schemeClr val="tx1"/>
                </a:solidFill>
                <a:latin typeface="+mn-lt"/>
                <a:ea typeface="+mn-ea"/>
                <a:cs typeface="+mn-cs"/>
              </a:rPr>
              <a:t>autorizado</a:t>
            </a:r>
            <a:r>
              <a:rPr lang="es-MX" sz="1200" kern="1200" dirty="0" smtClean="0">
                <a:solidFill>
                  <a:schemeClr val="tx1"/>
                </a:solidFill>
                <a:latin typeface="+mn-lt"/>
                <a:ea typeface="+mn-ea"/>
                <a:cs typeface="+mn-cs"/>
              </a:rPr>
              <a:t> es uno que viene de la autoridad que administra el registro y por lo tanto es siempre correcto. Los registros autorizados contrastan con los registros de cache que pudieran no estar actualizados. Por otro lado, si el dominio consultado es remoto y no hay información disponible localmente, el servidor de nombres envía un mensaje de consulta al servidor de nombres de nivel superior. Es importante destacar que la consulta ira subiendo hasta que encuentre un servidor que tenga datos para la consulta. En caso de encontrar los datos en un servidor que no sea el servidor autorizado, los mismos serán datos de cache.</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Para evitar problemas de desactualización de los DNS, es que cada registro autorizado tiene un parámetro de </a:t>
            </a:r>
            <a:r>
              <a:rPr lang="es-MX" sz="1200" i="1" kern="1200" dirty="0" smtClean="0">
                <a:solidFill>
                  <a:schemeClr val="tx1"/>
                </a:solidFill>
                <a:latin typeface="+mn-lt"/>
                <a:ea typeface="+mn-ea"/>
                <a:cs typeface="+mn-cs"/>
              </a:rPr>
              <a:t>Tiempo de Vida</a:t>
            </a:r>
            <a:r>
              <a:rPr lang="es-MX" sz="1200" kern="1200" dirty="0" smtClean="0">
                <a:solidFill>
                  <a:schemeClr val="tx1"/>
                </a:solidFill>
                <a:latin typeface="+mn-lt"/>
                <a:ea typeface="+mn-ea"/>
                <a:cs typeface="+mn-cs"/>
              </a:rPr>
              <a:t> que definirá en el momento de la consulta si los datos guardados en el cache son válidos o no.</a:t>
            </a:r>
            <a:endParaRPr lang="es-AR" sz="1200" kern="1200" dirty="0" smtClean="0">
              <a:solidFill>
                <a:schemeClr val="tx1"/>
              </a:solidFill>
              <a:latin typeface="+mn-lt"/>
              <a:ea typeface="+mn-ea"/>
              <a:cs typeface="+mn-cs"/>
            </a:endParaRPr>
          </a:p>
          <a:p>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a:t>
            </a:r>
            <a:endParaRPr lang="es-AR" sz="1200" kern="1200" dirty="0" smtClean="0">
              <a:solidFill>
                <a:schemeClr val="tx1"/>
              </a:solidFill>
              <a:latin typeface="+mn-lt"/>
              <a:ea typeface="+mn-ea"/>
              <a:cs typeface="+mn-cs"/>
            </a:endParaRPr>
          </a:p>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r>
              <a:rPr lang="es-MX" sz="1200" b="1" kern="1200" dirty="0" smtClean="0">
                <a:solidFill>
                  <a:schemeClr val="tx1"/>
                </a:solidFill>
                <a:latin typeface="+mn-lt"/>
                <a:ea typeface="+mn-ea"/>
                <a:cs typeface="+mn-cs"/>
              </a:rPr>
              <a:t>Protocolo SNMP (Simple Network Management </a:t>
            </a:r>
            <a:r>
              <a:rPr lang="es-MX" sz="1200" b="1" kern="1200" dirty="0" err="1" smtClean="0">
                <a:solidFill>
                  <a:schemeClr val="tx1"/>
                </a:solidFill>
                <a:latin typeface="+mn-lt"/>
                <a:ea typeface="+mn-ea"/>
                <a:cs typeface="+mn-cs"/>
              </a:rPr>
              <a:t>Protocol</a:t>
            </a:r>
            <a:r>
              <a:rPr lang="es-MX" sz="1200" b="1" kern="1200" dirty="0" smtClean="0">
                <a:solidFill>
                  <a:schemeClr val="tx1"/>
                </a:solidFill>
                <a:latin typeface="+mn-lt"/>
                <a:ea typeface="+mn-ea"/>
                <a:cs typeface="+mn-cs"/>
              </a:rPr>
              <a:t>)</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Este protocolo surge como una necesidad de los administradores de redes para conocer el estado y tomar acciones en los distintos dispositivos de red cuando las redes se vuelven mas y mas grandes. La versión 1 del protocolo definida en las RFC 1155 y 1157 no tuvo gran aceptación y recién la versión 2 (RFC 1441 a 1452) fue la que se expandió por toda la internet y redes complementarias.</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Los nodos administrados pueden ser hosts, enrutadores, puentes, impresoras u otros dispositivos capaces de comunicar información al exterior. Para ser administrado por SNMP, un nodo debe ser capaz de ejecutar un proceso de administración SNMP llamado </a:t>
            </a:r>
            <a:r>
              <a:rPr lang="es-MX" sz="1200" i="1" kern="1200" dirty="0" smtClean="0">
                <a:solidFill>
                  <a:schemeClr val="tx1"/>
                </a:solidFill>
                <a:latin typeface="+mn-lt"/>
                <a:ea typeface="+mn-ea"/>
                <a:cs typeface="+mn-cs"/>
              </a:rPr>
              <a:t>agente SNMP</a:t>
            </a:r>
            <a:r>
              <a:rPr lang="es-MX" sz="1200" kern="1200" dirty="0" smtClean="0">
                <a:solidFill>
                  <a:schemeClr val="tx1"/>
                </a:solidFill>
                <a:latin typeface="+mn-lt"/>
                <a:ea typeface="+mn-ea"/>
                <a:cs typeface="+mn-cs"/>
              </a:rPr>
              <a:t>. Cada agente mantiene una base de datos local de variables que describen su estado e historia.</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La administración de la red se hace desde </a:t>
            </a:r>
            <a:r>
              <a:rPr lang="es-MX" sz="1200" i="1" kern="1200" dirty="0" smtClean="0">
                <a:solidFill>
                  <a:schemeClr val="tx1"/>
                </a:solidFill>
                <a:latin typeface="+mn-lt"/>
                <a:ea typeface="+mn-ea"/>
                <a:cs typeface="+mn-cs"/>
              </a:rPr>
              <a:t> Estaciones administradoras</a:t>
            </a:r>
            <a:r>
              <a:rPr lang="es-MX" sz="1200" kern="1200" dirty="0" smtClean="0">
                <a:solidFill>
                  <a:schemeClr val="tx1"/>
                </a:solidFill>
                <a:latin typeface="+mn-lt"/>
                <a:ea typeface="+mn-ea"/>
                <a:cs typeface="+mn-cs"/>
              </a:rPr>
              <a:t> , que son, de hecho, computadoras de propósito general que ejecutan un software de administración SNMP. En el diseño del SNMP, toda la inteligencia está en las estaciones administradoras, a fin de mantener a los agentes tan sencillos como sea posible y minimizar su impacto sobre los dispositivos.</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Cada dispositivo mantiene variables que describen su estado, en la documentación del SNMP, estas variables se llaman </a:t>
            </a:r>
            <a:r>
              <a:rPr lang="es-MX" sz="1200" i="1" kern="1200" dirty="0" smtClean="0">
                <a:solidFill>
                  <a:schemeClr val="tx1"/>
                </a:solidFill>
                <a:latin typeface="+mn-lt"/>
                <a:ea typeface="+mn-ea"/>
                <a:cs typeface="+mn-cs"/>
              </a:rPr>
              <a:t>objetos</a:t>
            </a:r>
            <a:r>
              <a:rPr lang="es-MX" sz="1200" kern="1200" dirty="0" smtClean="0">
                <a:solidFill>
                  <a:schemeClr val="tx1"/>
                </a:solidFill>
                <a:latin typeface="+mn-lt"/>
                <a:ea typeface="+mn-ea"/>
                <a:cs typeface="+mn-cs"/>
              </a:rPr>
              <a:t>. El conjunto de todos los objetos posibles de una red se da en la estructura de datos llamada MIB (Management </a:t>
            </a:r>
            <a:r>
              <a:rPr lang="es-MX" sz="1200" kern="1200" dirty="0" err="1" smtClean="0">
                <a:solidFill>
                  <a:schemeClr val="tx1"/>
                </a:solidFill>
                <a:latin typeface="+mn-lt"/>
                <a:ea typeface="+mn-ea"/>
                <a:cs typeface="+mn-cs"/>
              </a:rPr>
              <a:t>Information</a:t>
            </a:r>
            <a:r>
              <a:rPr lang="es-MX" sz="1200" kern="1200" dirty="0" smtClean="0">
                <a:solidFill>
                  <a:schemeClr val="tx1"/>
                </a:solidFill>
                <a:latin typeface="+mn-lt"/>
                <a:ea typeface="+mn-ea"/>
                <a:cs typeface="+mn-cs"/>
              </a:rPr>
              <a:t> Base).</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Por último, el protocolo, que normalmente se usa de la siguiente forma: la estación administradora envía una solicitud a un agente pidiéndole información o mandándole a actualizar su estado de cierta manera. Idealmente, la respuesta del agente simplemente es la información solicitada o la confirmación de que ha actualizado su estado según se solicitó.</a:t>
            </a:r>
            <a:endParaRPr lang="es-AR" sz="1200" kern="1200" dirty="0" smtClean="0">
              <a:solidFill>
                <a:schemeClr val="tx1"/>
              </a:solidFill>
              <a:latin typeface="+mn-lt"/>
              <a:ea typeface="+mn-ea"/>
              <a:cs typeface="+mn-cs"/>
            </a:endParaRPr>
          </a:p>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r>
              <a:rPr lang="es-MX" sz="1200" b="1" kern="1200" dirty="0" smtClean="0">
                <a:solidFill>
                  <a:schemeClr val="tx1"/>
                </a:solidFill>
                <a:latin typeface="+mn-lt"/>
                <a:ea typeface="+mn-ea"/>
                <a:cs typeface="+mn-cs"/>
              </a:rPr>
              <a:t>Protocolo SNMP (Simple Network Management </a:t>
            </a:r>
            <a:r>
              <a:rPr lang="es-MX" sz="1200" b="1" kern="1200" dirty="0" err="1" smtClean="0">
                <a:solidFill>
                  <a:schemeClr val="tx1"/>
                </a:solidFill>
                <a:latin typeface="+mn-lt"/>
                <a:ea typeface="+mn-ea"/>
                <a:cs typeface="+mn-cs"/>
              </a:rPr>
              <a:t>Protocol</a:t>
            </a:r>
            <a:r>
              <a:rPr lang="es-MX" sz="1200" b="1" kern="1200" dirty="0" smtClean="0">
                <a:solidFill>
                  <a:schemeClr val="tx1"/>
                </a:solidFill>
                <a:latin typeface="+mn-lt"/>
                <a:ea typeface="+mn-ea"/>
                <a:cs typeface="+mn-cs"/>
              </a:rPr>
              <a:t>)</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Este protocolo surge como una necesidad de los administradores de redes para conocer el estado y tomar acciones en los distintos dispositivos de red cuando las redes se vuelven mas y mas grandes. La versión 1 del protocolo definida en las RFC 1155 y 1157 no tuvo gran aceptación y recién la versión 2 (RFC 1441 a 1452) fue la que se expandió por toda la internet y redes complementarias.</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Los nodos administrados pueden ser hosts, enrutadores, puentes, impresoras u otros dispositivos capaces de comunicar información al exterior. Para ser administrado por SNMP, un nodo debe ser capaz de ejecutar un proceso de administración SNMP llamado </a:t>
            </a:r>
            <a:r>
              <a:rPr lang="es-MX" sz="1200" i="1" kern="1200" dirty="0" smtClean="0">
                <a:solidFill>
                  <a:schemeClr val="tx1"/>
                </a:solidFill>
                <a:latin typeface="+mn-lt"/>
                <a:ea typeface="+mn-ea"/>
                <a:cs typeface="+mn-cs"/>
              </a:rPr>
              <a:t>agente SNMP</a:t>
            </a:r>
            <a:r>
              <a:rPr lang="es-MX" sz="1200" kern="1200" dirty="0" smtClean="0">
                <a:solidFill>
                  <a:schemeClr val="tx1"/>
                </a:solidFill>
                <a:latin typeface="+mn-lt"/>
                <a:ea typeface="+mn-ea"/>
                <a:cs typeface="+mn-cs"/>
              </a:rPr>
              <a:t>. Cada agente mantiene una base de datos local de variables que describen su estado e historia.</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La administración de la red se hace desde </a:t>
            </a:r>
            <a:r>
              <a:rPr lang="es-MX" sz="1200" i="1" kern="1200" dirty="0" smtClean="0">
                <a:solidFill>
                  <a:schemeClr val="tx1"/>
                </a:solidFill>
                <a:latin typeface="+mn-lt"/>
                <a:ea typeface="+mn-ea"/>
                <a:cs typeface="+mn-cs"/>
              </a:rPr>
              <a:t> Estaciones administradoras</a:t>
            </a:r>
            <a:r>
              <a:rPr lang="es-MX" sz="1200" kern="1200" dirty="0" smtClean="0">
                <a:solidFill>
                  <a:schemeClr val="tx1"/>
                </a:solidFill>
                <a:latin typeface="+mn-lt"/>
                <a:ea typeface="+mn-ea"/>
                <a:cs typeface="+mn-cs"/>
              </a:rPr>
              <a:t> , que son, de hecho, computadoras de propósito general que ejecutan un software de administración SNMP. En el diseño del SNMP, toda la inteligencia está en las estaciones administradoras, a fin de mantener a los agentes tan sencillos como sea posible y minimizar su impacto sobre los dispositivos.</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Cada dispositivo mantiene variables que describen su estado, en la documentación del SNMP, estas variables se llaman </a:t>
            </a:r>
            <a:r>
              <a:rPr lang="es-MX" sz="1200" i="1" kern="1200" dirty="0" smtClean="0">
                <a:solidFill>
                  <a:schemeClr val="tx1"/>
                </a:solidFill>
                <a:latin typeface="+mn-lt"/>
                <a:ea typeface="+mn-ea"/>
                <a:cs typeface="+mn-cs"/>
              </a:rPr>
              <a:t>objetos</a:t>
            </a:r>
            <a:r>
              <a:rPr lang="es-MX" sz="1200" kern="1200" dirty="0" smtClean="0">
                <a:solidFill>
                  <a:schemeClr val="tx1"/>
                </a:solidFill>
                <a:latin typeface="+mn-lt"/>
                <a:ea typeface="+mn-ea"/>
                <a:cs typeface="+mn-cs"/>
              </a:rPr>
              <a:t>. El conjunto de todos los objetos posibles de una red se da en la estructura de datos llamada MIB (Management </a:t>
            </a:r>
            <a:r>
              <a:rPr lang="es-MX" sz="1200" kern="1200" dirty="0" err="1" smtClean="0">
                <a:solidFill>
                  <a:schemeClr val="tx1"/>
                </a:solidFill>
                <a:latin typeface="+mn-lt"/>
                <a:ea typeface="+mn-ea"/>
                <a:cs typeface="+mn-cs"/>
              </a:rPr>
              <a:t>Information</a:t>
            </a:r>
            <a:r>
              <a:rPr lang="es-MX" sz="1200" kern="1200" dirty="0" smtClean="0">
                <a:solidFill>
                  <a:schemeClr val="tx1"/>
                </a:solidFill>
                <a:latin typeface="+mn-lt"/>
                <a:ea typeface="+mn-ea"/>
                <a:cs typeface="+mn-cs"/>
              </a:rPr>
              <a:t> Base).</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Por último, el protocolo, que normalmente se usa de la siguiente forma: la estación administradora envía una solicitud a un agente pidiéndole información o mandándole a actualizar su estado de cierta manera. Idealmente, la respuesta del agente simplemente es la información solicitada o la confirmación de que ha actualizado su estado según se solicitó.</a:t>
            </a:r>
            <a:endParaRPr lang="es-AR" sz="1200" kern="1200" dirty="0" smtClean="0">
              <a:solidFill>
                <a:schemeClr val="tx1"/>
              </a:solidFill>
              <a:latin typeface="+mn-lt"/>
              <a:ea typeface="+mn-ea"/>
              <a:cs typeface="+mn-cs"/>
            </a:endParaRPr>
          </a:p>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r>
              <a:rPr lang="es-MX" sz="1200" b="1" kern="1200" dirty="0" smtClean="0">
                <a:solidFill>
                  <a:schemeClr val="tx1"/>
                </a:solidFill>
                <a:latin typeface="+mn-lt"/>
                <a:ea typeface="+mn-ea"/>
                <a:cs typeface="+mn-cs"/>
              </a:rPr>
              <a:t>SMTP: Protocolo simple de transferencia de correo</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En la internet, el correo electrónico se entrega al hacer que la máquina de origen establezca una conexión TCP con le puerto 25 de la máquina de destino. Escuchando en este puerto está un </a:t>
            </a:r>
            <a:r>
              <a:rPr lang="es-MX" sz="1200" i="1" kern="1200" dirty="0" err="1" smtClean="0">
                <a:solidFill>
                  <a:schemeClr val="tx1"/>
                </a:solidFill>
                <a:latin typeface="+mn-lt"/>
                <a:ea typeface="+mn-ea"/>
                <a:cs typeface="+mn-cs"/>
              </a:rPr>
              <a:t>daemon</a:t>
            </a:r>
            <a:r>
              <a:rPr lang="es-MX" sz="1200" kern="1200" dirty="0" smtClean="0">
                <a:solidFill>
                  <a:schemeClr val="tx1"/>
                </a:solidFill>
                <a:latin typeface="+mn-lt"/>
                <a:ea typeface="+mn-ea"/>
                <a:cs typeface="+mn-cs"/>
              </a:rPr>
              <a:t> (demonio) de correo electrónico que habla SMTP. Este </a:t>
            </a:r>
            <a:r>
              <a:rPr lang="es-MX" sz="1200" kern="1200" dirty="0" err="1" smtClean="0">
                <a:solidFill>
                  <a:schemeClr val="tx1"/>
                </a:solidFill>
                <a:latin typeface="+mn-lt"/>
                <a:ea typeface="+mn-ea"/>
                <a:cs typeface="+mn-cs"/>
              </a:rPr>
              <a:t>daemon</a:t>
            </a:r>
            <a:r>
              <a:rPr lang="es-MX" sz="1200" kern="1200" dirty="0" smtClean="0">
                <a:solidFill>
                  <a:schemeClr val="tx1"/>
                </a:solidFill>
                <a:latin typeface="+mn-lt"/>
                <a:ea typeface="+mn-ea"/>
                <a:cs typeface="+mn-cs"/>
              </a:rPr>
              <a:t> acepta conexiones de entrada y copia mensajes de estas a los buzones adecuados. Si no puede entregarse un mensaje, se devuelve al transmisor un informe de error que contiene la primera parte del mensaje que no pudo entregarse.</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El SMTP es un protocolo sencillo que establece una conversación entre origen y destino donde se intercambian algunos datos como remitente, destinatario, </a:t>
            </a:r>
            <a:r>
              <a:rPr lang="es-MX" sz="1200" kern="1200" dirty="0" err="1" smtClean="0">
                <a:solidFill>
                  <a:schemeClr val="tx1"/>
                </a:solidFill>
                <a:latin typeface="+mn-lt"/>
                <a:ea typeface="+mn-ea"/>
                <a:cs typeface="+mn-cs"/>
              </a:rPr>
              <a:t>etc</a:t>
            </a:r>
            <a:r>
              <a:rPr lang="es-MX" sz="1200" kern="1200" dirty="0" smtClean="0">
                <a:solidFill>
                  <a:schemeClr val="tx1"/>
                </a:solidFill>
                <a:latin typeface="+mn-lt"/>
                <a:ea typeface="+mn-ea"/>
                <a:cs typeface="+mn-cs"/>
              </a:rPr>
              <a:t>, los que una vez validados y autorizados permiten la transferencia al buzón correspondiente.</a:t>
            </a:r>
            <a:endParaRPr lang="es-AR" sz="1200" kern="1200" dirty="0" smtClean="0">
              <a:solidFill>
                <a:schemeClr val="tx1"/>
              </a:solidFill>
              <a:latin typeface="+mn-lt"/>
              <a:ea typeface="+mn-ea"/>
              <a:cs typeface="+mn-cs"/>
            </a:endParaRPr>
          </a:p>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r>
              <a:rPr lang="es-MX" sz="1200" b="1" kern="1200" dirty="0" smtClean="0">
                <a:solidFill>
                  <a:schemeClr val="tx1"/>
                </a:solidFill>
                <a:latin typeface="+mn-lt"/>
                <a:ea typeface="+mn-ea"/>
                <a:cs typeface="+mn-cs"/>
              </a:rPr>
              <a:t>SMTP: Protocolo simple de transferencia de correo</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En la internet, el correo electrónico se entrega al hacer que la máquina de origen establezca una conexión TCP con le puerto 25 de la máquina de destino. Escuchando en este puerto está un </a:t>
            </a:r>
            <a:r>
              <a:rPr lang="es-MX" sz="1200" i="1" kern="1200" dirty="0" err="1" smtClean="0">
                <a:solidFill>
                  <a:schemeClr val="tx1"/>
                </a:solidFill>
                <a:latin typeface="+mn-lt"/>
                <a:ea typeface="+mn-ea"/>
                <a:cs typeface="+mn-cs"/>
              </a:rPr>
              <a:t>daemon</a:t>
            </a:r>
            <a:r>
              <a:rPr lang="es-MX" sz="1200" kern="1200" dirty="0" smtClean="0">
                <a:solidFill>
                  <a:schemeClr val="tx1"/>
                </a:solidFill>
                <a:latin typeface="+mn-lt"/>
                <a:ea typeface="+mn-ea"/>
                <a:cs typeface="+mn-cs"/>
              </a:rPr>
              <a:t> (demonio) de correo electrónico que habla SMTP. Este </a:t>
            </a:r>
            <a:r>
              <a:rPr lang="es-MX" sz="1200" kern="1200" dirty="0" err="1" smtClean="0">
                <a:solidFill>
                  <a:schemeClr val="tx1"/>
                </a:solidFill>
                <a:latin typeface="+mn-lt"/>
                <a:ea typeface="+mn-ea"/>
                <a:cs typeface="+mn-cs"/>
              </a:rPr>
              <a:t>daemon</a:t>
            </a:r>
            <a:r>
              <a:rPr lang="es-MX" sz="1200" kern="1200" dirty="0" smtClean="0">
                <a:solidFill>
                  <a:schemeClr val="tx1"/>
                </a:solidFill>
                <a:latin typeface="+mn-lt"/>
                <a:ea typeface="+mn-ea"/>
                <a:cs typeface="+mn-cs"/>
              </a:rPr>
              <a:t> acepta conexiones de entrada y copia mensajes de estas a los buzones adecuados. Si no puede entregarse un mensaje, se devuelve al transmisor un informe de error que contiene la primera parte del mensaje que no pudo entregarse.</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El SMTP es un protocolo sencillo que establece una conversación entre origen y destino donde se intercambian algunos datos como remitente, destinatario, </a:t>
            </a:r>
            <a:r>
              <a:rPr lang="es-MX" sz="1200" kern="1200" dirty="0" err="1" smtClean="0">
                <a:solidFill>
                  <a:schemeClr val="tx1"/>
                </a:solidFill>
                <a:latin typeface="+mn-lt"/>
                <a:ea typeface="+mn-ea"/>
                <a:cs typeface="+mn-cs"/>
              </a:rPr>
              <a:t>etc</a:t>
            </a:r>
            <a:r>
              <a:rPr lang="es-MX" sz="1200" kern="1200" dirty="0" smtClean="0">
                <a:solidFill>
                  <a:schemeClr val="tx1"/>
                </a:solidFill>
                <a:latin typeface="+mn-lt"/>
                <a:ea typeface="+mn-ea"/>
                <a:cs typeface="+mn-cs"/>
              </a:rPr>
              <a:t>, los que una vez validados y autorizados permiten la transferencia al buzón correspondiente.</a:t>
            </a:r>
            <a:endParaRPr lang="es-AR" sz="1200" kern="1200" smtClean="0">
              <a:solidFill>
                <a:schemeClr val="tx1"/>
              </a:solidFill>
              <a:latin typeface="+mn-lt"/>
              <a:ea typeface="+mn-ea"/>
              <a:cs typeface="+mn-cs"/>
            </a:endParaRPr>
          </a:p>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r>
              <a:rPr lang="es-MX" sz="1200" b="1" kern="1200" dirty="0" smtClean="0">
                <a:solidFill>
                  <a:schemeClr val="tx1"/>
                </a:solidFill>
                <a:latin typeface="+mn-lt"/>
                <a:ea typeface="+mn-ea"/>
                <a:cs typeface="+mn-cs"/>
              </a:rPr>
              <a:t>La </a:t>
            </a:r>
            <a:r>
              <a:rPr lang="es-MX" sz="1200" b="1" kern="1200" dirty="0" err="1" smtClean="0">
                <a:solidFill>
                  <a:schemeClr val="tx1"/>
                </a:solidFill>
                <a:latin typeface="+mn-lt"/>
                <a:ea typeface="+mn-ea"/>
                <a:cs typeface="+mn-cs"/>
              </a:rPr>
              <a:t>World</a:t>
            </a:r>
            <a:r>
              <a:rPr lang="es-MX" sz="1200" b="1" kern="1200" dirty="0" smtClean="0">
                <a:solidFill>
                  <a:schemeClr val="tx1"/>
                </a:solidFill>
                <a:latin typeface="+mn-lt"/>
                <a:ea typeface="+mn-ea"/>
                <a:cs typeface="+mn-cs"/>
              </a:rPr>
              <a:t> </a:t>
            </a:r>
            <a:r>
              <a:rPr lang="es-MX" sz="1200" b="1" kern="1200" dirty="0" err="1" smtClean="0">
                <a:solidFill>
                  <a:schemeClr val="tx1"/>
                </a:solidFill>
                <a:latin typeface="+mn-lt"/>
                <a:ea typeface="+mn-ea"/>
                <a:cs typeface="+mn-cs"/>
              </a:rPr>
              <a:t>Wide</a:t>
            </a:r>
            <a:r>
              <a:rPr lang="es-MX" sz="1200" b="1" kern="1200" dirty="0" smtClean="0">
                <a:solidFill>
                  <a:schemeClr val="tx1"/>
                </a:solidFill>
                <a:latin typeface="+mn-lt"/>
                <a:ea typeface="+mn-ea"/>
                <a:cs typeface="+mn-cs"/>
              </a:rPr>
              <a:t> Web</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La WWW es un armazón arquitectónico para acceder a documentos vinculados distribuidos en miles de máquinas en toda la internet. Su enorme popularidad se deriva del hecho de que tiene una interfaz gráfica atractiva que es fácil de usar por los principiantes y proporciona un enorme cúmulo de información sobre casi cualquier tema concebible.</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El comienzo de la red (web) surgió  en el CERN en 1989 con un prototipo de documento </a:t>
            </a:r>
            <a:r>
              <a:rPr lang="es-MX" sz="1200" kern="1200" dirty="0" err="1" smtClean="0">
                <a:solidFill>
                  <a:schemeClr val="tx1"/>
                </a:solidFill>
                <a:latin typeface="+mn-lt"/>
                <a:ea typeface="+mn-ea"/>
                <a:cs typeface="+mn-cs"/>
              </a:rPr>
              <a:t>hipertextual</a:t>
            </a:r>
            <a:r>
              <a:rPr lang="es-MX" sz="1200" kern="1200" dirty="0" smtClean="0">
                <a:solidFill>
                  <a:schemeClr val="tx1"/>
                </a:solidFill>
                <a:latin typeface="+mn-lt"/>
                <a:ea typeface="+mn-ea"/>
                <a:cs typeface="+mn-cs"/>
              </a:rPr>
              <a:t> basado en texto. En 1993 apareció la primera interfaz gráfica, el </a:t>
            </a:r>
            <a:r>
              <a:rPr lang="es-MX" sz="1200" kern="1200" dirty="0" err="1" smtClean="0">
                <a:solidFill>
                  <a:schemeClr val="tx1"/>
                </a:solidFill>
                <a:latin typeface="+mn-lt"/>
                <a:ea typeface="+mn-ea"/>
                <a:cs typeface="+mn-cs"/>
              </a:rPr>
              <a:t>Mosaic</a:t>
            </a:r>
            <a:r>
              <a:rPr lang="es-MX" sz="1200" kern="1200" dirty="0" smtClean="0">
                <a:solidFill>
                  <a:schemeClr val="tx1"/>
                </a:solidFill>
                <a:latin typeface="+mn-lt"/>
                <a:ea typeface="+mn-ea"/>
                <a:cs typeface="+mn-cs"/>
              </a:rPr>
              <a:t>. Su autor fundó en 1994 Netscape </a:t>
            </a:r>
            <a:r>
              <a:rPr lang="es-MX" sz="1200" kern="1200" dirty="0" err="1" smtClean="0">
                <a:solidFill>
                  <a:schemeClr val="tx1"/>
                </a:solidFill>
                <a:latin typeface="+mn-lt"/>
                <a:ea typeface="+mn-ea"/>
                <a:cs typeface="+mn-cs"/>
              </a:rPr>
              <a:t>Communication</a:t>
            </a:r>
            <a:r>
              <a:rPr lang="es-MX" sz="1200" kern="1200" dirty="0" smtClean="0">
                <a:solidFill>
                  <a:schemeClr val="tx1"/>
                </a:solidFill>
                <a:latin typeface="+mn-lt"/>
                <a:ea typeface="+mn-ea"/>
                <a:cs typeface="+mn-cs"/>
              </a:rPr>
              <a:t> Corp. En el mismo año se crea el </a:t>
            </a:r>
            <a:r>
              <a:rPr lang="es-MX" sz="1200" kern="1200" dirty="0" err="1" smtClean="0">
                <a:solidFill>
                  <a:schemeClr val="tx1"/>
                </a:solidFill>
                <a:latin typeface="+mn-lt"/>
                <a:ea typeface="+mn-ea"/>
                <a:cs typeface="+mn-cs"/>
              </a:rPr>
              <a:t>World</a:t>
            </a:r>
            <a:r>
              <a:rPr lang="es-MX" sz="1200" kern="1200" dirty="0" smtClean="0">
                <a:solidFill>
                  <a:schemeClr val="tx1"/>
                </a:solidFill>
                <a:latin typeface="+mn-lt"/>
                <a:ea typeface="+mn-ea"/>
                <a:cs typeface="+mn-cs"/>
              </a:rPr>
              <a:t> </a:t>
            </a:r>
            <a:r>
              <a:rPr lang="es-MX" sz="1200" kern="1200" dirty="0" err="1" smtClean="0">
                <a:solidFill>
                  <a:schemeClr val="tx1"/>
                </a:solidFill>
                <a:latin typeface="+mn-lt"/>
                <a:ea typeface="+mn-ea"/>
                <a:cs typeface="+mn-cs"/>
              </a:rPr>
              <a:t>Wide</a:t>
            </a:r>
            <a:r>
              <a:rPr lang="es-MX" sz="1200" kern="1200" dirty="0" smtClean="0">
                <a:solidFill>
                  <a:schemeClr val="tx1"/>
                </a:solidFill>
                <a:latin typeface="+mn-lt"/>
                <a:ea typeface="+mn-ea"/>
                <a:cs typeface="+mn-cs"/>
              </a:rPr>
              <a:t> Web </a:t>
            </a:r>
            <a:r>
              <a:rPr lang="es-MX" sz="1200" kern="1200" dirty="0" err="1" smtClean="0">
                <a:solidFill>
                  <a:schemeClr val="tx1"/>
                </a:solidFill>
                <a:latin typeface="+mn-lt"/>
                <a:ea typeface="+mn-ea"/>
                <a:cs typeface="+mn-cs"/>
              </a:rPr>
              <a:t>Consortium</a:t>
            </a:r>
            <a:r>
              <a:rPr lang="es-MX" sz="1200" kern="1200" dirty="0" smtClean="0">
                <a:solidFill>
                  <a:schemeClr val="tx1"/>
                </a:solidFill>
                <a:latin typeface="+mn-lt"/>
                <a:ea typeface="+mn-ea"/>
                <a:cs typeface="+mn-cs"/>
              </a:rPr>
              <a:t>, una organización dedicada al desarrollo de la Web, la estandarización de protocolos y la interoperabilidad.</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a:t>
            </a:r>
            <a:endParaRPr lang="es-AR" sz="1200" kern="1200" dirty="0" smtClean="0">
              <a:solidFill>
                <a:schemeClr val="tx1"/>
              </a:solidFill>
              <a:latin typeface="+mn-lt"/>
              <a:ea typeface="+mn-ea"/>
              <a:cs typeface="+mn-cs"/>
            </a:endParaRPr>
          </a:p>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r>
              <a:rPr lang="es-MX" sz="1200" b="1" kern="1200" dirty="0" smtClean="0">
                <a:solidFill>
                  <a:schemeClr val="tx1"/>
                </a:solidFill>
                <a:latin typeface="+mn-lt"/>
                <a:ea typeface="+mn-ea"/>
                <a:cs typeface="+mn-cs"/>
              </a:rPr>
              <a:t>El lado del Cliente</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Desde el punto de vista del usuario, la Web consiste en un enorme conjunto a nivel mundial de documentos, generalmente llamados páginas. Cada página puede contener vínculos a otras páginas ubicadas en cualquier lugar del mundo.</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Las páginas se ven mediante un visor (browser) que se ocupa de interpretar el texto recibido desde el servidor y mostrar la página adecuadamente formateada en la pantalla. Existen navegadores que funcionan en modo texto y otros, (los mas comunes) que pueden incorporar y mostrar gráficos incluidos dentro de las páginas Web. Aquellas cadenas de texto que son hipervínculos con otras páginas aparecen resaltadas o subrayadas.</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El navegador se ocupa de interpretar el lenguaje </a:t>
            </a:r>
            <a:r>
              <a:rPr lang="es-MX" sz="1200" kern="1200" dirty="0" err="1" smtClean="0">
                <a:solidFill>
                  <a:schemeClr val="tx1"/>
                </a:solidFill>
                <a:latin typeface="+mn-lt"/>
                <a:ea typeface="+mn-ea"/>
                <a:cs typeface="+mn-cs"/>
              </a:rPr>
              <a:t>html</a:t>
            </a:r>
            <a:r>
              <a:rPr lang="es-MX" sz="1200" kern="1200" dirty="0" smtClean="0">
                <a:solidFill>
                  <a:schemeClr val="tx1"/>
                </a:solidFill>
                <a:latin typeface="+mn-lt"/>
                <a:ea typeface="+mn-ea"/>
                <a:cs typeface="+mn-cs"/>
              </a:rPr>
              <a:t> (</a:t>
            </a:r>
            <a:r>
              <a:rPr lang="es-MX" sz="1200" kern="1200" dirty="0" err="1" smtClean="0">
                <a:solidFill>
                  <a:schemeClr val="tx1"/>
                </a:solidFill>
                <a:latin typeface="+mn-lt"/>
                <a:ea typeface="+mn-ea"/>
                <a:cs typeface="+mn-cs"/>
              </a:rPr>
              <a:t>HyperText</a:t>
            </a:r>
            <a:r>
              <a:rPr lang="es-MX" sz="1200" kern="1200" dirty="0" smtClean="0">
                <a:solidFill>
                  <a:schemeClr val="tx1"/>
                </a:solidFill>
                <a:latin typeface="+mn-lt"/>
                <a:ea typeface="+mn-ea"/>
                <a:cs typeface="+mn-cs"/>
              </a:rPr>
              <a:t> </a:t>
            </a:r>
            <a:r>
              <a:rPr lang="es-MX" sz="1200" kern="1200" dirty="0" err="1" smtClean="0">
                <a:solidFill>
                  <a:schemeClr val="tx1"/>
                </a:solidFill>
                <a:latin typeface="+mn-lt"/>
                <a:ea typeface="+mn-ea"/>
                <a:cs typeface="+mn-cs"/>
              </a:rPr>
              <a:t>Markup</a:t>
            </a:r>
            <a:r>
              <a:rPr lang="es-MX" sz="1200" kern="1200" dirty="0" smtClean="0">
                <a:solidFill>
                  <a:schemeClr val="tx1"/>
                </a:solidFill>
                <a:latin typeface="+mn-lt"/>
                <a:ea typeface="+mn-ea"/>
                <a:cs typeface="+mn-cs"/>
              </a:rPr>
              <a:t> </a:t>
            </a:r>
            <a:r>
              <a:rPr lang="es-MX" sz="1200" kern="1200" dirty="0" err="1" smtClean="0">
                <a:solidFill>
                  <a:schemeClr val="tx1"/>
                </a:solidFill>
                <a:latin typeface="+mn-lt"/>
                <a:ea typeface="+mn-ea"/>
                <a:cs typeface="+mn-cs"/>
              </a:rPr>
              <a:t>Languaje</a:t>
            </a:r>
            <a:r>
              <a:rPr lang="es-MX" sz="1200" kern="1200" dirty="0" smtClean="0">
                <a:solidFill>
                  <a:schemeClr val="tx1"/>
                </a:solidFill>
                <a:latin typeface="+mn-lt"/>
                <a:ea typeface="+mn-ea"/>
                <a:cs typeface="+mn-cs"/>
              </a:rPr>
              <a:t>), el cual consiste en una archivo de texto con un formato determinado que indica al mismo como debe mostrar el texto incluido en el. El mismo lenguaje tiene la habilidad de poder hacer referencia a imágenes en formatos JPG o GIF, las cuales, una vez transferidas a la máquina cliente serán visualizadas en una posición determinada.</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Algunos navegadores tienen la habilidad de mantener un cache de aquello que bajan de internet para evitar volver a bajar archivos cuando el usuario vuelve a visualizar una página previamente observada.</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Técnicamente, este navegador establece una conexión con el puerto 80 del servidor que alberga la página de destino.</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a:t>
            </a:r>
            <a:r>
              <a:rPr lang="es-MX" sz="1200" b="1" kern="1200" dirty="0" smtClean="0">
                <a:solidFill>
                  <a:schemeClr val="tx1"/>
                </a:solidFill>
                <a:latin typeface="+mn-lt"/>
                <a:ea typeface="+mn-ea"/>
                <a:cs typeface="+mn-cs"/>
              </a:rPr>
              <a:t>El lado del Servidor</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Cada servidor de Web tiene un proceso que escucha en el puerto TCP 80, esperando conexiones entrantes de los clientes. Tras establecerse una conexión, el cliente envía una solicitud y el servidor envía una respuesta y después se libera la conexión. Todo esto se hace usando el protocolo http que maneja las reglas de esta conversación entre cliente y servidor.</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Podemos esbozar un ejemplo del trabajo de este protocolo como sigue:</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a:t>
            </a:r>
            <a:endParaRPr lang="es-AR" sz="1200" kern="1200" dirty="0" smtClean="0">
              <a:solidFill>
                <a:schemeClr val="tx1"/>
              </a:solidFill>
              <a:latin typeface="+mn-lt"/>
              <a:ea typeface="+mn-ea"/>
              <a:cs typeface="+mn-cs"/>
            </a:endParaRPr>
          </a:p>
          <a:p>
            <a:pPr lvl="0"/>
            <a:r>
              <a:rPr lang="es-MX" sz="1200" kern="1200" dirty="0" smtClean="0">
                <a:solidFill>
                  <a:schemeClr val="tx1"/>
                </a:solidFill>
                <a:latin typeface="+mn-lt"/>
                <a:ea typeface="+mn-ea"/>
                <a:cs typeface="+mn-cs"/>
              </a:rPr>
              <a:t>El navegador determina cual es la URL que solicita el cliente</a:t>
            </a:r>
            <a:endParaRPr lang="es-AR" sz="1200" kern="1200" dirty="0" smtClean="0">
              <a:solidFill>
                <a:schemeClr val="tx1"/>
              </a:solidFill>
              <a:latin typeface="+mn-lt"/>
              <a:ea typeface="+mn-ea"/>
              <a:cs typeface="+mn-cs"/>
            </a:endParaRPr>
          </a:p>
          <a:p>
            <a:pPr lvl="0"/>
            <a:r>
              <a:rPr lang="es-MX" sz="1200" kern="1200" dirty="0" smtClean="0">
                <a:solidFill>
                  <a:schemeClr val="tx1"/>
                </a:solidFill>
                <a:latin typeface="+mn-lt"/>
                <a:ea typeface="+mn-ea"/>
                <a:cs typeface="+mn-cs"/>
              </a:rPr>
              <a:t>El navegador solicita al DNS la dirección IP de </a:t>
            </a:r>
            <a:r>
              <a:rPr lang="es-MX" sz="1200" u="sng" kern="1200" dirty="0" smtClean="0">
                <a:solidFill>
                  <a:schemeClr val="tx1"/>
                </a:solidFill>
                <a:latin typeface="+mn-lt"/>
                <a:ea typeface="+mn-ea"/>
                <a:cs typeface="+mn-cs"/>
                <a:hlinkClick r:id="rId3"/>
              </a:rPr>
              <a:t>www.w3.org</a:t>
            </a:r>
            <a:endParaRPr lang="es-AR" sz="1200" kern="1200" dirty="0" smtClean="0">
              <a:solidFill>
                <a:schemeClr val="tx1"/>
              </a:solidFill>
              <a:latin typeface="+mn-lt"/>
              <a:ea typeface="+mn-ea"/>
              <a:cs typeface="+mn-cs"/>
            </a:endParaRPr>
          </a:p>
          <a:p>
            <a:pPr lvl="0"/>
            <a:r>
              <a:rPr lang="es-MX" sz="1200" kern="1200" dirty="0" smtClean="0">
                <a:solidFill>
                  <a:schemeClr val="tx1"/>
                </a:solidFill>
                <a:latin typeface="+mn-lt"/>
                <a:ea typeface="+mn-ea"/>
                <a:cs typeface="+mn-cs"/>
              </a:rPr>
              <a:t>El DNS contesta con 18.23.0.23.</a:t>
            </a:r>
            <a:endParaRPr lang="es-AR" sz="1200" kern="1200" dirty="0" smtClean="0">
              <a:solidFill>
                <a:schemeClr val="tx1"/>
              </a:solidFill>
              <a:latin typeface="+mn-lt"/>
              <a:ea typeface="+mn-ea"/>
              <a:cs typeface="+mn-cs"/>
            </a:endParaRPr>
          </a:p>
          <a:p>
            <a:pPr lvl="0"/>
            <a:r>
              <a:rPr lang="es-MX" sz="1200" kern="1200" dirty="0" smtClean="0">
                <a:solidFill>
                  <a:schemeClr val="tx1"/>
                </a:solidFill>
                <a:latin typeface="+mn-lt"/>
                <a:ea typeface="+mn-ea"/>
                <a:cs typeface="+mn-cs"/>
              </a:rPr>
              <a:t>El navegador establece una conexión TCP con el puerto 80 de 18.23.0.23.</a:t>
            </a:r>
            <a:endParaRPr lang="es-AR" sz="1200" kern="1200" dirty="0" smtClean="0">
              <a:solidFill>
                <a:schemeClr val="tx1"/>
              </a:solidFill>
              <a:latin typeface="+mn-lt"/>
              <a:ea typeface="+mn-ea"/>
              <a:cs typeface="+mn-cs"/>
            </a:endParaRPr>
          </a:p>
          <a:p>
            <a:pPr lvl="0"/>
            <a:r>
              <a:rPr lang="es-MX" sz="1200" kern="1200" dirty="0" smtClean="0">
                <a:solidFill>
                  <a:schemeClr val="tx1"/>
                </a:solidFill>
                <a:latin typeface="+mn-lt"/>
                <a:ea typeface="+mn-ea"/>
                <a:cs typeface="+mn-cs"/>
              </a:rPr>
              <a:t>A continuación, el navegador emite un comando GET /</a:t>
            </a:r>
            <a:r>
              <a:rPr lang="es-MX" sz="1200" kern="1200" dirty="0" err="1" smtClean="0">
                <a:solidFill>
                  <a:schemeClr val="tx1"/>
                </a:solidFill>
                <a:latin typeface="+mn-lt"/>
                <a:ea typeface="+mn-ea"/>
                <a:cs typeface="+mn-cs"/>
              </a:rPr>
              <a:t>hypertext</a:t>
            </a:r>
            <a:r>
              <a:rPr lang="es-MX" sz="1200" kern="1200" dirty="0" smtClean="0">
                <a:solidFill>
                  <a:schemeClr val="tx1"/>
                </a:solidFill>
                <a:latin typeface="+mn-lt"/>
                <a:ea typeface="+mn-ea"/>
                <a:cs typeface="+mn-cs"/>
              </a:rPr>
              <a:t>/WWW/TheProyect.html</a:t>
            </a:r>
            <a:endParaRPr lang="es-AR" sz="1200" kern="1200" dirty="0" smtClean="0">
              <a:solidFill>
                <a:schemeClr val="tx1"/>
              </a:solidFill>
              <a:latin typeface="+mn-lt"/>
              <a:ea typeface="+mn-ea"/>
              <a:cs typeface="+mn-cs"/>
            </a:endParaRPr>
          </a:p>
          <a:p>
            <a:pPr lvl="0"/>
            <a:r>
              <a:rPr lang="es-MX" sz="1200" kern="1200" dirty="0" smtClean="0">
                <a:solidFill>
                  <a:schemeClr val="tx1"/>
                </a:solidFill>
                <a:latin typeface="+mn-lt"/>
                <a:ea typeface="+mn-ea"/>
                <a:cs typeface="+mn-cs"/>
              </a:rPr>
              <a:t>El servidor envía el archivo TheProyect.html.</a:t>
            </a:r>
            <a:endParaRPr lang="es-AR" sz="1200" kern="1200" dirty="0" smtClean="0">
              <a:solidFill>
                <a:schemeClr val="tx1"/>
              </a:solidFill>
              <a:latin typeface="+mn-lt"/>
              <a:ea typeface="+mn-ea"/>
              <a:cs typeface="+mn-cs"/>
            </a:endParaRPr>
          </a:p>
          <a:p>
            <a:pPr lvl="0"/>
            <a:r>
              <a:rPr lang="es-MX" sz="1200" kern="1200" dirty="0" smtClean="0">
                <a:solidFill>
                  <a:schemeClr val="tx1"/>
                </a:solidFill>
                <a:latin typeface="+mn-lt"/>
                <a:ea typeface="+mn-ea"/>
                <a:cs typeface="+mn-cs"/>
              </a:rPr>
              <a:t>Se libera la conexión TCP.</a:t>
            </a:r>
            <a:endParaRPr lang="es-AR" sz="1200" kern="1200" dirty="0" smtClean="0">
              <a:solidFill>
                <a:schemeClr val="tx1"/>
              </a:solidFill>
              <a:latin typeface="+mn-lt"/>
              <a:ea typeface="+mn-ea"/>
              <a:cs typeface="+mn-cs"/>
            </a:endParaRPr>
          </a:p>
          <a:p>
            <a:pPr lvl="0"/>
            <a:r>
              <a:rPr lang="es-MX" sz="1200" kern="1200" dirty="0" smtClean="0">
                <a:solidFill>
                  <a:schemeClr val="tx1"/>
                </a:solidFill>
                <a:latin typeface="+mn-lt"/>
                <a:ea typeface="+mn-ea"/>
                <a:cs typeface="+mn-cs"/>
              </a:rPr>
              <a:t>El navegador presenta el texto del archivo TheProyect.html.</a:t>
            </a:r>
            <a:endParaRPr lang="es-AR" sz="1200" kern="1200" dirty="0" smtClean="0">
              <a:solidFill>
                <a:schemeClr val="tx1"/>
              </a:solidFill>
              <a:latin typeface="+mn-lt"/>
              <a:ea typeface="+mn-ea"/>
              <a:cs typeface="+mn-cs"/>
            </a:endParaRPr>
          </a:p>
          <a:p>
            <a:pPr lvl="0"/>
            <a:r>
              <a:rPr lang="es-MX" sz="1200" kern="1200" dirty="0" smtClean="0">
                <a:solidFill>
                  <a:schemeClr val="tx1"/>
                </a:solidFill>
                <a:latin typeface="+mn-lt"/>
                <a:ea typeface="+mn-ea"/>
                <a:cs typeface="+mn-cs"/>
              </a:rPr>
              <a:t>De la misma manera, el navegador trae todas las imágenes referenciadas en TheProyect.html.</a:t>
            </a:r>
            <a:endParaRPr lang="es-AR" sz="1200" kern="1200" dirty="0" smtClean="0">
              <a:solidFill>
                <a:schemeClr val="tx1"/>
              </a:solidFill>
              <a:latin typeface="+mn-lt"/>
              <a:ea typeface="+mn-ea"/>
              <a:cs typeface="+mn-cs"/>
            </a:endParaRPr>
          </a:p>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9" name="28 Marcador de número de diapositiva"/>
          <p:cNvSpPr>
            <a:spLocks noGrp="1"/>
          </p:cNvSpPr>
          <p:nvPr>
            <p:ph type="sldNum" sz="quarter" idx="12"/>
          </p:nvPr>
        </p:nvSpPr>
        <p:spPr/>
        <p:txBody>
          <a:bodyPr/>
          <a:lstStyle/>
          <a:p>
            <a:pPr algn="l" eaLnBrk="1" latinLnBrk="0" hangingPunct="1"/>
            <a:fld id="{09CEB3EB-F4F2-46F4-8867-D3C68411A9A0}" type="slidenum">
              <a:rPr kumimoji="0" lang="en-US" smtClean="0"/>
              <a:pPr algn="l" eaLnBrk="1" latinLnBrk="0" hangingPunct="1"/>
              <a:t>‹Nº›</a:t>
            </a:fld>
            <a:endParaRPr kumimoji="0" lang="en-US" sz="1200">
              <a:solidFill>
                <a:schemeClr val="tx2"/>
              </a:solidFill>
            </a:endParaRPr>
          </a:p>
        </p:txBody>
      </p:sp>
      <p:sp>
        <p:nvSpPr>
          <p:cNvPr id="32" name="31 Rectángulo"/>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38 Rectángulo"/>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39 Rectángulo"/>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1" name="40 Rectángulo"/>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2" name="41 Rectángulo"/>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7 Título"/>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56" name="55 Rectángulo"/>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5" name="64 Rectángulo"/>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6" name="65 Rectángulo"/>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7" name="66 Rectángulo"/>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6"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smtClean="0"/>
              <a:t>Universidad Nacional de Jujuy – Cátedra de Comunicaciones</a:t>
            </a:r>
            <a:endParaRPr lang="es-A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número de diapositiva"/>
          <p:cNvSpPr>
            <a:spLocks noGrp="1"/>
          </p:cNvSpPr>
          <p:nvPr>
            <p:ph type="sldNum" sz="quarter" idx="12"/>
          </p:nvPr>
        </p:nvSpPr>
        <p:spPr/>
        <p:txBody>
          <a:bodyPr/>
          <a:lstStyle/>
          <a:p>
            <a:fld id="{22735295-DE8D-4BFE-9163-F5F0860C4C7F}" type="slidenum">
              <a:rPr lang="es-AR" smtClean="0"/>
              <a:pPr/>
              <a:t>‹Nº›</a:t>
            </a:fld>
            <a:endParaRPr lang="es-AR"/>
          </a:p>
        </p:txBody>
      </p:sp>
      <p:sp>
        <p:nvSpPr>
          <p:cNvPr id="7"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smtClean="0"/>
              <a:t>Universidad Nacional de Jujuy – Cátedra de Comunicaciones</a:t>
            </a:r>
            <a:endParaRPr lang="es-A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981200" cy="5851525"/>
          </a:xfrm>
        </p:spPr>
        <p:txBody>
          <a:bodyPr vert="eaVert" anchor="ct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609600" y="274639"/>
            <a:ext cx="58674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número de diapositiva"/>
          <p:cNvSpPr>
            <a:spLocks noGrp="1"/>
          </p:cNvSpPr>
          <p:nvPr>
            <p:ph type="sldNum" sz="quarter" idx="12"/>
          </p:nvPr>
        </p:nvSpPr>
        <p:spPr/>
        <p:txBody>
          <a:bodyPr/>
          <a:lstStyle/>
          <a:p>
            <a:fld id="{22735295-DE8D-4BFE-9163-F5F0860C4C7F}" type="slidenum">
              <a:rPr lang="es-AR" smtClean="0"/>
              <a:pPr/>
              <a:t>‹Nº›</a:t>
            </a:fld>
            <a:endParaRPr lang="es-AR"/>
          </a:p>
        </p:txBody>
      </p:sp>
      <p:sp>
        <p:nvSpPr>
          <p:cNvPr id="7"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smtClean="0"/>
              <a:t>Universidad Nacional de Jujuy – Cátedra de Comunicaciones</a:t>
            </a:r>
            <a:endParaRPr lang="es-A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pie de página"/>
          <p:cNvSpPr>
            <a:spLocks noGrp="1"/>
          </p:cNvSpPr>
          <p:nvPr>
            <p:ph type="ftr" sz="quarter" idx="10"/>
          </p:nvPr>
        </p:nvSpPr>
        <p:spPr/>
        <p:txBody>
          <a:bodyPr/>
          <a:lstStyle/>
          <a:p>
            <a:pPr algn="l"/>
            <a:r>
              <a:rPr lang="es-AR" smtClean="0"/>
              <a:t>Universidad Nacional de Jujuy – Cátedra de Comunicaciones</a:t>
            </a:r>
            <a:endParaRPr lang="es-AR" dirty="0"/>
          </a:p>
        </p:txBody>
      </p:sp>
      <p:sp>
        <p:nvSpPr>
          <p:cNvPr id="4" name="3 Marcador de número de diapositiva"/>
          <p:cNvSpPr>
            <a:spLocks noGrp="1"/>
          </p:cNvSpPr>
          <p:nvPr>
            <p:ph type="sldNum" sz="quarter" idx="11"/>
          </p:nvPr>
        </p:nvSpPr>
        <p:spPr/>
        <p:txBody>
          <a:bodyPr/>
          <a:lstStyle/>
          <a:p>
            <a:fld id="{22735295-DE8D-4BFE-9163-F5F0860C4C7F}" type="slidenum">
              <a:rPr lang="es-AR" smtClean="0"/>
              <a:pPr/>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número de diapositiva"/>
          <p:cNvSpPr>
            <a:spLocks noGrp="1"/>
          </p:cNvSpPr>
          <p:nvPr>
            <p:ph type="sldNum" sz="quarter" idx="12"/>
          </p:nvPr>
        </p:nvSpPr>
        <p:spPr/>
        <p:txBody>
          <a:bodyPr/>
          <a:lstStyle/>
          <a:p>
            <a:fld id="{22735295-DE8D-4BFE-9163-F5F0860C4C7F}" type="slidenum">
              <a:rPr lang="es-AR" smtClean="0"/>
              <a:pPr/>
              <a:t>‹Nº›</a:t>
            </a:fld>
            <a:endParaRPr lang="es-AR"/>
          </a:p>
        </p:txBody>
      </p:sp>
      <p:sp>
        <p:nvSpPr>
          <p:cNvPr id="8"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smtClean="0"/>
              <a:t>Universidad Nacional de Jujuy – Cátedra de Comunicaciones</a:t>
            </a:r>
            <a:endParaRPr lang="es-A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14" name="13 Forma libre"/>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Forma libre"/>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Forma libre"/>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Forma libre"/>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Forma libre"/>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Forma libre"/>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Forma libre"/>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1" name="20 Forma libre"/>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Forma libre"/>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3" name="22 Forma libre"/>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4" name="23 Forma libre"/>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5" name="24 Forma libre"/>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6" name="25 Forma libre"/>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Forma libre"/>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3" name="2 Marcador de texto"/>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6" name="5 Marcador de número de diapositiva"/>
          <p:cNvSpPr>
            <a:spLocks noGrp="1"/>
          </p:cNvSpPr>
          <p:nvPr>
            <p:ph type="sldNum" sz="quarter" idx="12"/>
          </p:nvPr>
        </p:nvSpPr>
        <p:spPr/>
        <p:txBody>
          <a:bodyPr/>
          <a:lstStyle/>
          <a:p>
            <a:fld id="{22735295-DE8D-4BFE-9163-F5F0860C4C7F}" type="slidenum">
              <a:rPr lang="es-AR" smtClean="0"/>
              <a:pPr/>
              <a:t>‹Nº›</a:t>
            </a:fld>
            <a:endParaRPr lang="es-AR"/>
          </a:p>
        </p:txBody>
      </p:sp>
      <p:sp>
        <p:nvSpPr>
          <p:cNvPr id="7" name="6 Rectángulo"/>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706902" y="512064"/>
            <a:ext cx="8156448" cy="777240"/>
          </a:xfrm>
        </p:spPr>
        <p:txBody>
          <a:bodyPr tIns="64008"/>
          <a:lstStyle>
            <a:lvl1pPr algn="l">
              <a:buNone/>
              <a:defRPr sz="3800" b="0" cap="none" spc="-150" baseline="0"/>
            </a:lvl1pPr>
          </a:lstStyle>
          <a:p>
            <a:r>
              <a:rPr kumimoji="0" lang="es-ES" smtClean="0"/>
              <a:t>Haga clic para modificar el estilo de título del patrón</a:t>
            </a:r>
            <a:endParaRPr kumimoji="0" lang="en-US"/>
          </a:p>
        </p:txBody>
      </p:sp>
      <p:sp>
        <p:nvSpPr>
          <p:cNvPr id="8" name="7 Rectángulo"/>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8 Rectángulo"/>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9 Rectángulo"/>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11 Rectángulo"/>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8"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smtClean="0"/>
              <a:t>Universidad Nacional de Jujuy – Cátedra de Comunicaciones</a:t>
            </a:r>
            <a:endParaRPr lang="es-A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2064"/>
            <a:ext cx="8229600" cy="9144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número de diapositiva"/>
          <p:cNvSpPr>
            <a:spLocks noGrp="1"/>
          </p:cNvSpPr>
          <p:nvPr>
            <p:ph type="sldNum" sz="quarter" idx="12"/>
          </p:nvPr>
        </p:nvSpPr>
        <p:spPr/>
        <p:txBody>
          <a:bodyPr/>
          <a:lstStyle/>
          <a:p>
            <a:fld id="{22735295-DE8D-4BFE-9163-F5F0860C4C7F}" type="slidenum">
              <a:rPr lang="es-AR" smtClean="0"/>
              <a:pPr/>
              <a:t>‹Nº›</a:t>
            </a:fld>
            <a:endParaRPr lang="es-AR" dirty="0"/>
          </a:p>
        </p:txBody>
      </p:sp>
      <p:sp>
        <p:nvSpPr>
          <p:cNvPr id="8"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smtClean="0"/>
              <a:t>Universidad Nacional de Jujuy – Cátedra de Comunicaciones</a:t>
            </a:r>
            <a:endParaRPr lang="es-A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5" name="24 Rectángulo"/>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504824" y="512064"/>
            <a:ext cx="7772400" cy="914400"/>
          </a:xfrm>
        </p:spPr>
        <p:txBody>
          <a:bodyPr anchor="t"/>
          <a:lstStyle>
            <a:lvl1pPr>
              <a:defRPr sz="400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9" name="8 Marcador de número de diapositiva"/>
          <p:cNvSpPr>
            <a:spLocks noGrp="1"/>
          </p:cNvSpPr>
          <p:nvPr>
            <p:ph type="sldNum" sz="quarter" idx="12"/>
          </p:nvPr>
        </p:nvSpPr>
        <p:spPr/>
        <p:txBody>
          <a:bodyPr/>
          <a:lstStyle/>
          <a:p>
            <a:fld id="{22735295-DE8D-4BFE-9163-F5F0860C4C7F}" type="slidenum">
              <a:rPr lang="es-AR" smtClean="0"/>
              <a:pPr/>
              <a:t>‹Nº›</a:t>
            </a:fld>
            <a:endParaRPr lang="es-AR"/>
          </a:p>
        </p:txBody>
      </p:sp>
      <p:sp>
        <p:nvSpPr>
          <p:cNvPr id="16" name="15 Rectángulo"/>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7" name="16 Rectángulo"/>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Rectángulo"/>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Rectángulo"/>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Rectángulo"/>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Rectángulo"/>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Rectángulo"/>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29 Rectángulo"/>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 Marcador de pie de página"/>
          <p:cNvSpPr>
            <a:spLocks noGrp="1"/>
          </p:cNvSpPr>
          <p:nvPr>
            <p:ph type="ftr" sz="quarter" idx="1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smtClean="0"/>
              <a:t>Universidad Nacional de Jujuy – Cátedra de Comunicaciones</a:t>
            </a:r>
            <a:endParaRPr lang="es-A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512064"/>
            <a:ext cx="7772400" cy="914400"/>
          </a:xfrm>
        </p:spPr>
        <p:txBody>
          <a:bodyPr/>
          <a:lstStyle>
            <a:lvl1pPr>
              <a:defRPr sz="4000" cap="none" baseline="0"/>
            </a:lvl1pPr>
          </a:lstStyle>
          <a:p>
            <a:r>
              <a:rPr kumimoji="0" lang="es-ES" smtClean="0"/>
              <a:t>Haga clic para modificar el estilo de título del patrón</a:t>
            </a:r>
            <a:endParaRPr kumimoji="0" lang="en-US"/>
          </a:p>
        </p:txBody>
      </p:sp>
      <p:sp>
        <p:nvSpPr>
          <p:cNvPr id="5" name="4 Marcador de número de diapositiva"/>
          <p:cNvSpPr>
            <a:spLocks noGrp="1"/>
          </p:cNvSpPr>
          <p:nvPr>
            <p:ph type="sldNum" sz="quarter" idx="12"/>
          </p:nvPr>
        </p:nvSpPr>
        <p:spPr/>
        <p:txBody>
          <a:bodyPr/>
          <a:lstStyle/>
          <a:p>
            <a:fld id="{22735295-DE8D-4BFE-9163-F5F0860C4C7F}" type="slidenum">
              <a:rPr lang="es-AR" smtClean="0"/>
              <a:pPr/>
              <a:t>‹Nº›</a:t>
            </a:fld>
            <a:endParaRPr lang="es-AR"/>
          </a:p>
        </p:txBody>
      </p:sp>
      <p:sp>
        <p:nvSpPr>
          <p:cNvPr id="6"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smtClean="0"/>
              <a:t>Universidad Nacional de Jujuy – Cátedra de Comunicaciones</a:t>
            </a:r>
            <a:endParaRPr lang="es-A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fld id="{22735295-DE8D-4BFE-9163-F5F0860C4C7F}" type="slidenum">
              <a:rPr lang="es-AR" smtClean="0"/>
              <a:pPr/>
              <a:t>‹Nº›</a:t>
            </a:fld>
            <a:endParaRPr lang="es-AR"/>
          </a:p>
        </p:txBody>
      </p:sp>
      <p:sp>
        <p:nvSpPr>
          <p:cNvPr id="5"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smtClean="0"/>
              <a:t>Universidad Nacional de Jujuy – Cátedra de Comunicaciones</a:t>
            </a:r>
            <a:endParaRPr lang="es-A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273050"/>
            <a:ext cx="8229600" cy="1162050"/>
          </a:xfrm>
        </p:spPr>
        <p:txBody>
          <a:bodyPr anchor="ctr"/>
          <a:lstStyle>
            <a:lvl1pPr algn="l">
              <a:buNone/>
              <a:defRPr sz="3600" b="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número de diapositiva"/>
          <p:cNvSpPr>
            <a:spLocks noGrp="1"/>
          </p:cNvSpPr>
          <p:nvPr>
            <p:ph type="sldNum" sz="quarter" idx="12"/>
          </p:nvPr>
        </p:nvSpPr>
        <p:spPr/>
        <p:txBody>
          <a:bodyPr/>
          <a:lstStyle/>
          <a:p>
            <a:fld id="{22735295-DE8D-4BFE-9163-F5F0860C4C7F}" type="slidenum">
              <a:rPr lang="es-AR" smtClean="0"/>
              <a:pPr/>
              <a:t>‹Nº›</a:t>
            </a:fld>
            <a:endParaRPr lang="es-AR"/>
          </a:p>
        </p:txBody>
      </p:sp>
      <p:sp>
        <p:nvSpPr>
          <p:cNvPr id="8"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smtClean="0"/>
              <a:t>Universidad Nacional de Jujuy – Cátedra de Comunicaciones</a:t>
            </a:r>
            <a:endParaRPr lang="es-A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8" name="7 Rectángulo"/>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9" name="8 Conector recto"/>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9 Grupo"/>
          <p:cNvGrpSpPr/>
          <p:nvPr/>
        </p:nvGrpSpPr>
        <p:grpSpPr>
          <a:xfrm rot="5400000">
            <a:off x="8514581" y="1219200"/>
            <a:ext cx="132763" cy="128466"/>
            <a:chOff x="6668087" y="1297746"/>
            <a:chExt cx="161840" cy="156602"/>
          </a:xfrm>
        </p:grpSpPr>
        <p:cxnSp>
          <p:nvCxnSpPr>
            <p:cNvPr id="15" name="14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15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16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1 Título"/>
          <p:cNvSpPr>
            <a:spLocks noGrp="1"/>
          </p:cNvSpPr>
          <p:nvPr>
            <p:ph type="title"/>
          </p:nvPr>
        </p:nvSpPr>
        <p:spPr bwMode="grayWhite">
          <a:xfrm>
            <a:off x="914400" y="441251"/>
            <a:ext cx="6858000" cy="701749"/>
          </a:xfrm>
        </p:spPr>
        <p:txBody>
          <a:bodyPr anchor="b"/>
          <a:lstStyle>
            <a:lvl1pPr algn="l">
              <a:buNone/>
              <a:defRPr sz="2100" b="0"/>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68032" y="1893781"/>
            <a:ext cx="8778240" cy="4960144"/>
          </a:xfrm>
          <a:solidFill>
            <a:schemeClr val="bg2"/>
          </a:solidFill>
        </p:spPr>
        <p:txBody>
          <a:bodyPr/>
          <a:lstStyle>
            <a:lvl1pPr marL="0" indent="0">
              <a:buNone/>
              <a:defRPr sz="3200"/>
            </a:lvl1pPr>
          </a:lstStyle>
          <a:p>
            <a:r>
              <a:rPr kumimoji="0" lang="es-ES" smtClean="0"/>
              <a:t>Haga clic en el icono para agregar una imagen</a:t>
            </a:r>
            <a:endParaRPr kumimoji="0" lang="en-US"/>
          </a:p>
        </p:txBody>
      </p:sp>
      <p:sp>
        <p:nvSpPr>
          <p:cNvPr id="4" name="3 Marcador de texto"/>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grpSp>
        <p:nvGrpSpPr>
          <p:cNvPr id="14" name="13 Grupo"/>
          <p:cNvGrpSpPr/>
          <p:nvPr/>
        </p:nvGrpSpPr>
        <p:grpSpPr>
          <a:xfrm rot="5400000">
            <a:off x="8666981" y="1371600"/>
            <a:ext cx="132763" cy="128466"/>
            <a:chOff x="6668087" y="1297746"/>
            <a:chExt cx="161840" cy="156602"/>
          </a:xfrm>
        </p:grpSpPr>
        <p:cxnSp>
          <p:nvCxnSpPr>
            <p:cNvPr id="11" name="10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11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12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17 Grupo"/>
          <p:cNvGrpSpPr/>
          <p:nvPr/>
        </p:nvGrpSpPr>
        <p:grpSpPr>
          <a:xfrm rot="5400000">
            <a:off x="8320088" y="1474763"/>
            <a:ext cx="132763" cy="128466"/>
            <a:chOff x="6668087" y="1297746"/>
            <a:chExt cx="161840" cy="156602"/>
          </a:xfrm>
        </p:grpSpPr>
        <p:cxnSp>
          <p:nvCxnSpPr>
            <p:cNvPr id="19" name="18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19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20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4 Marcador de fecha"/>
          <p:cNvSpPr>
            <a:spLocks noGrp="1"/>
          </p:cNvSpPr>
          <p:nvPr>
            <p:ph type="dt" sz="half" idx="10"/>
          </p:nvPr>
        </p:nvSpPr>
        <p:spPr>
          <a:xfrm>
            <a:off x="6477000" y="55499"/>
            <a:ext cx="2133600" cy="365125"/>
          </a:xfrm>
          <a:prstGeom prst="rect">
            <a:avLst/>
          </a:prstGeom>
        </p:spPr>
        <p:txBody>
          <a:bodyPr/>
          <a:lstStyle/>
          <a:p>
            <a:endParaRPr lang="es-AR"/>
          </a:p>
        </p:txBody>
      </p:sp>
      <p:sp>
        <p:nvSpPr>
          <p:cNvPr id="6" name="5 Marcador de pie de página"/>
          <p:cNvSpPr>
            <a:spLocks noGrp="1"/>
          </p:cNvSpPr>
          <p:nvPr>
            <p:ph type="ftr" sz="quarter" idx="11"/>
          </p:nvPr>
        </p:nvSpPr>
        <p:spPr>
          <a:xfrm>
            <a:off x="914400" y="55499"/>
            <a:ext cx="5562600" cy="365125"/>
          </a:xfrm>
        </p:spPr>
        <p:txBody>
          <a:bodyPr/>
          <a:lstStyle/>
          <a:p>
            <a:r>
              <a:rPr lang="es-AR" smtClean="0"/>
              <a:t>Universidad Nacional de Jujuy – Cátedra de Comunicaciones</a:t>
            </a:r>
            <a:endParaRPr lang="es-AR"/>
          </a:p>
        </p:txBody>
      </p:sp>
      <p:sp>
        <p:nvSpPr>
          <p:cNvPr id="7" name="6 Marcador de número de diapositiva"/>
          <p:cNvSpPr>
            <a:spLocks noGrp="1"/>
          </p:cNvSpPr>
          <p:nvPr>
            <p:ph type="sldNum" sz="quarter" idx="12"/>
          </p:nvPr>
        </p:nvSpPr>
        <p:spPr>
          <a:xfrm>
            <a:off x="8610600" y="55499"/>
            <a:ext cx="457200" cy="365125"/>
          </a:xfrm>
        </p:spPr>
        <p:txBody>
          <a:bodyPr/>
          <a:lstStyle/>
          <a:p>
            <a:fld id="{22735295-DE8D-4BFE-9163-F5F0860C4C7F}" type="slidenum">
              <a:rPr lang="es-AR" smtClean="0"/>
              <a:pPr/>
              <a:t>‹Nº›</a:t>
            </a:fld>
            <a:endParaRPr lang="es-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6 Rectángulo"/>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11 Rectángulo"/>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14 Rectángulo"/>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6" name="15 Rectángulo"/>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7" name="16 Rectángulo"/>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Marcador de título"/>
          <p:cNvSpPr>
            <a:spLocks noGrp="1"/>
          </p:cNvSpPr>
          <p:nvPr>
            <p:ph type="title"/>
          </p:nvPr>
        </p:nvSpPr>
        <p:spPr>
          <a:xfrm>
            <a:off x="914400" y="512064"/>
            <a:ext cx="7772400" cy="914400"/>
          </a:xfrm>
          <a:prstGeom prst="rect">
            <a:avLst/>
          </a:prstGeom>
        </p:spPr>
        <p:txBody>
          <a:bodyPr vert="horz" anchor="t">
            <a:no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914400" y="1783560"/>
            <a:ext cx="7772400" cy="4572000"/>
          </a:xfrm>
          <a:prstGeom prst="rect">
            <a:avLst/>
          </a:prstGeom>
        </p:spPr>
        <p:txBody>
          <a:bodyPr vert="horz">
            <a:normAutofit/>
          </a:bodyPr>
          <a:lstStyle/>
          <a:p>
            <a:pPr lvl="0" eaLnBrk="1" latinLnBrk="0" hangingPunct="1"/>
            <a:r>
              <a:rPr kumimoji="0" lang="es-ES" dirty="0" smtClean="0"/>
              <a:t>Haga clic para modificar el estilo de texto del patrón</a:t>
            </a:r>
          </a:p>
          <a:p>
            <a:pPr lvl="1" eaLnBrk="1" latinLnBrk="0" hangingPunct="1"/>
            <a:r>
              <a:rPr kumimoji="0" lang="es-ES" dirty="0" smtClean="0"/>
              <a:t>Segundo nivel</a:t>
            </a:r>
          </a:p>
          <a:p>
            <a:pPr lvl="2" eaLnBrk="1" latinLnBrk="0" hangingPunct="1"/>
            <a:r>
              <a:rPr kumimoji="0" lang="es-ES" dirty="0" smtClean="0"/>
              <a:t>Tercer nivel</a:t>
            </a:r>
          </a:p>
          <a:p>
            <a:pPr lvl="3" eaLnBrk="1" latinLnBrk="0" hangingPunct="1"/>
            <a:r>
              <a:rPr kumimoji="0" lang="es-ES" dirty="0" smtClean="0"/>
              <a:t>Cuarto nivel</a:t>
            </a:r>
          </a:p>
          <a:p>
            <a:pPr lvl="4" eaLnBrk="1" latinLnBrk="0" hangingPunct="1"/>
            <a:r>
              <a:rPr kumimoji="0" lang="es-ES" dirty="0" smtClean="0"/>
              <a:t>Quinto nivel</a:t>
            </a:r>
            <a:endParaRPr kumimoji="0" lang="en-US" dirty="0"/>
          </a:p>
        </p:txBody>
      </p:sp>
      <p:sp>
        <p:nvSpPr>
          <p:cNvPr id="3"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smtClean="0"/>
              <a:t>Universidad Nacional de Jujuy – Cátedra de Comunicaciones</a:t>
            </a:r>
            <a:endParaRPr lang="es-AR" dirty="0"/>
          </a:p>
        </p:txBody>
      </p:sp>
      <p:sp>
        <p:nvSpPr>
          <p:cNvPr id="23" name="22 Marcador de número de diapositiva"/>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lstStyle>
          <a:p>
            <a:fld id="{22735295-DE8D-4BFE-9163-F5F0860C4C7F}" type="slidenum">
              <a:rPr lang="es-AR" smtClean="0"/>
              <a:pPr/>
              <a:t>‹Nº›</a:t>
            </a:fld>
            <a:endParaRPr lang="es-AR"/>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Lst>
  <p:timing>
    <p:tnLst>
      <p:par>
        <p:cTn id="1" dur="indefinite" restart="never" nodeType="tmRoot"/>
      </p:par>
    </p:tnLst>
  </p:timing>
  <p:hf sldNum="0" hdr="0" dt="0"/>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Título"/>
          <p:cNvSpPr>
            <a:spLocks noGrp="1"/>
          </p:cNvSpPr>
          <p:nvPr>
            <p:ph type="title"/>
          </p:nvPr>
        </p:nvSpPr>
        <p:spPr>
          <a:xfrm>
            <a:off x="3352800" y="512064"/>
            <a:ext cx="2362200" cy="914400"/>
          </a:xfrm>
        </p:spPr>
        <p:txBody>
          <a:bodyPr/>
          <a:lstStyle/>
          <a:p>
            <a:r>
              <a:rPr lang="es-AR" dirty="0" smtClean="0"/>
              <a:t>Unidad </a:t>
            </a:r>
            <a:r>
              <a:rPr lang="es-AR" dirty="0" smtClean="0"/>
              <a:t>9</a:t>
            </a:r>
            <a:endParaRPr lang="es-AR" dirty="0"/>
          </a:p>
        </p:txBody>
      </p:sp>
      <p:sp>
        <p:nvSpPr>
          <p:cNvPr id="4" name="3 Marcador de pie de página"/>
          <p:cNvSpPr>
            <a:spLocks noGrp="1"/>
          </p:cNvSpPr>
          <p:nvPr>
            <p:ph type="ftr" sz="quarter" idx="3"/>
          </p:nvPr>
        </p:nvSpPr>
        <p:spPr>
          <a:xfrm>
            <a:off x="304800" y="64166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pic>
        <p:nvPicPr>
          <p:cNvPr id="6" name="Picture 4"/>
          <p:cNvPicPr>
            <a:picLocks noChangeAspect="1" noChangeArrowheads="1"/>
          </p:cNvPicPr>
          <p:nvPr/>
        </p:nvPicPr>
        <p:blipFill>
          <a:blip r:embed="rId3" cstate="print"/>
          <a:srcRect/>
          <a:stretch>
            <a:fillRect/>
          </a:stretch>
        </p:blipFill>
        <p:spPr bwMode="auto">
          <a:xfrm>
            <a:off x="5486400" y="1828800"/>
            <a:ext cx="3124200" cy="4415567"/>
          </a:xfrm>
          <a:prstGeom prst="rect">
            <a:avLst/>
          </a:prstGeom>
          <a:noFill/>
          <a:ln w="9525">
            <a:noFill/>
            <a:miter lim="800000"/>
            <a:headEnd/>
            <a:tailEnd/>
          </a:ln>
          <a:effectLst/>
        </p:spPr>
      </p:pic>
      <p:sp>
        <p:nvSpPr>
          <p:cNvPr id="10" name="7 Marcador de contenido"/>
          <p:cNvSpPr>
            <a:spLocks noGrp="1"/>
          </p:cNvSpPr>
          <p:nvPr>
            <p:ph sz="half" idx="1"/>
          </p:nvPr>
        </p:nvSpPr>
        <p:spPr>
          <a:xfrm>
            <a:off x="609600" y="1143000"/>
            <a:ext cx="7384256" cy="685800"/>
          </a:xfrm>
        </p:spPr>
        <p:txBody>
          <a:bodyPr/>
          <a:lstStyle/>
          <a:p>
            <a:pPr>
              <a:buNone/>
            </a:pPr>
            <a:r>
              <a:rPr lang="es-AR" dirty="0" smtClean="0"/>
              <a:t>Capa de </a:t>
            </a:r>
            <a:r>
              <a:rPr lang="es-AR" dirty="0" smtClean="0"/>
              <a:t>APLICACIÓN </a:t>
            </a:r>
            <a:endParaRPr lang="es-AR" dirty="0"/>
          </a:p>
        </p:txBody>
      </p:sp>
      <p:sp>
        <p:nvSpPr>
          <p:cNvPr id="8" name="7 Rectángulo redondeado"/>
          <p:cNvSpPr/>
          <p:nvPr/>
        </p:nvSpPr>
        <p:spPr>
          <a:xfrm>
            <a:off x="5857884" y="2214554"/>
            <a:ext cx="2428892" cy="571504"/>
          </a:xfrm>
          <a:prstGeom prst="roundRect">
            <a:avLst/>
          </a:prstGeom>
          <a:no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build="p"/>
      <p:bldP spid="8"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428596" y="428604"/>
            <a:ext cx="8305800" cy="685800"/>
          </a:xfrm>
        </p:spPr>
        <p:txBody>
          <a:bodyPr>
            <a:normAutofit/>
          </a:bodyPr>
          <a:lstStyle/>
          <a:p>
            <a:pPr>
              <a:spcAft>
                <a:spcPts val="600"/>
              </a:spcAft>
              <a:buNone/>
            </a:pPr>
            <a:r>
              <a:rPr lang="es-AR" sz="3200" dirty="0" smtClean="0"/>
              <a:t>Protocolos Estándar: HTML (La WWW)</a:t>
            </a:r>
            <a:endParaRPr lang="es-AR" sz="3200" dirty="0" smtClean="0"/>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0" y="1000108"/>
            <a:ext cx="9001156" cy="5357850"/>
          </a:xfrm>
        </p:spPr>
        <p:txBody>
          <a:bodyPr>
            <a:normAutofit fontScale="92500" lnSpcReduction="10000"/>
          </a:bodyPr>
          <a:lstStyle/>
          <a:p>
            <a:pPr>
              <a:spcAft>
                <a:spcPts val="600"/>
              </a:spcAft>
              <a:buClrTx/>
              <a:buNone/>
            </a:pPr>
            <a:r>
              <a:rPr lang="es-AR" dirty="0" smtClean="0"/>
              <a:t>Descripción del Servicio WWW: El lado servidor</a:t>
            </a:r>
          </a:p>
          <a:p>
            <a:pPr>
              <a:spcAft>
                <a:spcPts val="600"/>
              </a:spcAft>
              <a:buClr>
                <a:srgbClr val="FFFF00"/>
              </a:buClr>
            </a:pPr>
            <a:r>
              <a:rPr lang="es-AR" sz="2000" dirty="0" smtClean="0"/>
              <a:t>Cada servidor WEB tiene un proceso que escucha en el puerto TCP 80, esperando las conexiones entrantes de los clientes.</a:t>
            </a:r>
          </a:p>
          <a:p>
            <a:pPr>
              <a:spcAft>
                <a:spcPts val="600"/>
              </a:spcAft>
              <a:buClr>
                <a:srgbClr val="FFFF00"/>
              </a:buClr>
            </a:pPr>
            <a:r>
              <a:rPr lang="es-MX" sz="2000" dirty="0" smtClean="0"/>
              <a:t>Tras establecerse </a:t>
            </a:r>
            <a:r>
              <a:rPr lang="es-MX" sz="2000" dirty="0" smtClean="0"/>
              <a:t>cada </a:t>
            </a:r>
            <a:r>
              <a:rPr lang="es-MX" sz="2000" dirty="0" smtClean="0"/>
              <a:t>conexión, el cliente envía una </a:t>
            </a:r>
            <a:r>
              <a:rPr lang="es-MX" sz="2000" dirty="0" smtClean="0"/>
              <a:t>solicitud, el </a:t>
            </a:r>
            <a:r>
              <a:rPr lang="es-MX" sz="2000" dirty="0" smtClean="0"/>
              <a:t>servidor envía una respuesta y después se libera </a:t>
            </a:r>
            <a:r>
              <a:rPr lang="es-MX" sz="2000" dirty="0" smtClean="0"/>
              <a:t>dicha conexión.</a:t>
            </a:r>
          </a:p>
          <a:p>
            <a:pPr>
              <a:spcAft>
                <a:spcPts val="600"/>
              </a:spcAft>
              <a:buClr>
                <a:srgbClr val="FFFF00"/>
              </a:buClr>
            </a:pPr>
            <a:r>
              <a:rPr lang="es-MX" sz="2000" dirty="0" smtClean="0"/>
              <a:t>Un ejemplo:</a:t>
            </a:r>
          </a:p>
          <a:p>
            <a:pPr marL="1168146" lvl="2" indent="-514350">
              <a:buClr>
                <a:srgbClr val="FFFF00"/>
              </a:buClr>
              <a:buFont typeface="+mj-lt"/>
              <a:buAutoNum type="arabicPeriod"/>
            </a:pPr>
            <a:r>
              <a:rPr lang="es-MX" sz="1900" dirty="0" smtClean="0"/>
              <a:t>El navegador determina cual es la URL que solicita el cliente</a:t>
            </a:r>
            <a:endParaRPr lang="es-AR" sz="1900" dirty="0" smtClean="0"/>
          </a:p>
          <a:p>
            <a:pPr marL="1168146" lvl="2" indent="-514350">
              <a:buClr>
                <a:srgbClr val="FFFF00"/>
              </a:buClr>
              <a:buFont typeface="+mj-lt"/>
              <a:buAutoNum type="arabicPeriod"/>
            </a:pPr>
            <a:r>
              <a:rPr lang="es-MX" sz="1900" dirty="0" smtClean="0"/>
              <a:t>El navegador solicita al DNS la dirección IP de </a:t>
            </a:r>
            <a:r>
              <a:rPr lang="es-MX" sz="1900" u="sng" dirty="0" smtClean="0">
                <a:solidFill>
                  <a:srgbClr val="FFFF00"/>
                </a:solidFill>
              </a:rPr>
              <a:t>www.w3.org</a:t>
            </a:r>
            <a:endParaRPr lang="es-AR" sz="1900" dirty="0" smtClean="0">
              <a:solidFill>
                <a:srgbClr val="FFFF00"/>
              </a:solidFill>
            </a:endParaRPr>
          </a:p>
          <a:p>
            <a:pPr marL="1168146" lvl="2" indent="-514350">
              <a:buClr>
                <a:srgbClr val="FFFF00"/>
              </a:buClr>
              <a:buFont typeface="+mj-lt"/>
              <a:buAutoNum type="arabicPeriod"/>
            </a:pPr>
            <a:r>
              <a:rPr lang="es-MX" sz="1900" dirty="0" smtClean="0"/>
              <a:t>El DNS contesta con 18.23.0.23.</a:t>
            </a:r>
            <a:endParaRPr lang="es-AR" sz="1900" dirty="0" smtClean="0"/>
          </a:p>
          <a:p>
            <a:pPr marL="1168146" lvl="2" indent="-514350">
              <a:buClr>
                <a:srgbClr val="FFFF00"/>
              </a:buClr>
              <a:buFont typeface="+mj-lt"/>
              <a:buAutoNum type="arabicPeriod"/>
            </a:pPr>
            <a:r>
              <a:rPr lang="es-MX" sz="1900" dirty="0" smtClean="0"/>
              <a:t>El navegador establece una conexión TCP con el puerto 80 de 18.23.0.23.</a:t>
            </a:r>
            <a:endParaRPr lang="es-AR" sz="1900" dirty="0" smtClean="0"/>
          </a:p>
          <a:p>
            <a:pPr marL="1168146" lvl="2" indent="-514350">
              <a:buClr>
                <a:srgbClr val="FFFF00"/>
              </a:buClr>
              <a:buFont typeface="+mj-lt"/>
              <a:buAutoNum type="arabicPeriod"/>
            </a:pPr>
            <a:r>
              <a:rPr lang="es-MX" sz="1900" dirty="0" smtClean="0"/>
              <a:t>El </a:t>
            </a:r>
            <a:r>
              <a:rPr lang="es-MX" sz="1900" dirty="0" smtClean="0"/>
              <a:t>navegador emite un comando GET /</a:t>
            </a:r>
            <a:r>
              <a:rPr lang="es-MX" sz="1900" dirty="0" err="1" smtClean="0"/>
              <a:t>hypertext</a:t>
            </a:r>
            <a:r>
              <a:rPr lang="es-MX" sz="1900" dirty="0" smtClean="0"/>
              <a:t>/WWW/TheProyect.html</a:t>
            </a:r>
            <a:endParaRPr lang="es-AR" sz="1900" dirty="0" smtClean="0"/>
          </a:p>
          <a:p>
            <a:pPr marL="1168146" lvl="2" indent="-514350">
              <a:buClr>
                <a:srgbClr val="FFFF00"/>
              </a:buClr>
              <a:buFont typeface="+mj-lt"/>
              <a:buAutoNum type="arabicPeriod"/>
            </a:pPr>
            <a:r>
              <a:rPr lang="es-MX" sz="1900" dirty="0" smtClean="0"/>
              <a:t>El servidor envía el archivo TheProyect.html.</a:t>
            </a:r>
            <a:endParaRPr lang="es-AR" sz="1900" dirty="0" smtClean="0"/>
          </a:p>
          <a:p>
            <a:pPr marL="1168146" lvl="2" indent="-514350">
              <a:buClr>
                <a:srgbClr val="FFFF00"/>
              </a:buClr>
              <a:buFont typeface="+mj-lt"/>
              <a:buAutoNum type="arabicPeriod"/>
            </a:pPr>
            <a:r>
              <a:rPr lang="es-MX" sz="1900" dirty="0" smtClean="0"/>
              <a:t>Se libera la conexión TCP.</a:t>
            </a:r>
            <a:endParaRPr lang="es-AR" sz="1900" dirty="0" smtClean="0"/>
          </a:p>
          <a:p>
            <a:pPr marL="1168146" lvl="2" indent="-514350">
              <a:buClr>
                <a:srgbClr val="FFFF00"/>
              </a:buClr>
              <a:buFont typeface="+mj-lt"/>
              <a:buAutoNum type="arabicPeriod"/>
            </a:pPr>
            <a:r>
              <a:rPr lang="es-MX" sz="1900" dirty="0" smtClean="0"/>
              <a:t>El navegador presenta el texto del archivo TheProyect.html.</a:t>
            </a:r>
            <a:endParaRPr lang="es-AR" sz="1900" dirty="0" smtClean="0"/>
          </a:p>
          <a:p>
            <a:pPr marL="1168146" lvl="2" indent="-514350">
              <a:buClr>
                <a:srgbClr val="FFFF00"/>
              </a:buClr>
              <a:buFont typeface="+mj-lt"/>
              <a:buAutoNum type="arabicPeriod"/>
            </a:pPr>
            <a:r>
              <a:rPr lang="es-MX" sz="1900" dirty="0" smtClean="0"/>
              <a:t>De la misma manera, el navegador trae todas las imágenes referenciadas en TheProyect.html</a:t>
            </a:r>
            <a:endParaRPr lang="es-AR" sz="1900"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7">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7">
                                            <p:txEl>
                                              <p:pRg st="7" end="7"/>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7">
                                            <p:txEl>
                                              <p:pRg st="8" end="8"/>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7">
                                            <p:txEl>
                                              <p:pRg st="9" end="9"/>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7">
                                            <p:txEl>
                                              <p:pRg st="10" end="10"/>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7">
                                            <p:txEl>
                                              <p:pRg st="11" end="11"/>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7">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428596" y="428604"/>
            <a:ext cx="8305800" cy="685800"/>
          </a:xfrm>
        </p:spPr>
        <p:txBody>
          <a:bodyPr>
            <a:normAutofit/>
          </a:bodyPr>
          <a:lstStyle/>
          <a:p>
            <a:pPr>
              <a:spcAft>
                <a:spcPts val="600"/>
              </a:spcAft>
              <a:buNone/>
            </a:pPr>
            <a:r>
              <a:rPr lang="es-AR" sz="3200" dirty="0" smtClean="0"/>
              <a:t>Multimedia</a:t>
            </a:r>
            <a:endParaRPr lang="es-AR" sz="3200" dirty="0" smtClean="0"/>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0" y="1000108"/>
            <a:ext cx="9001156" cy="5357850"/>
          </a:xfrm>
        </p:spPr>
        <p:txBody>
          <a:bodyPr>
            <a:normAutofit/>
          </a:bodyPr>
          <a:lstStyle/>
          <a:p>
            <a:pPr>
              <a:spcAft>
                <a:spcPts val="600"/>
              </a:spcAft>
              <a:buClrTx/>
              <a:buNone/>
            </a:pPr>
            <a:r>
              <a:rPr lang="es-MX" sz="2400" dirty="0" smtClean="0"/>
              <a:t>La </a:t>
            </a:r>
            <a:r>
              <a:rPr lang="es-MX" sz="2400" dirty="0" smtClean="0"/>
              <a:t>multimedia es la unión de dos o mas medios continuos, es decir, medios que se ejecutan en un tiempo definido, generalmente con alguna interacción del usuario</a:t>
            </a:r>
            <a:r>
              <a:rPr lang="es-MX" sz="2400" dirty="0" smtClean="0"/>
              <a:t>.</a:t>
            </a:r>
          </a:p>
          <a:p>
            <a:pPr>
              <a:spcAft>
                <a:spcPts val="600"/>
              </a:spcAft>
              <a:buClrTx/>
              <a:buNone/>
            </a:pPr>
            <a:r>
              <a:rPr lang="es-MX" sz="2400" dirty="0" smtClean="0"/>
              <a:t>En </a:t>
            </a:r>
            <a:r>
              <a:rPr lang="es-MX" sz="2400" dirty="0" smtClean="0"/>
              <a:t>la práctica, normalmente los dos medios son audio y video, es decir, sonido mas imágenes en movimiento</a:t>
            </a:r>
            <a:endParaRPr lang="es-AR" sz="2400" dirty="0" smtClean="0"/>
          </a:p>
          <a:p>
            <a:pPr>
              <a:spcAft>
                <a:spcPts val="600"/>
              </a:spcAft>
              <a:buNone/>
            </a:pPr>
            <a:r>
              <a:rPr lang="es-AR" dirty="0" smtClean="0"/>
              <a:t>AUDIO:</a:t>
            </a:r>
          </a:p>
          <a:p>
            <a:pPr lvl="1">
              <a:spcAft>
                <a:spcPts val="600"/>
              </a:spcAft>
              <a:buClr>
                <a:srgbClr val="FFFF00"/>
              </a:buClr>
              <a:buFont typeface="Wingdings" pitchFamily="2" charset="2"/>
              <a:buChar char="§"/>
            </a:pPr>
            <a:r>
              <a:rPr lang="es-MX" sz="2000" dirty="0" smtClean="0"/>
              <a:t>Las ondas </a:t>
            </a:r>
            <a:r>
              <a:rPr lang="es-MX" sz="2000" dirty="0" smtClean="0"/>
              <a:t>analógicas de audio </a:t>
            </a:r>
            <a:r>
              <a:rPr lang="es-MX" sz="2000" dirty="0" smtClean="0"/>
              <a:t>pueden convertirse a una forma digital mediante un ADC (</a:t>
            </a:r>
            <a:r>
              <a:rPr lang="es-MX" sz="2000" dirty="0" err="1" smtClean="0"/>
              <a:t>Conversor</a:t>
            </a:r>
            <a:r>
              <a:rPr lang="es-MX" sz="2000" dirty="0" smtClean="0"/>
              <a:t> analógico-Digital </a:t>
            </a:r>
            <a:r>
              <a:rPr lang="es-MX" sz="2000" dirty="0" smtClean="0"/>
              <a:t>).</a:t>
            </a:r>
          </a:p>
          <a:p>
            <a:pPr lvl="1">
              <a:spcAft>
                <a:spcPts val="600"/>
              </a:spcAft>
              <a:buClr>
                <a:srgbClr val="FFFF00"/>
              </a:buClr>
              <a:buFont typeface="Wingdings" pitchFamily="2" charset="2"/>
              <a:buChar char="§"/>
            </a:pPr>
            <a:r>
              <a:rPr lang="es-MX" sz="2000" dirty="0" smtClean="0"/>
              <a:t>Los CD son digitales y están grabados con una tasa de muestreo de 44 </a:t>
            </a:r>
            <a:r>
              <a:rPr lang="es-MX" sz="2000" dirty="0" err="1" smtClean="0"/>
              <a:t>KHz</a:t>
            </a:r>
            <a:r>
              <a:rPr lang="es-MX" sz="2000" dirty="0" smtClean="0"/>
              <a:t>, suficientes para capturar frecuencias de hasta 22 </a:t>
            </a:r>
            <a:r>
              <a:rPr lang="es-MX" sz="2000" dirty="0" err="1" smtClean="0"/>
              <a:t>KHz</a:t>
            </a:r>
            <a:r>
              <a:rPr lang="es-MX" sz="2000" dirty="0" smtClean="0"/>
              <a:t> en muestras de 16 bits</a:t>
            </a:r>
            <a:r>
              <a:rPr lang="es-MX" sz="2000" dirty="0" smtClean="0"/>
              <a:t>.</a:t>
            </a:r>
          </a:p>
          <a:p>
            <a:pPr lvl="1">
              <a:spcAft>
                <a:spcPts val="600"/>
              </a:spcAft>
              <a:buClr>
                <a:srgbClr val="FFFF00"/>
              </a:buClr>
              <a:buFont typeface="Wingdings" pitchFamily="2" charset="2"/>
              <a:buChar char="§"/>
            </a:pPr>
            <a:r>
              <a:rPr lang="es-MX" sz="2000" dirty="0" smtClean="0"/>
              <a:t>Un </a:t>
            </a:r>
            <a:r>
              <a:rPr lang="es-MX" sz="2000" dirty="0" smtClean="0"/>
              <a:t>CD necesita 1.4 Mbps para transmitirse correctamente (sin utilizar compresión).</a:t>
            </a:r>
            <a:endParaRPr lang="es-AR" sz="2000" dirty="0" smtClean="0"/>
          </a:p>
          <a:p>
            <a:pPr marL="324000">
              <a:spcBef>
                <a:spcPts val="0"/>
              </a:spcBef>
              <a:buNone/>
            </a:pPr>
            <a:endParaRPr lang="es-AR" sz="2000" dirty="0" smtClean="0"/>
          </a:p>
          <a:p>
            <a:pPr>
              <a:buNone/>
            </a:pPr>
            <a:endParaRPr lang="es-AR" sz="2400" dirty="0" smtClean="0"/>
          </a:p>
          <a:p>
            <a:pPr>
              <a:buNone/>
            </a:pPr>
            <a:endParaRPr lang="es-AR"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428596" y="428604"/>
            <a:ext cx="8305800" cy="685800"/>
          </a:xfrm>
        </p:spPr>
        <p:txBody>
          <a:bodyPr>
            <a:normAutofit/>
          </a:bodyPr>
          <a:lstStyle/>
          <a:p>
            <a:pPr>
              <a:spcAft>
                <a:spcPts val="600"/>
              </a:spcAft>
              <a:buNone/>
            </a:pPr>
            <a:r>
              <a:rPr lang="es-AR" sz="3200" dirty="0" smtClean="0"/>
              <a:t>Multimedia</a:t>
            </a:r>
            <a:endParaRPr lang="es-AR" sz="3200" dirty="0" smtClean="0"/>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0" y="1000108"/>
            <a:ext cx="9001156" cy="5357850"/>
          </a:xfrm>
        </p:spPr>
        <p:txBody>
          <a:bodyPr>
            <a:normAutofit/>
          </a:bodyPr>
          <a:lstStyle/>
          <a:p>
            <a:pPr>
              <a:spcAft>
                <a:spcPts val="600"/>
              </a:spcAft>
              <a:buNone/>
            </a:pPr>
            <a:r>
              <a:rPr lang="es-AR" dirty="0" smtClean="0"/>
              <a:t>VIDEO:</a:t>
            </a:r>
          </a:p>
          <a:p>
            <a:pPr lvl="1">
              <a:spcAft>
                <a:spcPts val="600"/>
              </a:spcAft>
              <a:buClr>
                <a:srgbClr val="FFFF00"/>
              </a:buClr>
              <a:buFont typeface="Wingdings" pitchFamily="2" charset="2"/>
              <a:buChar char="§"/>
            </a:pPr>
            <a:r>
              <a:rPr lang="es-MX" sz="2000" dirty="0" smtClean="0"/>
              <a:t>El video </a:t>
            </a:r>
            <a:r>
              <a:rPr lang="es-MX" sz="2000" dirty="0" smtClean="0"/>
              <a:t>hace </a:t>
            </a:r>
            <a:r>
              <a:rPr lang="es-MX" sz="2000" dirty="0" smtClean="0"/>
              <a:t>uso de una propiedad de la retina del ojo que tiene una persistencia de algunos milisegundos, por lo que si se ve una secuencia de imágenes que incide a mas de 50 imágenes por segundo, el ojo no puede notar que está viendo imágenes discretas</a:t>
            </a:r>
            <a:r>
              <a:rPr lang="es-MX" sz="2000" dirty="0" smtClean="0"/>
              <a:t>.</a:t>
            </a:r>
          </a:p>
          <a:p>
            <a:pPr lvl="1">
              <a:spcAft>
                <a:spcPts val="600"/>
              </a:spcAft>
              <a:buClr>
                <a:srgbClr val="FFFF00"/>
              </a:buClr>
              <a:buFont typeface="Wingdings" pitchFamily="2" charset="2"/>
              <a:buChar char="§"/>
            </a:pPr>
            <a:r>
              <a:rPr lang="es-MX" sz="2000" dirty="0" smtClean="0"/>
              <a:t>La representación de un video implica entonces la representación de una secuencia rápida de </a:t>
            </a:r>
            <a:r>
              <a:rPr lang="es-MX" sz="2000" dirty="0" smtClean="0"/>
              <a:t>imágenes.</a:t>
            </a:r>
          </a:p>
          <a:p>
            <a:pPr lvl="1">
              <a:spcAft>
                <a:spcPts val="600"/>
              </a:spcAft>
              <a:buClr>
                <a:srgbClr val="FFFF00"/>
              </a:buClr>
              <a:buFont typeface="Wingdings" pitchFamily="2" charset="2"/>
              <a:buChar char="§"/>
            </a:pPr>
            <a:r>
              <a:rPr lang="es-MX" sz="2000" dirty="0" smtClean="0"/>
              <a:t>Cada imagen a su vez es una malla rectangular de elementos de imagen o </a:t>
            </a:r>
            <a:r>
              <a:rPr lang="es-MX" sz="2000" i="1" dirty="0" err="1" smtClean="0">
                <a:solidFill>
                  <a:srgbClr val="FFFF00"/>
                </a:solidFill>
              </a:rPr>
              <a:t>pixels</a:t>
            </a:r>
            <a:r>
              <a:rPr lang="es-MX" sz="2000" dirty="0" smtClean="0"/>
              <a:t>. Cada píxel puede ser un solo bit, para representar blanco y negro o puede tener mas bits para representar una paleta de </a:t>
            </a:r>
            <a:r>
              <a:rPr lang="es-MX" sz="2000" dirty="0" smtClean="0"/>
              <a:t>colores.</a:t>
            </a:r>
          </a:p>
          <a:p>
            <a:pPr lvl="1">
              <a:spcAft>
                <a:spcPts val="600"/>
              </a:spcAft>
              <a:buClr>
                <a:srgbClr val="FFFF00"/>
              </a:buClr>
              <a:buFont typeface="Wingdings" pitchFamily="2" charset="2"/>
              <a:buChar char="§"/>
            </a:pPr>
            <a:r>
              <a:rPr lang="es-MX" sz="2000" dirty="0" smtClean="0"/>
              <a:t>Vemos aquí dos parámetros que inciden en el ancho de banda necesario para transmitir una secuencia de imágenes o </a:t>
            </a:r>
            <a:r>
              <a:rPr lang="es-MX" sz="2000" dirty="0" smtClean="0"/>
              <a:t>video:</a:t>
            </a:r>
          </a:p>
          <a:p>
            <a:pPr lvl="2">
              <a:spcAft>
                <a:spcPts val="600"/>
              </a:spcAft>
              <a:buClr>
                <a:srgbClr val="FFFF00"/>
              </a:buClr>
              <a:buFont typeface="Wingdings" pitchFamily="2" charset="2"/>
              <a:buChar char="§"/>
            </a:pPr>
            <a:r>
              <a:rPr lang="es-MX" sz="1600" dirty="0" smtClean="0"/>
              <a:t>La </a:t>
            </a:r>
            <a:r>
              <a:rPr lang="es-MX" sz="1600" dirty="0" smtClean="0"/>
              <a:t>cantidad de imágenes por </a:t>
            </a:r>
            <a:r>
              <a:rPr lang="es-MX" sz="1600" dirty="0" smtClean="0"/>
              <a:t>segundo.</a:t>
            </a:r>
          </a:p>
          <a:p>
            <a:pPr lvl="2">
              <a:spcAft>
                <a:spcPts val="600"/>
              </a:spcAft>
              <a:buClr>
                <a:srgbClr val="FFFF00"/>
              </a:buClr>
              <a:buFont typeface="Wingdings" pitchFamily="2" charset="2"/>
              <a:buChar char="§"/>
            </a:pPr>
            <a:r>
              <a:rPr lang="es-MX" sz="1600" dirty="0" smtClean="0"/>
              <a:t>La </a:t>
            </a:r>
            <a:r>
              <a:rPr lang="es-MX" sz="1600" dirty="0" smtClean="0"/>
              <a:t>resolución de esta imagen (típicamente 640x480, </a:t>
            </a:r>
            <a:r>
              <a:rPr lang="es-MX" sz="1600" dirty="0" smtClean="0"/>
              <a:t>800x600, </a:t>
            </a:r>
            <a:r>
              <a:rPr lang="es-MX" sz="1600" dirty="0" err="1" smtClean="0"/>
              <a:t>etc</a:t>
            </a:r>
            <a:r>
              <a:rPr lang="es-MX" sz="1600" dirty="0" smtClean="0"/>
              <a:t>).</a:t>
            </a:r>
            <a:endParaRPr lang="es-AR" sz="1600" dirty="0" smtClean="0"/>
          </a:p>
          <a:p>
            <a:pPr marL="324000">
              <a:spcBef>
                <a:spcPts val="0"/>
              </a:spcBef>
              <a:buNone/>
            </a:pPr>
            <a:endParaRPr lang="es-AR" sz="2000" dirty="0" smtClean="0"/>
          </a:p>
          <a:p>
            <a:pPr>
              <a:buNone/>
            </a:pPr>
            <a:endParaRPr lang="es-AR" sz="2400" dirty="0" smtClean="0"/>
          </a:p>
          <a:p>
            <a:pPr>
              <a:buNone/>
            </a:pPr>
            <a:endParaRPr lang="es-AR"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428596" y="428604"/>
            <a:ext cx="8305800" cy="685800"/>
          </a:xfrm>
        </p:spPr>
        <p:txBody>
          <a:bodyPr>
            <a:normAutofit/>
          </a:bodyPr>
          <a:lstStyle/>
          <a:p>
            <a:pPr>
              <a:spcAft>
                <a:spcPts val="600"/>
              </a:spcAft>
              <a:buNone/>
            </a:pPr>
            <a:r>
              <a:rPr lang="es-AR" sz="3200" dirty="0" smtClean="0"/>
              <a:t>Multimedia</a:t>
            </a:r>
            <a:endParaRPr lang="es-AR" sz="3200" dirty="0" smtClean="0"/>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0" y="1000108"/>
            <a:ext cx="9001156" cy="5357850"/>
          </a:xfrm>
        </p:spPr>
        <p:txBody>
          <a:bodyPr>
            <a:normAutofit/>
          </a:bodyPr>
          <a:lstStyle/>
          <a:p>
            <a:pPr>
              <a:spcAft>
                <a:spcPts val="600"/>
              </a:spcAft>
              <a:buNone/>
            </a:pPr>
            <a:r>
              <a:rPr lang="es-AR" dirty="0" smtClean="0"/>
              <a:t>COMPRESION DE DATOS:</a:t>
            </a:r>
          </a:p>
          <a:p>
            <a:pPr lvl="1">
              <a:spcAft>
                <a:spcPts val="600"/>
              </a:spcAft>
              <a:buClr>
                <a:srgbClr val="FFFF00"/>
              </a:buClr>
              <a:buFont typeface="Wingdings" pitchFamily="2" charset="2"/>
              <a:buChar char="§"/>
            </a:pPr>
            <a:r>
              <a:rPr lang="es-MX" sz="2800" dirty="0" smtClean="0"/>
              <a:t>Para optimizar el ancho de banda de transmisión y teniendo en cuenta que es relativamente sencillo realizar una compresión en tiempo real de las señales digitales que representan audio y video, es que para transmitir estas señales multimedia, generalmente es necesario aplicar alguna de las técnicas de compresión de datos estudiadas con anterioridad</a:t>
            </a:r>
            <a:r>
              <a:rPr lang="es-MX" sz="2800" dirty="0" smtClean="0"/>
              <a:t>.</a:t>
            </a:r>
          </a:p>
          <a:p>
            <a:pPr lvl="1">
              <a:spcAft>
                <a:spcPts val="600"/>
              </a:spcAft>
              <a:buClr>
                <a:srgbClr val="FFFF00"/>
              </a:buClr>
              <a:buFont typeface="Wingdings" pitchFamily="2" charset="2"/>
              <a:buChar char="§"/>
            </a:pPr>
            <a:r>
              <a:rPr lang="es-MX" sz="2800" dirty="0" smtClean="0"/>
              <a:t>Un </a:t>
            </a:r>
            <a:r>
              <a:rPr lang="es-MX" sz="2800" dirty="0" smtClean="0"/>
              <a:t>ejemplo de estos formatos son MP3 y MPG para audio y </a:t>
            </a:r>
            <a:r>
              <a:rPr lang="es-MX" sz="2800" dirty="0" smtClean="0"/>
              <a:t>video respectivamente.</a:t>
            </a:r>
            <a:endParaRPr lang="es-AR" sz="2800" dirty="0" smtClean="0"/>
          </a:p>
          <a:p>
            <a:pPr>
              <a:buNone/>
            </a:pPr>
            <a:endParaRPr lang="es-AR" sz="2400" dirty="0" smtClean="0"/>
          </a:p>
          <a:p>
            <a:pPr>
              <a:buNone/>
            </a:pPr>
            <a:endParaRPr lang="es-AR"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Título"/>
          <p:cNvSpPr>
            <a:spLocks noGrp="1"/>
          </p:cNvSpPr>
          <p:nvPr>
            <p:ph type="title"/>
          </p:nvPr>
        </p:nvSpPr>
        <p:spPr>
          <a:xfrm>
            <a:off x="1428728" y="512064"/>
            <a:ext cx="6643734" cy="914400"/>
          </a:xfrm>
        </p:spPr>
        <p:txBody>
          <a:bodyPr/>
          <a:lstStyle/>
          <a:p>
            <a:r>
              <a:rPr lang="es-AR" dirty="0" smtClean="0"/>
              <a:t>Concepto y Funciones</a:t>
            </a:r>
            <a:endParaRPr lang="es-AR" dirty="0"/>
          </a:p>
        </p:txBody>
      </p:sp>
      <p:sp>
        <p:nvSpPr>
          <p:cNvPr id="4" name="3 Marcador de pie de página"/>
          <p:cNvSpPr>
            <a:spLocks noGrp="1"/>
          </p:cNvSpPr>
          <p:nvPr>
            <p:ph type="ftr" sz="quarter" idx="3"/>
          </p:nvPr>
        </p:nvSpPr>
        <p:spPr>
          <a:xfrm>
            <a:off x="304800" y="64166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304800" y="1447800"/>
            <a:ext cx="8410604" cy="1624010"/>
          </a:xfrm>
        </p:spPr>
        <p:txBody>
          <a:bodyPr>
            <a:normAutofit fontScale="92500" lnSpcReduction="10000"/>
          </a:bodyPr>
          <a:lstStyle/>
          <a:p>
            <a:pPr>
              <a:buNone/>
            </a:pPr>
            <a:r>
              <a:rPr lang="es-AR" dirty="0" smtClean="0"/>
              <a:t> </a:t>
            </a:r>
            <a:r>
              <a:rPr lang="es-ES" dirty="0" smtClean="0"/>
              <a:t>El objetivo fundamental de la capa de </a:t>
            </a:r>
            <a:r>
              <a:rPr lang="es-ES" dirty="0" smtClean="0"/>
              <a:t>Aplicación </a:t>
            </a:r>
            <a:r>
              <a:rPr lang="es-ES" dirty="0" smtClean="0"/>
              <a:t>es proporcionar </a:t>
            </a:r>
            <a:r>
              <a:rPr lang="es-ES" dirty="0" smtClean="0"/>
              <a:t>al software desarrollado por los usuarios, una interfase para acceder a todas las demás capas y definir los protocolos estándar para intercambio de datos</a:t>
            </a:r>
            <a:endParaRPr lang="es-ES_tradnl" dirty="0" smtClean="0"/>
          </a:p>
        </p:txBody>
      </p:sp>
      <p:pic>
        <p:nvPicPr>
          <p:cNvPr id="1026" name="Picture 2"/>
          <p:cNvPicPr>
            <a:picLocks noChangeAspect="1" noChangeArrowheads="1"/>
          </p:cNvPicPr>
          <p:nvPr/>
        </p:nvPicPr>
        <p:blipFill>
          <a:blip r:embed="rId3" cstate="print"/>
          <a:srcRect/>
          <a:stretch>
            <a:fillRect/>
          </a:stretch>
        </p:blipFill>
        <p:spPr bwMode="auto">
          <a:xfrm>
            <a:off x="1714480" y="3071810"/>
            <a:ext cx="5429288" cy="329138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1026"/>
                                        </p:tgtEl>
                                        <p:attrNameLst>
                                          <p:attrName>style.visibility</p:attrName>
                                        </p:attrNameLst>
                                      </p:cBhvr>
                                      <p:to>
                                        <p:strVal val="visible"/>
                                      </p:to>
                                    </p:set>
                                    <p:anim calcmode="lin" valueType="num">
                                      <p:cBhvr additive="base">
                                        <p:cTn id="15" dur="500" fill="hold"/>
                                        <p:tgtEl>
                                          <p:spTgt spid="1026"/>
                                        </p:tgtEl>
                                        <p:attrNameLst>
                                          <p:attrName>ppt_x</p:attrName>
                                        </p:attrNameLst>
                                      </p:cBhvr>
                                      <p:tavLst>
                                        <p:tav tm="0">
                                          <p:val>
                                            <p:strVal val="#ppt_x"/>
                                          </p:val>
                                        </p:tav>
                                        <p:tav tm="100000">
                                          <p:val>
                                            <p:strVal val="#ppt_x"/>
                                          </p:val>
                                        </p:tav>
                                      </p:tavLst>
                                    </p:anim>
                                    <p:anim calcmode="lin" valueType="num">
                                      <p:cBhvr additive="base">
                                        <p:cTn id="16"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428596" y="428604"/>
            <a:ext cx="8305800" cy="685800"/>
          </a:xfrm>
        </p:spPr>
        <p:txBody>
          <a:bodyPr>
            <a:normAutofit/>
          </a:bodyPr>
          <a:lstStyle/>
          <a:p>
            <a:pPr>
              <a:spcAft>
                <a:spcPts val="600"/>
              </a:spcAft>
              <a:buNone/>
            </a:pPr>
            <a:r>
              <a:rPr lang="es-AR" sz="3200" dirty="0" smtClean="0"/>
              <a:t>Protocolos Estándar: DNS</a:t>
            </a:r>
            <a:endParaRPr lang="es-AR" sz="3200" dirty="0" smtClean="0"/>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0" y="1000108"/>
            <a:ext cx="9001156" cy="3000396"/>
          </a:xfrm>
        </p:spPr>
        <p:txBody>
          <a:bodyPr>
            <a:normAutofit fontScale="92500"/>
          </a:bodyPr>
          <a:lstStyle/>
          <a:p>
            <a:pPr>
              <a:spcAft>
                <a:spcPts val="600"/>
              </a:spcAft>
              <a:buClrTx/>
              <a:buNone/>
            </a:pPr>
            <a:r>
              <a:rPr lang="es-AR" dirty="0" smtClean="0"/>
              <a:t>Sistema de Nombres de Dominio</a:t>
            </a:r>
          </a:p>
          <a:p>
            <a:pPr>
              <a:spcAft>
                <a:spcPts val="600"/>
              </a:spcAft>
              <a:buClr>
                <a:srgbClr val="FFFF00"/>
              </a:buClr>
            </a:pPr>
            <a:r>
              <a:rPr lang="es-AR" sz="2400" dirty="0" smtClean="0"/>
              <a:t>Permite relacionar un nombre en ASCII con la dirección IP de un servidor.</a:t>
            </a:r>
          </a:p>
          <a:p>
            <a:pPr>
              <a:spcAft>
                <a:spcPts val="600"/>
              </a:spcAft>
              <a:buClr>
                <a:srgbClr val="FFFF00"/>
              </a:buClr>
            </a:pPr>
            <a:r>
              <a:rPr lang="es-AR" sz="2400" dirty="0" smtClean="0"/>
              <a:t>En sus comienzos se usaba el archivo </a:t>
            </a:r>
            <a:r>
              <a:rPr lang="es-AR" sz="2400" i="1" dirty="0" smtClean="0"/>
              <a:t>host</a:t>
            </a:r>
            <a:r>
              <a:rPr lang="es-AR" sz="2400" dirty="0" smtClean="0"/>
              <a:t>s</a:t>
            </a:r>
            <a:r>
              <a:rPr lang="es-AR" sz="2400" i="1" dirty="0" smtClean="0"/>
              <a:t> </a:t>
            </a:r>
            <a:r>
              <a:rPr lang="es-AR" sz="2400" dirty="0" smtClean="0"/>
              <a:t>para llevar la relación NOMBRE -&gt; Nº IP.</a:t>
            </a:r>
          </a:p>
          <a:p>
            <a:pPr>
              <a:spcAft>
                <a:spcPts val="600"/>
              </a:spcAft>
              <a:buClr>
                <a:srgbClr val="FFFF00"/>
              </a:buClr>
            </a:pPr>
            <a:r>
              <a:rPr lang="es-AR" sz="2400" dirty="0" smtClean="0"/>
              <a:t>Con el crecimiento de Internet fue necesario reemplazar este archivo por un sistema jerárquico.</a:t>
            </a:r>
            <a:endParaRPr lang="es-AR" sz="2400"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pic>
        <p:nvPicPr>
          <p:cNvPr id="2050" name="Picture 2" descr="7-25"/>
          <p:cNvPicPr>
            <a:picLocks noChangeAspect="1" noChangeArrowheads="1"/>
          </p:cNvPicPr>
          <p:nvPr/>
        </p:nvPicPr>
        <p:blipFill>
          <a:blip r:embed="rId3" cstate="print"/>
          <a:srcRect/>
          <a:stretch>
            <a:fillRect/>
          </a:stretch>
        </p:blipFill>
        <p:spPr bwMode="auto">
          <a:xfrm>
            <a:off x="2515782" y="3857628"/>
            <a:ext cx="6402779" cy="246790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050"/>
                                        </p:tgtEl>
                                        <p:attrNameLst>
                                          <p:attrName>style.visibility</p:attrName>
                                        </p:attrNameLst>
                                      </p:cBhvr>
                                      <p:to>
                                        <p:strVal val="visible"/>
                                      </p:to>
                                    </p:set>
                                    <p:anim calcmode="lin" valueType="num">
                                      <p:cBhvr additive="base">
                                        <p:cTn id="27" dur="500" fill="hold"/>
                                        <p:tgtEl>
                                          <p:spTgt spid="2050"/>
                                        </p:tgtEl>
                                        <p:attrNameLst>
                                          <p:attrName>ppt_x</p:attrName>
                                        </p:attrNameLst>
                                      </p:cBhvr>
                                      <p:tavLst>
                                        <p:tav tm="0">
                                          <p:val>
                                            <p:strVal val="#ppt_x"/>
                                          </p:val>
                                        </p:tav>
                                        <p:tav tm="100000">
                                          <p:val>
                                            <p:strVal val="#ppt_x"/>
                                          </p:val>
                                        </p:tav>
                                      </p:tavLst>
                                    </p:anim>
                                    <p:anim calcmode="lin" valueType="num">
                                      <p:cBhvr additive="base">
                                        <p:cTn id="28" dur="500" fill="hold"/>
                                        <p:tgtEl>
                                          <p:spTgt spid="205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428596" y="428604"/>
            <a:ext cx="8305800" cy="685800"/>
          </a:xfrm>
        </p:spPr>
        <p:txBody>
          <a:bodyPr>
            <a:normAutofit/>
          </a:bodyPr>
          <a:lstStyle/>
          <a:p>
            <a:pPr>
              <a:spcAft>
                <a:spcPts val="600"/>
              </a:spcAft>
              <a:buNone/>
            </a:pPr>
            <a:r>
              <a:rPr lang="es-AR" sz="3200" dirty="0" smtClean="0"/>
              <a:t>Protocolos Estándar: SNMP</a:t>
            </a:r>
            <a:endParaRPr lang="es-AR" sz="3200" dirty="0" smtClean="0"/>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0" y="1000108"/>
            <a:ext cx="9001156" cy="2928958"/>
          </a:xfrm>
        </p:spPr>
        <p:txBody>
          <a:bodyPr>
            <a:normAutofit fontScale="85000" lnSpcReduction="20000"/>
          </a:bodyPr>
          <a:lstStyle/>
          <a:p>
            <a:pPr>
              <a:spcAft>
                <a:spcPts val="600"/>
              </a:spcAft>
              <a:buClrTx/>
              <a:buNone/>
            </a:pPr>
            <a:r>
              <a:rPr lang="es-AR" dirty="0" smtClean="0"/>
              <a:t>Protocolo Simple de Manejo de Redes</a:t>
            </a:r>
          </a:p>
          <a:p>
            <a:pPr>
              <a:spcAft>
                <a:spcPts val="600"/>
              </a:spcAft>
              <a:buClr>
                <a:srgbClr val="FFFF00"/>
              </a:buClr>
            </a:pPr>
            <a:r>
              <a:rPr lang="es-AR" sz="2400" dirty="0" smtClean="0"/>
              <a:t>Surge como una necesidad de los administradores de redes de conocer el estado y tomar acciones sobre los dispositivos de red.</a:t>
            </a:r>
          </a:p>
          <a:p>
            <a:pPr>
              <a:spcAft>
                <a:spcPts val="600"/>
              </a:spcAft>
              <a:buClr>
                <a:srgbClr val="FFFF00"/>
              </a:buClr>
            </a:pPr>
            <a:r>
              <a:rPr lang="es-AR" sz="2400" dirty="0" smtClean="0"/>
              <a:t>El modelo SNMP tiene 4 componentes:</a:t>
            </a:r>
          </a:p>
          <a:p>
            <a:pPr lvl="1">
              <a:spcAft>
                <a:spcPts val="600"/>
              </a:spcAft>
              <a:buClr>
                <a:srgbClr val="FFFF00"/>
              </a:buClr>
            </a:pPr>
            <a:r>
              <a:rPr lang="es-AR" sz="2000" dirty="0" smtClean="0"/>
              <a:t>Nodos Administrados</a:t>
            </a:r>
          </a:p>
          <a:p>
            <a:pPr lvl="1">
              <a:spcAft>
                <a:spcPts val="600"/>
              </a:spcAft>
              <a:buClr>
                <a:srgbClr val="FFFF00"/>
              </a:buClr>
            </a:pPr>
            <a:r>
              <a:rPr lang="es-AR" sz="2000" dirty="0" smtClean="0"/>
              <a:t>Estaciones Administradoras.</a:t>
            </a:r>
          </a:p>
          <a:p>
            <a:pPr lvl="1">
              <a:spcAft>
                <a:spcPts val="600"/>
              </a:spcAft>
              <a:buClr>
                <a:srgbClr val="FFFF00"/>
              </a:buClr>
            </a:pPr>
            <a:r>
              <a:rPr lang="es-AR" sz="2000" dirty="0" smtClean="0"/>
              <a:t>Información de Administración</a:t>
            </a:r>
          </a:p>
          <a:p>
            <a:pPr lvl="1">
              <a:spcAft>
                <a:spcPts val="600"/>
              </a:spcAft>
              <a:buClr>
                <a:srgbClr val="FFFF00"/>
              </a:buClr>
            </a:pPr>
            <a:r>
              <a:rPr lang="es-AR" sz="2000" dirty="0" smtClean="0"/>
              <a:t>Protocolo de Administración.</a:t>
            </a:r>
            <a:endParaRPr lang="es-AR" sz="2000"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pic>
        <p:nvPicPr>
          <p:cNvPr id="3074" name="Picture 2" descr="7-30"/>
          <p:cNvPicPr>
            <a:picLocks noChangeAspect="1" noChangeArrowheads="1"/>
          </p:cNvPicPr>
          <p:nvPr/>
        </p:nvPicPr>
        <p:blipFill>
          <a:blip r:embed="rId3" cstate="print"/>
          <a:srcRect/>
          <a:stretch>
            <a:fillRect/>
          </a:stretch>
        </p:blipFill>
        <p:spPr bwMode="auto">
          <a:xfrm>
            <a:off x="2857488" y="3804380"/>
            <a:ext cx="6132511" cy="256467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7">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3074"/>
                                        </p:tgtEl>
                                        <p:attrNameLst>
                                          <p:attrName>style.visibility</p:attrName>
                                        </p:attrNameLst>
                                      </p:cBhvr>
                                      <p:to>
                                        <p:strVal val="visible"/>
                                      </p:to>
                                    </p:set>
                                    <p:anim calcmode="lin" valueType="num">
                                      <p:cBhvr additive="base">
                                        <p:cTn id="39" dur="500" fill="hold"/>
                                        <p:tgtEl>
                                          <p:spTgt spid="3074"/>
                                        </p:tgtEl>
                                        <p:attrNameLst>
                                          <p:attrName>ppt_x</p:attrName>
                                        </p:attrNameLst>
                                      </p:cBhvr>
                                      <p:tavLst>
                                        <p:tav tm="0">
                                          <p:val>
                                            <p:strVal val="#ppt_x"/>
                                          </p:val>
                                        </p:tav>
                                        <p:tav tm="100000">
                                          <p:val>
                                            <p:strVal val="#ppt_x"/>
                                          </p:val>
                                        </p:tav>
                                      </p:tavLst>
                                    </p:anim>
                                    <p:anim calcmode="lin" valueType="num">
                                      <p:cBhvr additive="base">
                                        <p:cTn id="40" dur="500" fill="hold"/>
                                        <p:tgtEl>
                                          <p:spTgt spid="307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428596" y="428604"/>
            <a:ext cx="8305800" cy="685800"/>
          </a:xfrm>
        </p:spPr>
        <p:txBody>
          <a:bodyPr>
            <a:normAutofit/>
          </a:bodyPr>
          <a:lstStyle/>
          <a:p>
            <a:pPr>
              <a:spcAft>
                <a:spcPts val="600"/>
              </a:spcAft>
              <a:buNone/>
            </a:pPr>
            <a:r>
              <a:rPr lang="es-AR" sz="3200" dirty="0" smtClean="0"/>
              <a:t>Protocolos Estándar: SNMP</a:t>
            </a:r>
            <a:endParaRPr lang="es-AR" sz="3200" dirty="0" smtClean="0"/>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0" y="1000108"/>
            <a:ext cx="9001156" cy="5143536"/>
          </a:xfrm>
        </p:spPr>
        <p:txBody>
          <a:bodyPr>
            <a:normAutofit/>
          </a:bodyPr>
          <a:lstStyle/>
          <a:p>
            <a:pPr>
              <a:spcAft>
                <a:spcPts val="600"/>
              </a:spcAft>
              <a:buClrTx/>
              <a:buNone/>
            </a:pPr>
            <a:r>
              <a:rPr lang="es-AR" dirty="0" smtClean="0"/>
              <a:t>Protocolo Simple de Manejo de Redes</a:t>
            </a:r>
          </a:p>
          <a:p>
            <a:pPr>
              <a:spcAft>
                <a:spcPts val="600"/>
              </a:spcAft>
              <a:buClr>
                <a:srgbClr val="FFFF00"/>
              </a:buClr>
            </a:pPr>
            <a:r>
              <a:rPr lang="es-AR" sz="2000" dirty="0" smtClean="0"/>
              <a:t>Los Nodos Administrados corren un Agente SNMP.</a:t>
            </a:r>
          </a:p>
          <a:p>
            <a:pPr>
              <a:spcAft>
                <a:spcPts val="600"/>
              </a:spcAft>
              <a:buClr>
                <a:srgbClr val="FFFF00"/>
              </a:buClr>
            </a:pPr>
            <a:r>
              <a:rPr lang="es-AR" sz="2000" dirty="0" smtClean="0"/>
              <a:t>Llevan una base de datos de formato estandarizado con las variables que describen su estado e historia. (MIB= Management </a:t>
            </a:r>
            <a:r>
              <a:rPr lang="es-AR" sz="2000" dirty="0" err="1" smtClean="0"/>
              <a:t>Information</a:t>
            </a:r>
            <a:r>
              <a:rPr lang="es-AR" sz="2000" dirty="0" smtClean="0"/>
              <a:t> Base)</a:t>
            </a:r>
          </a:p>
          <a:p>
            <a:pPr>
              <a:spcAft>
                <a:spcPts val="600"/>
              </a:spcAft>
              <a:buClr>
                <a:srgbClr val="FFFF00"/>
              </a:buClr>
            </a:pPr>
            <a:r>
              <a:rPr lang="es-AR" sz="2000" dirty="0" smtClean="0"/>
              <a:t>Las Estaciones Administradoras ejecutan un software de Administración SNMP que tiene la mayor parte de la inteligencia del sistema.</a:t>
            </a:r>
          </a:p>
          <a:p>
            <a:pPr>
              <a:spcAft>
                <a:spcPts val="600"/>
              </a:spcAft>
              <a:buClr>
                <a:srgbClr val="FFFF00"/>
              </a:buClr>
            </a:pPr>
            <a:r>
              <a:rPr lang="es-AR" sz="2000" dirty="0" smtClean="0"/>
              <a:t>El protocolo de Administración solicita en forma estandarizada la información que necesita a cada nodo para el software de Administración SNMP.</a:t>
            </a:r>
          </a:p>
          <a:p>
            <a:pPr>
              <a:spcAft>
                <a:spcPts val="600"/>
              </a:spcAft>
              <a:buClr>
                <a:srgbClr val="FFFF00"/>
              </a:buClr>
            </a:pPr>
            <a:r>
              <a:rPr lang="es-AR" sz="2000" dirty="0" smtClean="0"/>
              <a:t>A través de este protocolo se puede también actualizar en ciertos casos el estado de un dispositivo de red.</a:t>
            </a:r>
          </a:p>
          <a:p>
            <a:pPr>
              <a:spcAft>
                <a:spcPts val="600"/>
              </a:spcAft>
              <a:buClr>
                <a:srgbClr val="FFFF00"/>
              </a:buClr>
            </a:pPr>
            <a:r>
              <a:rPr lang="es-AR" sz="2000" dirty="0" smtClean="0"/>
              <a:t>La Información de Administración es conservada para propósitos estadísticos en la Estación Administradora.</a:t>
            </a:r>
            <a:endParaRPr lang="es-AR" sz="2000"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428596" y="428604"/>
            <a:ext cx="8305800" cy="685800"/>
          </a:xfrm>
        </p:spPr>
        <p:txBody>
          <a:bodyPr>
            <a:normAutofit/>
          </a:bodyPr>
          <a:lstStyle/>
          <a:p>
            <a:pPr>
              <a:spcAft>
                <a:spcPts val="600"/>
              </a:spcAft>
              <a:buNone/>
            </a:pPr>
            <a:r>
              <a:rPr lang="es-AR" sz="3200" dirty="0" smtClean="0"/>
              <a:t>Protocolos Estándar: SMTP (Correo electrónico)</a:t>
            </a:r>
            <a:endParaRPr lang="es-AR" sz="3200" dirty="0" smtClean="0"/>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0" y="1000108"/>
            <a:ext cx="9001156" cy="3286148"/>
          </a:xfrm>
        </p:spPr>
        <p:txBody>
          <a:bodyPr>
            <a:normAutofit/>
          </a:bodyPr>
          <a:lstStyle/>
          <a:p>
            <a:pPr>
              <a:spcAft>
                <a:spcPts val="600"/>
              </a:spcAft>
              <a:buClrTx/>
              <a:buNone/>
            </a:pPr>
            <a:r>
              <a:rPr lang="es-AR" dirty="0" smtClean="0"/>
              <a:t>Protocolo Simple de Transferencia de Correo</a:t>
            </a:r>
          </a:p>
          <a:p>
            <a:pPr>
              <a:spcAft>
                <a:spcPts val="600"/>
              </a:spcAft>
              <a:buClr>
                <a:srgbClr val="FFFF00"/>
              </a:buClr>
            </a:pPr>
            <a:r>
              <a:rPr lang="es-AR" sz="2400" dirty="0" smtClean="0"/>
              <a:t>Permite la comunicación ordenada de mensajes de Texto.</a:t>
            </a:r>
          </a:p>
          <a:p>
            <a:pPr>
              <a:spcAft>
                <a:spcPts val="600"/>
              </a:spcAft>
              <a:buClr>
                <a:srgbClr val="FFFF00"/>
              </a:buClr>
            </a:pPr>
            <a:r>
              <a:rPr lang="es-AR" sz="2400" dirty="0" smtClean="0"/>
              <a:t>Posee dos componentes:</a:t>
            </a:r>
          </a:p>
          <a:p>
            <a:pPr lvl="1">
              <a:spcAft>
                <a:spcPts val="600"/>
              </a:spcAft>
              <a:buClr>
                <a:srgbClr val="FFFF00"/>
              </a:buClr>
            </a:pPr>
            <a:r>
              <a:rPr lang="es-AR" sz="2000" dirty="0" smtClean="0"/>
              <a:t>Los Agentes de Usuario: </a:t>
            </a:r>
          </a:p>
          <a:p>
            <a:pPr lvl="2">
              <a:spcAft>
                <a:spcPts val="600"/>
              </a:spcAft>
              <a:buClr>
                <a:srgbClr val="FFFF00"/>
              </a:buClr>
            </a:pPr>
            <a:r>
              <a:rPr lang="es-AR" sz="1600" dirty="0" smtClean="0"/>
              <a:t>Es el software de correo del usuario.</a:t>
            </a:r>
          </a:p>
          <a:p>
            <a:pPr lvl="1">
              <a:spcAft>
                <a:spcPts val="600"/>
              </a:spcAft>
              <a:buClr>
                <a:srgbClr val="FFFF00"/>
              </a:buClr>
            </a:pPr>
            <a:r>
              <a:rPr lang="es-AR" sz="2000" dirty="0" smtClean="0"/>
              <a:t>Los Agentes de Transferencia de Mensajes.</a:t>
            </a:r>
          </a:p>
          <a:p>
            <a:pPr lvl="2">
              <a:spcAft>
                <a:spcPts val="600"/>
              </a:spcAft>
              <a:buClr>
                <a:srgbClr val="FFFF00"/>
              </a:buClr>
            </a:pPr>
            <a:r>
              <a:rPr lang="es-AR" sz="1600" dirty="0" smtClean="0"/>
              <a:t>Es el software que se ocupa del intercambio de mensajes entre los servidores.</a:t>
            </a:r>
            <a:endParaRPr lang="es-AR" sz="1600" dirty="0" smtClean="0"/>
          </a:p>
          <a:p>
            <a:pPr>
              <a:spcAft>
                <a:spcPts val="3000"/>
              </a:spcAft>
              <a:buNone/>
            </a:pPr>
            <a:endParaRPr lang="es-AR" sz="3200" dirty="0" smtClean="0"/>
          </a:p>
          <a:p>
            <a:pPr>
              <a:buNone/>
            </a:pPr>
            <a:endParaRPr lang="es-AR" sz="3200" dirty="0" smtClean="0"/>
          </a:p>
          <a:p>
            <a:pPr>
              <a:buNone/>
            </a:pPr>
            <a:endParaRPr lang="es-AR" sz="3200" dirty="0" smtClean="0"/>
          </a:p>
        </p:txBody>
      </p:sp>
      <p:pic>
        <p:nvPicPr>
          <p:cNvPr id="4099" name="Picture 3"/>
          <p:cNvPicPr>
            <a:picLocks noChangeAspect="1" noChangeArrowheads="1"/>
          </p:cNvPicPr>
          <p:nvPr/>
        </p:nvPicPr>
        <p:blipFill>
          <a:blip r:embed="rId3" cstate="print"/>
          <a:srcRect/>
          <a:stretch>
            <a:fillRect/>
          </a:stretch>
        </p:blipFill>
        <p:spPr bwMode="auto">
          <a:xfrm>
            <a:off x="2928926" y="1609585"/>
            <a:ext cx="5624517" cy="4667381"/>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7">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4099"/>
                                        </p:tgtEl>
                                        <p:attrNameLst>
                                          <p:attrName>style.visibility</p:attrName>
                                        </p:attrNameLst>
                                      </p:cBhvr>
                                      <p:to>
                                        <p:strVal val="visible"/>
                                      </p:to>
                                    </p:set>
                                    <p:anim calcmode="lin" valueType="num">
                                      <p:cBhvr additive="base">
                                        <p:cTn id="39" dur="500" fill="hold"/>
                                        <p:tgtEl>
                                          <p:spTgt spid="4099"/>
                                        </p:tgtEl>
                                        <p:attrNameLst>
                                          <p:attrName>ppt_x</p:attrName>
                                        </p:attrNameLst>
                                      </p:cBhvr>
                                      <p:tavLst>
                                        <p:tav tm="0">
                                          <p:val>
                                            <p:strVal val="#ppt_x"/>
                                          </p:val>
                                        </p:tav>
                                        <p:tav tm="100000">
                                          <p:val>
                                            <p:strVal val="#ppt_x"/>
                                          </p:val>
                                        </p:tav>
                                      </p:tavLst>
                                    </p:anim>
                                    <p:anim calcmode="lin" valueType="num">
                                      <p:cBhvr additive="base">
                                        <p:cTn id="40" dur="500" fill="hold"/>
                                        <p:tgtEl>
                                          <p:spTgt spid="409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428596" y="428604"/>
            <a:ext cx="8305800" cy="685800"/>
          </a:xfrm>
        </p:spPr>
        <p:txBody>
          <a:bodyPr>
            <a:normAutofit/>
          </a:bodyPr>
          <a:lstStyle/>
          <a:p>
            <a:pPr>
              <a:spcAft>
                <a:spcPts val="600"/>
              </a:spcAft>
              <a:buNone/>
            </a:pPr>
            <a:r>
              <a:rPr lang="es-AR" sz="3200" dirty="0" smtClean="0"/>
              <a:t>Protocolos Estándar: SMTP (Correo electrónico)</a:t>
            </a:r>
            <a:endParaRPr lang="es-AR" sz="3200" dirty="0" smtClean="0"/>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0" y="1000108"/>
            <a:ext cx="9001156" cy="571504"/>
          </a:xfrm>
        </p:spPr>
        <p:txBody>
          <a:bodyPr>
            <a:normAutofit lnSpcReduction="10000"/>
          </a:bodyPr>
          <a:lstStyle/>
          <a:p>
            <a:pPr>
              <a:spcAft>
                <a:spcPts val="600"/>
              </a:spcAft>
              <a:buClrTx/>
              <a:buNone/>
            </a:pPr>
            <a:r>
              <a:rPr lang="es-AR" dirty="0" smtClean="0"/>
              <a:t>Protocolo Simple de Transferencia de Correo</a:t>
            </a:r>
          </a:p>
          <a:p>
            <a:pPr>
              <a:spcAft>
                <a:spcPts val="3000"/>
              </a:spcAft>
              <a:buNone/>
            </a:pPr>
            <a:endParaRPr lang="es-AR" sz="3200" dirty="0" smtClean="0"/>
          </a:p>
          <a:p>
            <a:pPr>
              <a:buNone/>
            </a:pPr>
            <a:endParaRPr lang="es-AR" sz="3200" dirty="0" smtClean="0"/>
          </a:p>
          <a:p>
            <a:pPr>
              <a:buNone/>
            </a:pPr>
            <a:endParaRPr lang="es-AR" sz="3200" dirty="0" smtClean="0"/>
          </a:p>
        </p:txBody>
      </p:sp>
      <p:pic>
        <p:nvPicPr>
          <p:cNvPr id="5122" name="Picture 2"/>
          <p:cNvPicPr>
            <a:picLocks noChangeAspect="1" noChangeArrowheads="1"/>
          </p:cNvPicPr>
          <p:nvPr/>
        </p:nvPicPr>
        <p:blipFill>
          <a:blip r:embed="rId3" cstate="print"/>
          <a:srcRect/>
          <a:stretch>
            <a:fillRect/>
          </a:stretch>
        </p:blipFill>
        <p:spPr bwMode="auto">
          <a:xfrm>
            <a:off x="785786" y="1928802"/>
            <a:ext cx="7772400" cy="4152900"/>
          </a:xfrm>
          <a:prstGeom prst="rect">
            <a:avLst/>
          </a:prstGeom>
          <a:noFill/>
          <a:ln w="9525">
            <a:noFill/>
            <a:miter lim="800000"/>
            <a:headEnd/>
            <a:tailEnd/>
          </a:ln>
        </p:spPr>
      </p:pic>
      <p:pic>
        <p:nvPicPr>
          <p:cNvPr id="5124" name="Picture 4"/>
          <p:cNvPicPr>
            <a:picLocks noChangeAspect="1" noChangeArrowheads="1"/>
          </p:cNvPicPr>
          <p:nvPr/>
        </p:nvPicPr>
        <p:blipFill>
          <a:blip r:embed="rId4" cstate="print"/>
          <a:srcRect/>
          <a:stretch>
            <a:fillRect/>
          </a:stretch>
        </p:blipFill>
        <p:spPr bwMode="auto">
          <a:xfrm>
            <a:off x="3143240" y="1500174"/>
            <a:ext cx="5723359" cy="4976834"/>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5122"/>
                                        </p:tgtEl>
                                        <p:attrNameLst>
                                          <p:attrName>style.visibility</p:attrName>
                                        </p:attrNameLst>
                                      </p:cBhvr>
                                      <p:to>
                                        <p:strVal val="visible"/>
                                      </p:to>
                                    </p:set>
                                    <p:anim calcmode="lin" valueType="num">
                                      <p:cBhvr additive="base">
                                        <p:cTn id="15" dur="500" fill="hold"/>
                                        <p:tgtEl>
                                          <p:spTgt spid="5122"/>
                                        </p:tgtEl>
                                        <p:attrNameLst>
                                          <p:attrName>ppt_x</p:attrName>
                                        </p:attrNameLst>
                                      </p:cBhvr>
                                      <p:tavLst>
                                        <p:tav tm="0">
                                          <p:val>
                                            <p:strVal val="#ppt_x"/>
                                          </p:val>
                                        </p:tav>
                                        <p:tav tm="100000">
                                          <p:val>
                                            <p:strVal val="#ppt_x"/>
                                          </p:val>
                                        </p:tav>
                                      </p:tavLst>
                                    </p:anim>
                                    <p:anim calcmode="lin" valueType="num">
                                      <p:cBhvr additive="base">
                                        <p:cTn id="16" dur="500" fill="hold"/>
                                        <p:tgtEl>
                                          <p:spTgt spid="5122"/>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nodeType="clickEffect">
                                  <p:stCondLst>
                                    <p:cond delay="0"/>
                                  </p:stCondLst>
                                  <p:childTnLst>
                                    <p:set>
                                      <p:cBhvr>
                                        <p:cTn id="20" dur="1" fill="hold">
                                          <p:stCondLst>
                                            <p:cond delay="0"/>
                                          </p:stCondLst>
                                        </p:cTn>
                                        <p:tgtEl>
                                          <p:spTgt spid="5124"/>
                                        </p:tgtEl>
                                        <p:attrNameLst>
                                          <p:attrName>style.visibility</p:attrName>
                                        </p:attrNameLst>
                                      </p:cBhvr>
                                      <p:to>
                                        <p:strVal val="visible"/>
                                      </p:to>
                                    </p:set>
                                    <p:animEffect transition="in" filter="blinds(horizontal)">
                                      <p:cBhvr>
                                        <p:cTn id="21" dur="500"/>
                                        <p:tgtEl>
                                          <p:spTgt spid="51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428596" y="428604"/>
            <a:ext cx="8305800" cy="685800"/>
          </a:xfrm>
        </p:spPr>
        <p:txBody>
          <a:bodyPr>
            <a:normAutofit/>
          </a:bodyPr>
          <a:lstStyle/>
          <a:p>
            <a:pPr>
              <a:spcAft>
                <a:spcPts val="600"/>
              </a:spcAft>
              <a:buNone/>
            </a:pPr>
            <a:r>
              <a:rPr lang="es-AR" sz="3200" dirty="0" smtClean="0"/>
              <a:t>Protocolos Estándar: HTML (La WWW)</a:t>
            </a:r>
            <a:endParaRPr lang="es-AR" sz="3200" dirty="0" smtClean="0"/>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0" y="1000108"/>
            <a:ext cx="9001156" cy="5357850"/>
          </a:xfrm>
        </p:spPr>
        <p:txBody>
          <a:bodyPr>
            <a:normAutofit/>
          </a:bodyPr>
          <a:lstStyle/>
          <a:p>
            <a:pPr>
              <a:spcAft>
                <a:spcPts val="600"/>
              </a:spcAft>
              <a:buClrTx/>
              <a:buNone/>
            </a:pPr>
            <a:r>
              <a:rPr lang="es-AR" dirty="0" smtClean="0"/>
              <a:t>Lenguaje de Marcadores de </a:t>
            </a:r>
            <a:r>
              <a:rPr lang="es-AR" dirty="0" err="1" smtClean="0"/>
              <a:t>HiperTexto</a:t>
            </a:r>
            <a:endParaRPr lang="es-AR" dirty="0" smtClean="0"/>
          </a:p>
          <a:p>
            <a:pPr>
              <a:spcAft>
                <a:spcPts val="600"/>
              </a:spcAft>
              <a:buClr>
                <a:srgbClr val="FFFF00"/>
              </a:buClr>
            </a:pPr>
            <a:r>
              <a:rPr lang="es-AR" sz="2000" dirty="0" smtClean="0"/>
              <a:t>Es un sistema </a:t>
            </a:r>
            <a:r>
              <a:rPr lang="es-AR" sz="2000" dirty="0" err="1" smtClean="0"/>
              <a:t>multimedial</a:t>
            </a:r>
            <a:r>
              <a:rPr lang="es-AR" sz="2000" dirty="0" smtClean="0"/>
              <a:t> que facilita el acceso a documentos distribuidos.</a:t>
            </a:r>
          </a:p>
          <a:p>
            <a:pPr>
              <a:spcAft>
                <a:spcPts val="600"/>
              </a:spcAft>
              <a:buClr>
                <a:srgbClr val="FFFF00"/>
              </a:buClr>
            </a:pPr>
            <a:r>
              <a:rPr lang="es-AR" sz="2000" dirty="0" smtClean="0"/>
              <a:t>El contenido de estos documentos puede enlazarse con otro contenido que puede ser local o remoto</a:t>
            </a:r>
            <a:r>
              <a:rPr lang="es-AR" sz="2000" dirty="0" smtClean="0"/>
              <a:t>.</a:t>
            </a:r>
          </a:p>
          <a:p>
            <a:pPr>
              <a:spcAft>
                <a:spcPts val="600"/>
              </a:spcAft>
              <a:buClr>
                <a:srgbClr val="FFFF00"/>
              </a:buClr>
            </a:pPr>
            <a:r>
              <a:rPr lang="es-AR" sz="2000" dirty="0" smtClean="0"/>
              <a:t>Esto conforma una telaraña de enlaces (links) entre los servidores que brindan este servicio.</a:t>
            </a:r>
          </a:p>
          <a:p>
            <a:pPr>
              <a:spcAft>
                <a:spcPts val="600"/>
              </a:spcAft>
              <a:buClr>
                <a:srgbClr val="FFFF00"/>
              </a:buClr>
            </a:pPr>
            <a:r>
              <a:rPr lang="es-AR" sz="2000" dirty="0" smtClean="0"/>
              <a:t>El protocolo utilizado para esto se denomina </a:t>
            </a:r>
            <a:r>
              <a:rPr lang="es-AR" sz="2000" dirty="0" err="1" smtClean="0"/>
              <a:t>HyperText</a:t>
            </a:r>
            <a:r>
              <a:rPr lang="es-AR" sz="2000" dirty="0" smtClean="0"/>
              <a:t> </a:t>
            </a:r>
            <a:r>
              <a:rPr lang="es-AR" sz="2000" dirty="0" err="1" smtClean="0"/>
              <a:t>Markup</a:t>
            </a:r>
            <a:r>
              <a:rPr lang="es-AR" sz="2000" dirty="0" smtClean="0"/>
              <a:t> </a:t>
            </a:r>
            <a:r>
              <a:rPr lang="es-AR" sz="2000" dirty="0" err="1" smtClean="0"/>
              <a:t>Language</a:t>
            </a:r>
            <a:r>
              <a:rPr lang="es-AR" sz="2000" dirty="0" smtClean="0"/>
              <a:t>.</a:t>
            </a:r>
          </a:p>
          <a:p>
            <a:pPr>
              <a:spcAft>
                <a:spcPts val="600"/>
              </a:spcAft>
              <a:buClr>
                <a:srgbClr val="FFFF00"/>
              </a:buClr>
            </a:pPr>
            <a:r>
              <a:rPr lang="es-AR" sz="2000" dirty="0" smtClean="0"/>
              <a:t>Es un lenguaje que permite describir las estructuras de las páginas WEB de manera que la misma pueda ser visualizada por un Browser o Navegador</a:t>
            </a:r>
            <a:r>
              <a:rPr lang="es-AR" sz="2000" dirty="0" smtClean="0"/>
              <a:t>.</a:t>
            </a:r>
          </a:p>
          <a:p>
            <a:pPr>
              <a:spcAft>
                <a:spcPts val="600"/>
              </a:spcAft>
              <a:buClr>
                <a:srgbClr val="FFFF00"/>
              </a:buClr>
            </a:pPr>
            <a:r>
              <a:rPr lang="es-AR" sz="2000" dirty="0" smtClean="0"/>
              <a:t>Permite un gran efecto de visualización transfiriendo solo texto con formato.</a:t>
            </a:r>
          </a:p>
          <a:p>
            <a:pPr>
              <a:spcAft>
                <a:spcPts val="600"/>
              </a:spcAft>
              <a:buClr>
                <a:srgbClr val="FFFF00"/>
              </a:buClr>
            </a:pPr>
            <a:r>
              <a:rPr lang="es-AR" sz="2000" dirty="0" smtClean="0"/>
              <a:t>La carga de visualización recae sobre el cliente.</a:t>
            </a:r>
          </a:p>
          <a:p>
            <a:pPr>
              <a:spcAft>
                <a:spcPts val="600"/>
              </a:spcAft>
              <a:buClr>
                <a:srgbClr val="FFFF00"/>
              </a:buClr>
            </a:pPr>
            <a:r>
              <a:rPr lang="es-AR" sz="2000" dirty="0" smtClean="0"/>
              <a:t>Permite la incorporación de Imágenes o documentos de varios tipos.</a:t>
            </a:r>
            <a:endParaRPr lang="es-AR" sz="2000"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7">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7">
                                            <p:txEl>
                                              <p:pRg st="7" end="7"/>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428596" y="428604"/>
            <a:ext cx="8305800" cy="685800"/>
          </a:xfrm>
        </p:spPr>
        <p:txBody>
          <a:bodyPr>
            <a:normAutofit/>
          </a:bodyPr>
          <a:lstStyle/>
          <a:p>
            <a:pPr>
              <a:spcAft>
                <a:spcPts val="600"/>
              </a:spcAft>
              <a:buNone/>
            </a:pPr>
            <a:r>
              <a:rPr lang="es-AR" sz="3200" dirty="0" smtClean="0"/>
              <a:t>Protocolos Estándar: HTML (La WWW)</a:t>
            </a:r>
            <a:endParaRPr lang="es-AR" sz="3200" dirty="0" smtClean="0"/>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0" y="1000108"/>
            <a:ext cx="9001156" cy="5357850"/>
          </a:xfrm>
        </p:spPr>
        <p:txBody>
          <a:bodyPr>
            <a:normAutofit/>
          </a:bodyPr>
          <a:lstStyle/>
          <a:p>
            <a:pPr>
              <a:spcAft>
                <a:spcPts val="600"/>
              </a:spcAft>
              <a:buClrTx/>
              <a:buNone/>
            </a:pPr>
            <a:r>
              <a:rPr lang="es-AR" dirty="0" smtClean="0"/>
              <a:t>Descripción del Servicio WWW: El lado cliente</a:t>
            </a:r>
          </a:p>
          <a:p>
            <a:pPr>
              <a:spcAft>
                <a:spcPts val="600"/>
              </a:spcAft>
              <a:buClr>
                <a:srgbClr val="FFFF00"/>
              </a:buClr>
            </a:pPr>
            <a:r>
              <a:rPr lang="es-AR" sz="2000" dirty="0" smtClean="0"/>
              <a:t>Las páginas se ven mediante un Visor (Browser).</a:t>
            </a:r>
          </a:p>
          <a:p>
            <a:pPr>
              <a:spcAft>
                <a:spcPts val="600"/>
              </a:spcAft>
              <a:buClr>
                <a:srgbClr val="FFFF00"/>
              </a:buClr>
            </a:pPr>
            <a:r>
              <a:rPr lang="es-AR" sz="2000" dirty="0" smtClean="0"/>
              <a:t>Para el acceso a las páginas hacen uso del DNS y el formato URL.</a:t>
            </a:r>
          </a:p>
          <a:p>
            <a:pPr>
              <a:spcAft>
                <a:spcPts val="600"/>
              </a:spcAft>
              <a:buClr>
                <a:srgbClr val="FFFF00"/>
              </a:buClr>
            </a:pPr>
            <a:r>
              <a:rPr lang="es-AR" sz="2000" dirty="0" smtClean="0"/>
              <a:t>Este se ocupa de interpretar los archivos de texto con formato recibidos del servidor y mostrarlos adecuadamente en la pantalla.</a:t>
            </a:r>
          </a:p>
          <a:p>
            <a:pPr>
              <a:spcAft>
                <a:spcPts val="600"/>
              </a:spcAft>
              <a:buClr>
                <a:srgbClr val="FFFF00"/>
              </a:buClr>
            </a:pPr>
            <a:r>
              <a:rPr lang="es-AR" sz="2000" dirty="0" smtClean="0"/>
              <a:t>Hay cadenas de texto o imágenes resaltadas que hacen referencia a otras URL.</a:t>
            </a:r>
          </a:p>
          <a:p>
            <a:pPr>
              <a:spcAft>
                <a:spcPts val="600"/>
              </a:spcAft>
              <a:buClr>
                <a:srgbClr val="FFFF00"/>
              </a:buClr>
            </a:pPr>
            <a:r>
              <a:rPr lang="es-AR" sz="2000" dirty="0" smtClean="0"/>
              <a:t>El HTML puede hacer referencias a archivos JPG o GIF que se descargan y se muestran embebidos entre el texto.</a:t>
            </a:r>
          </a:p>
          <a:p>
            <a:pPr>
              <a:spcAft>
                <a:spcPts val="600"/>
              </a:spcAft>
              <a:buClr>
                <a:srgbClr val="FFFF00"/>
              </a:buClr>
            </a:pPr>
            <a:r>
              <a:rPr lang="es-AR" sz="2000" dirty="0" smtClean="0"/>
              <a:t>Los navegadores tienen la habilidad de mantener un cache con las páginas previamente visitadas por si hace falta “volver atrás”.</a:t>
            </a:r>
          </a:p>
          <a:p>
            <a:pPr>
              <a:spcAft>
                <a:spcPts val="600"/>
              </a:spcAft>
              <a:buClr>
                <a:srgbClr val="FFFF00"/>
              </a:buClr>
            </a:pPr>
            <a:r>
              <a:rPr lang="es-AR" sz="2000" dirty="0" smtClean="0"/>
              <a:t>Técnicamente el navegador establece una conexión con el puerto 80 del servidor que alberga la página de destino.</a:t>
            </a:r>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7">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Equidad">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2">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24634</TotalTime>
  <Words>1394</Words>
  <Application>Microsoft Office PowerPoint</Application>
  <PresentationFormat>Presentación en pantalla (4:3)</PresentationFormat>
  <Paragraphs>249</Paragraphs>
  <Slides>13</Slides>
  <Notes>13</Notes>
  <HiddenSlides>0</HiddenSlides>
  <MMClips>0</MMClips>
  <ScaleCrop>false</ScaleCrop>
  <HeadingPairs>
    <vt:vector size="4" baseType="variant">
      <vt:variant>
        <vt:lpstr>Tema</vt:lpstr>
      </vt:variant>
      <vt:variant>
        <vt:i4>1</vt:i4>
      </vt:variant>
      <vt:variant>
        <vt:lpstr>Títulos de diapositiva</vt:lpstr>
      </vt:variant>
      <vt:variant>
        <vt:i4>13</vt:i4>
      </vt:variant>
    </vt:vector>
  </HeadingPairs>
  <TitlesOfParts>
    <vt:vector size="14" baseType="lpstr">
      <vt:lpstr>Metro</vt:lpstr>
      <vt:lpstr>Unidad 9</vt:lpstr>
      <vt:lpstr>Concepto y Funciones</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pjaraw</dc:creator>
  <cp:lastModifiedBy>pjaraw</cp:lastModifiedBy>
  <cp:revision>1718</cp:revision>
  <dcterms:created xsi:type="dcterms:W3CDTF">2008-11-23T23:28:32Z</dcterms:created>
  <dcterms:modified xsi:type="dcterms:W3CDTF">2010-06-05T16:23:25Z</dcterms:modified>
</cp:coreProperties>
</file>