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0"/>
  </p:notesMasterIdLst>
  <p:sldIdLst>
    <p:sldId id="268" r:id="rId2"/>
    <p:sldId id="314" r:id="rId3"/>
    <p:sldId id="313" r:id="rId4"/>
    <p:sldId id="315" r:id="rId5"/>
    <p:sldId id="269" r:id="rId6"/>
    <p:sldId id="308" r:id="rId7"/>
    <p:sldId id="316" r:id="rId8"/>
    <p:sldId id="270" r:id="rId9"/>
    <p:sldId id="317" r:id="rId10"/>
    <p:sldId id="271" r:id="rId11"/>
    <p:sldId id="285" r:id="rId12"/>
    <p:sldId id="272" r:id="rId13"/>
    <p:sldId id="286" r:id="rId14"/>
    <p:sldId id="318" r:id="rId15"/>
    <p:sldId id="273" r:id="rId16"/>
    <p:sldId id="319" r:id="rId17"/>
    <p:sldId id="274" r:id="rId18"/>
    <p:sldId id="321" r:id="rId19"/>
    <p:sldId id="320" r:id="rId20"/>
    <p:sldId id="309" r:id="rId21"/>
    <p:sldId id="287" r:id="rId22"/>
    <p:sldId id="310" r:id="rId23"/>
    <p:sldId id="311" r:id="rId24"/>
    <p:sldId id="275" r:id="rId25"/>
    <p:sldId id="276" r:id="rId26"/>
    <p:sldId id="277" r:id="rId27"/>
    <p:sldId id="288" r:id="rId28"/>
    <p:sldId id="278" r:id="rId29"/>
    <p:sldId id="289" r:id="rId30"/>
    <p:sldId id="290" r:id="rId31"/>
    <p:sldId id="291" r:id="rId32"/>
    <p:sldId id="292" r:id="rId33"/>
    <p:sldId id="293" r:id="rId34"/>
    <p:sldId id="294" r:id="rId35"/>
    <p:sldId id="295" r:id="rId36"/>
    <p:sldId id="296" r:id="rId37"/>
    <p:sldId id="312" r:id="rId38"/>
    <p:sldId id="297" r:id="rId39"/>
    <p:sldId id="298" r:id="rId40"/>
    <p:sldId id="299" r:id="rId41"/>
    <p:sldId id="300" r:id="rId42"/>
    <p:sldId id="301" r:id="rId43"/>
    <p:sldId id="302" r:id="rId44"/>
    <p:sldId id="303" r:id="rId45"/>
    <p:sldId id="304" r:id="rId46"/>
    <p:sldId id="305" r:id="rId47"/>
    <p:sldId id="306" r:id="rId48"/>
    <p:sldId id="307" r:id="rId49"/>
  </p:sldIdLst>
  <p:sldSz cx="9144000" cy="6858000" type="screen4x3"/>
  <p:notesSz cx="6858000" cy="9144000"/>
  <p:defaultTextStyle>
    <a:defPPr>
      <a:defRPr lang="es-A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3888" autoAdjust="0"/>
  </p:normalViewPr>
  <p:slideViewPr>
    <p:cSldViewPr showGuides="1">
      <p:cViewPr varScale="1">
        <p:scale>
          <a:sx n="74" d="100"/>
          <a:sy n="74" d="100"/>
        </p:scale>
        <p:origin x="1266" y="6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presProps" Target="pres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AR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16DF46-8934-43C7-B151-C5060E95E9D8}" type="datetimeFigureOut">
              <a:rPr lang="es-AR" smtClean="0"/>
              <a:t>6/10/2020</a:t>
            </a:fld>
            <a:endParaRPr lang="es-AR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AR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AR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CF0A44F-38DD-4011-ACE9-4A103AFD7944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7740782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AR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F0A44F-38DD-4011-ACE9-4A103AFD7944}" type="slidenum">
              <a:rPr lang="es-AR" smtClean="0"/>
              <a:t>35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42192828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AR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37577F-B976-4864-BB0B-DF7CCCD000EC}" type="datetimeFigureOut">
              <a:rPr lang="es-AR" smtClean="0"/>
              <a:pPr/>
              <a:t>6/10/2020</a:t>
            </a:fld>
            <a:endParaRPr lang="es-AR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1F748-ACFF-4CC6-BE7E-AB47BFBFD7E0}" type="slidenum">
              <a:rPr lang="es-AR" smtClean="0"/>
              <a:pPr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3163587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37577F-B976-4864-BB0B-DF7CCCD000EC}" type="datetimeFigureOut">
              <a:rPr lang="es-AR" smtClean="0"/>
              <a:pPr/>
              <a:t>6/10/2020</a:t>
            </a:fld>
            <a:endParaRPr lang="es-AR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1F748-ACFF-4CC6-BE7E-AB47BFBFD7E0}" type="slidenum">
              <a:rPr lang="es-AR" smtClean="0"/>
              <a:pPr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5462398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37577F-B976-4864-BB0B-DF7CCCD000EC}" type="datetimeFigureOut">
              <a:rPr lang="es-AR" smtClean="0"/>
              <a:pPr/>
              <a:t>6/10/2020</a:t>
            </a:fld>
            <a:endParaRPr lang="es-AR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1F748-ACFF-4CC6-BE7E-AB47BFBFD7E0}" type="slidenum">
              <a:rPr lang="es-AR" smtClean="0"/>
              <a:pPr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7941820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37577F-B976-4864-BB0B-DF7CCCD000EC}" type="datetimeFigureOut">
              <a:rPr lang="es-AR" smtClean="0"/>
              <a:pPr/>
              <a:t>6/10/2020</a:t>
            </a:fld>
            <a:endParaRPr lang="es-AR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1F748-ACFF-4CC6-BE7E-AB47BFBFD7E0}" type="slidenum">
              <a:rPr lang="es-AR" smtClean="0"/>
              <a:pPr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0110480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37577F-B976-4864-BB0B-DF7CCCD000EC}" type="datetimeFigureOut">
              <a:rPr lang="es-AR" smtClean="0"/>
              <a:pPr/>
              <a:t>6/10/2020</a:t>
            </a:fld>
            <a:endParaRPr lang="es-AR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1F748-ACFF-4CC6-BE7E-AB47BFBFD7E0}" type="slidenum">
              <a:rPr lang="es-AR" smtClean="0"/>
              <a:pPr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3408385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37577F-B976-4864-BB0B-DF7CCCD000EC}" type="datetimeFigureOut">
              <a:rPr lang="es-AR" smtClean="0"/>
              <a:pPr/>
              <a:t>6/10/2020</a:t>
            </a:fld>
            <a:endParaRPr lang="es-AR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1F748-ACFF-4CC6-BE7E-AB47BFBFD7E0}" type="slidenum">
              <a:rPr lang="es-AR" smtClean="0"/>
              <a:pPr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7979931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37577F-B976-4864-BB0B-DF7CCCD000EC}" type="datetimeFigureOut">
              <a:rPr lang="es-AR" smtClean="0"/>
              <a:pPr/>
              <a:t>6/10/2020</a:t>
            </a:fld>
            <a:endParaRPr lang="es-AR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1F748-ACFF-4CC6-BE7E-AB47BFBFD7E0}" type="slidenum">
              <a:rPr lang="es-AR" smtClean="0"/>
              <a:pPr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4065198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37577F-B976-4864-BB0B-DF7CCCD000EC}" type="datetimeFigureOut">
              <a:rPr lang="es-AR" smtClean="0"/>
              <a:pPr/>
              <a:t>6/10/2020</a:t>
            </a:fld>
            <a:endParaRPr lang="es-AR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1F748-ACFF-4CC6-BE7E-AB47BFBFD7E0}" type="slidenum">
              <a:rPr lang="es-AR" smtClean="0"/>
              <a:pPr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08570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37577F-B976-4864-BB0B-DF7CCCD000EC}" type="datetimeFigureOut">
              <a:rPr lang="es-AR" smtClean="0"/>
              <a:pPr/>
              <a:t>6/10/2020</a:t>
            </a:fld>
            <a:endParaRPr lang="es-AR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1F748-ACFF-4CC6-BE7E-AB47BFBFD7E0}" type="slidenum">
              <a:rPr lang="es-AR" smtClean="0"/>
              <a:pPr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5049328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37577F-B976-4864-BB0B-DF7CCCD000EC}" type="datetimeFigureOut">
              <a:rPr lang="es-AR" smtClean="0"/>
              <a:pPr/>
              <a:t>6/10/2020</a:t>
            </a:fld>
            <a:endParaRPr lang="es-AR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1F748-ACFF-4CC6-BE7E-AB47BFBFD7E0}" type="slidenum">
              <a:rPr lang="es-AR" smtClean="0"/>
              <a:pPr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6395785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AR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37577F-B976-4864-BB0B-DF7CCCD000EC}" type="datetimeFigureOut">
              <a:rPr lang="es-AR" smtClean="0"/>
              <a:pPr/>
              <a:t>6/10/2020</a:t>
            </a:fld>
            <a:endParaRPr lang="es-AR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1F748-ACFF-4CC6-BE7E-AB47BFBFD7E0}" type="slidenum">
              <a:rPr lang="es-AR" smtClean="0"/>
              <a:pPr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7776435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37577F-B976-4864-BB0B-DF7CCCD000EC}" type="datetimeFigureOut">
              <a:rPr lang="es-AR" smtClean="0"/>
              <a:pPr/>
              <a:t>6/10/2020</a:t>
            </a:fld>
            <a:endParaRPr lang="es-AR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AR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21F748-ACFF-4CC6-BE7E-AB47BFBFD7E0}" type="slidenum">
              <a:rPr lang="es-AR" smtClean="0"/>
              <a:pPr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0875372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A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AR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DEFORMACION NORMAL </a:t>
            </a:r>
            <a:r>
              <a:rPr lang="es-AR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BAJO CARGA AXIAL</a:t>
            </a:r>
            <a:endParaRPr lang="es-AR" sz="3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07504" y="1268760"/>
            <a:ext cx="8579296" cy="5472608"/>
          </a:xfrm>
        </p:spPr>
        <p:txBody>
          <a:bodyPr>
            <a:normAutofit/>
          </a:bodyPr>
          <a:lstStyle/>
          <a:p>
            <a:r>
              <a:rPr lang="es-AR" sz="2400" dirty="0" smtClean="0">
                <a:latin typeface="Arial" pitchFamily="34" charset="0"/>
                <a:cs typeface="Arial" pitchFamily="34" charset="0"/>
              </a:rPr>
              <a:t>Considere una </a:t>
            </a:r>
            <a:r>
              <a:rPr lang="es-AR" sz="2400" b="1" dirty="0" smtClean="0">
                <a:latin typeface="Arial" pitchFamily="34" charset="0"/>
                <a:cs typeface="Arial" pitchFamily="34" charset="0"/>
              </a:rPr>
              <a:t>varilla BC</a:t>
            </a:r>
            <a:r>
              <a:rPr lang="es-AR" sz="2400" dirty="0" smtClean="0">
                <a:latin typeface="Arial" pitchFamily="34" charset="0"/>
                <a:cs typeface="Arial" pitchFamily="34" charset="0"/>
              </a:rPr>
              <a:t>, de </a:t>
            </a:r>
            <a:r>
              <a:rPr lang="es-AR" sz="2400" b="1" dirty="0" smtClean="0">
                <a:latin typeface="Arial" pitchFamily="34" charset="0"/>
                <a:cs typeface="Arial" pitchFamily="34" charset="0"/>
              </a:rPr>
              <a:t>longitud L</a:t>
            </a:r>
            <a:r>
              <a:rPr lang="es-AR" sz="2400" dirty="0" smtClean="0">
                <a:latin typeface="Arial" pitchFamily="34" charset="0"/>
                <a:cs typeface="Arial" pitchFamily="34" charset="0"/>
              </a:rPr>
              <a:t> y </a:t>
            </a:r>
            <a:r>
              <a:rPr lang="es-AR" sz="2400" b="1" dirty="0" smtClean="0">
                <a:latin typeface="Arial" pitchFamily="34" charset="0"/>
                <a:cs typeface="Arial" pitchFamily="34" charset="0"/>
              </a:rPr>
              <a:t>área A</a:t>
            </a:r>
            <a:r>
              <a:rPr lang="es-AR" sz="2400" dirty="0" smtClean="0">
                <a:latin typeface="Arial" pitchFamily="34" charset="0"/>
                <a:cs typeface="Arial" pitchFamily="34" charset="0"/>
              </a:rPr>
              <a:t> suspendida en B y soportando una carga P en el extremo libre C. </a:t>
            </a:r>
          </a:p>
          <a:p>
            <a:pPr marL="0" indent="0">
              <a:buNone/>
            </a:pPr>
            <a:endParaRPr lang="es-AR" dirty="0"/>
          </a:p>
          <a:p>
            <a:r>
              <a:rPr lang="es-AR" sz="20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s-AR" sz="2400" b="1" dirty="0" smtClean="0">
                <a:latin typeface="Arial" pitchFamily="34" charset="0"/>
                <a:cs typeface="Arial" pitchFamily="34" charset="0"/>
              </a:rPr>
              <a:t>Además de estar soportando la magnitud </a:t>
            </a:r>
          </a:p>
          <a:p>
            <a:pPr marL="0" indent="0">
              <a:buNone/>
            </a:pPr>
            <a:r>
              <a:rPr lang="es-AR" sz="2400" b="1" dirty="0">
                <a:latin typeface="Arial" pitchFamily="34" charset="0"/>
                <a:cs typeface="Arial" pitchFamily="34" charset="0"/>
              </a:rPr>
              <a:t> </a:t>
            </a:r>
            <a:r>
              <a:rPr lang="es-AR" sz="2400" b="1" dirty="0" smtClean="0">
                <a:latin typeface="Arial" pitchFamily="34" charset="0"/>
                <a:cs typeface="Arial" pitchFamily="34" charset="0"/>
              </a:rPr>
              <a:t>    de la carga P (la que aumenta en forma </a:t>
            </a:r>
          </a:p>
          <a:p>
            <a:pPr marL="0" indent="0">
              <a:buNone/>
            </a:pPr>
            <a:r>
              <a:rPr lang="es-AR" sz="2400" b="1" dirty="0">
                <a:latin typeface="Arial" pitchFamily="34" charset="0"/>
                <a:cs typeface="Arial" pitchFamily="34" charset="0"/>
              </a:rPr>
              <a:t> </a:t>
            </a:r>
            <a:r>
              <a:rPr lang="es-AR" sz="2400" b="1" dirty="0" smtClean="0">
                <a:latin typeface="Arial" pitchFamily="34" charset="0"/>
                <a:cs typeface="Arial" pitchFamily="34" charset="0"/>
              </a:rPr>
              <a:t>    </a:t>
            </a:r>
            <a:r>
              <a:rPr lang="es-AR" sz="2200" b="1" dirty="0" smtClean="0">
                <a:latin typeface="Arial" pitchFamily="34" charset="0"/>
                <a:cs typeface="Arial" pitchFamily="34" charset="0"/>
              </a:rPr>
              <a:t>paulatina),</a:t>
            </a:r>
            <a:r>
              <a:rPr lang="es-AR" sz="2000" dirty="0" smtClean="0">
                <a:latin typeface="Arial" pitchFamily="34" charset="0"/>
                <a:cs typeface="Arial" pitchFamily="34" charset="0"/>
              </a:rPr>
              <a:t> experimentará una </a:t>
            </a:r>
          </a:p>
          <a:p>
            <a:pPr marL="0" indent="0">
              <a:buNone/>
            </a:pPr>
            <a:r>
              <a:rPr lang="es-AR" sz="2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s-AR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    </a:t>
            </a:r>
            <a:r>
              <a:rPr lang="es-AR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Deformación </a:t>
            </a:r>
            <a:r>
              <a:rPr lang="el-GR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Δ</a:t>
            </a:r>
            <a:r>
              <a:rPr lang="es-AR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l </a:t>
            </a:r>
            <a:r>
              <a:rPr lang="es-AR" sz="28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ó</a:t>
            </a:r>
            <a:r>
              <a:rPr lang="es-AR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s-AR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l-GR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δ</a:t>
            </a:r>
            <a:r>
              <a:rPr lang="es-AR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pPr marL="0" indent="0">
              <a:buNone/>
            </a:pPr>
            <a:r>
              <a:rPr lang="es-AR" sz="28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s-AR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  </a:t>
            </a:r>
            <a:r>
              <a:rPr lang="es-AR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de Alargamiento</a:t>
            </a:r>
            <a:r>
              <a:rPr lang="es-AR" sz="2800" dirty="0" smtClean="0">
                <a:latin typeface="Arial" pitchFamily="34" charset="0"/>
                <a:cs typeface="Arial" pitchFamily="34" charset="0"/>
              </a:rPr>
              <a:t>. </a:t>
            </a:r>
          </a:p>
          <a:p>
            <a:pPr marL="0" indent="0">
              <a:buNone/>
            </a:pPr>
            <a:r>
              <a:rPr lang="es-AR" sz="2000" dirty="0" smtClean="0">
                <a:latin typeface="Arial" pitchFamily="34" charset="0"/>
                <a:cs typeface="Arial" pitchFamily="34" charset="0"/>
              </a:rPr>
              <a:t>      </a:t>
            </a:r>
            <a:endParaRPr lang="es-AR" sz="22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6" name="Picture 2" descr="F:\11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0933" y="2132856"/>
            <a:ext cx="2383067" cy="30410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F:\11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7152" y="4408567"/>
            <a:ext cx="3096344" cy="24494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68303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AR" sz="31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Diagrama esfuerzo deformación </a:t>
            </a:r>
            <a:br>
              <a:rPr lang="es-AR" sz="31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</a:br>
            <a:r>
              <a:rPr lang="el-GR" sz="3100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σ</a:t>
            </a:r>
            <a:r>
              <a:rPr lang="es-AR" sz="3100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s-AR" sz="3100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- </a:t>
            </a:r>
            <a:r>
              <a:rPr lang="es-AR" sz="3100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€ </a:t>
            </a:r>
            <a:r>
              <a:rPr lang="es-AR" sz="31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a tracción del acero </a:t>
            </a:r>
            <a:r>
              <a:rPr lang="es-AR" dirty="0" smtClean="0">
                <a:solidFill>
                  <a:srgbClr val="FF0000"/>
                </a:solidFill>
              </a:rPr>
              <a:t/>
            </a:r>
            <a:br>
              <a:rPr lang="es-AR" dirty="0" smtClean="0">
                <a:solidFill>
                  <a:srgbClr val="FF0000"/>
                </a:solidFill>
              </a:rPr>
            </a:br>
            <a:endParaRPr lang="es-AR" dirty="0">
              <a:solidFill>
                <a:srgbClr val="FF0000"/>
              </a:solidFill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79512" y="1052736"/>
            <a:ext cx="8507288" cy="5688632"/>
          </a:xfrm>
        </p:spPr>
        <p:txBody>
          <a:bodyPr>
            <a:normAutofit fontScale="92500"/>
          </a:bodyPr>
          <a:lstStyle/>
          <a:p>
            <a:r>
              <a:rPr lang="es-AR" dirty="0" smtClean="0">
                <a:latin typeface="Arial" pitchFamily="34" charset="0"/>
                <a:cs typeface="Arial" pitchFamily="34" charset="0"/>
              </a:rPr>
              <a:t>Para obtener el diagrama </a:t>
            </a:r>
            <a:r>
              <a:rPr lang="el-GR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σ</a:t>
            </a:r>
            <a:r>
              <a:rPr lang="es-AR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- € </a:t>
            </a:r>
            <a:r>
              <a:rPr lang="es-AR" dirty="0" smtClean="0">
                <a:latin typeface="Arial" pitchFamily="34" charset="0"/>
                <a:cs typeface="Arial" pitchFamily="34" charset="0"/>
              </a:rPr>
              <a:t>de un material, se realiza un </a:t>
            </a:r>
            <a:r>
              <a:rPr lang="es-AR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Ensayo de Tracción </a:t>
            </a:r>
            <a:r>
              <a:rPr lang="es-AR" dirty="0" smtClean="0">
                <a:latin typeface="Arial" pitchFamily="34" charset="0"/>
                <a:cs typeface="Arial" pitchFamily="34" charset="0"/>
              </a:rPr>
              <a:t>centrado en una máquina de laboratorio, sobre una </a:t>
            </a:r>
            <a:r>
              <a:rPr lang="es-AR" u="sng" dirty="0" smtClean="0">
                <a:latin typeface="Arial" pitchFamily="34" charset="0"/>
                <a:cs typeface="Arial" pitchFamily="34" charset="0"/>
              </a:rPr>
              <a:t>Probeta Normalizada</a:t>
            </a:r>
            <a:r>
              <a:rPr lang="es-AR" dirty="0" smtClean="0">
                <a:latin typeface="Arial" pitchFamily="34" charset="0"/>
                <a:cs typeface="Arial" pitchFamily="34" charset="0"/>
              </a:rPr>
              <a:t> del material en cuestión.</a:t>
            </a:r>
          </a:p>
          <a:p>
            <a:r>
              <a:rPr lang="es-AR" dirty="0" smtClean="0">
                <a:latin typeface="Arial" pitchFamily="34" charset="0"/>
                <a:cs typeface="Arial" pitchFamily="34" charset="0"/>
              </a:rPr>
              <a:t>Se conoce el área </a:t>
            </a:r>
            <a:r>
              <a:rPr lang="es-AR" dirty="0" err="1" smtClean="0">
                <a:latin typeface="Arial" pitchFamily="34" charset="0"/>
                <a:cs typeface="Arial" pitchFamily="34" charset="0"/>
              </a:rPr>
              <a:t>A</a:t>
            </a:r>
            <a:r>
              <a:rPr lang="es-AR" baseline="-25000" dirty="0" err="1" smtClean="0">
                <a:latin typeface="Arial" pitchFamily="34" charset="0"/>
                <a:cs typeface="Arial" pitchFamily="34" charset="0"/>
              </a:rPr>
              <a:t>o</a:t>
            </a:r>
            <a:r>
              <a:rPr lang="es-AR" baseline="-25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s-AR" dirty="0" smtClean="0">
                <a:latin typeface="Arial" pitchFamily="34" charset="0"/>
                <a:cs typeface="Arial" pitchFamily="34" charset="0"/>
              </a:rPr>
              <a:t>de la sección transversal de la probeta, y se  calibra</a:t>
            </a:r>
          </a:p>
          <a:p>
            <a:pPr marL="0" indent="0">
              <a:buNone/>
            </a:pPr>
            <a:r>
              <a:rPr lang="es-AR" dirty="0">
                <a:latin typeface="Arial" pitchFamily="34" charset="0"/>
                <a:cs typeface="Arial" pitchFamily="34" charset="0"/>
              </a:rPr>
              <a:t> </a:t>
            </a:r>
            <a:r>
              <a:rPr lang="es-AR" dirty="0" smtClean="0">
                <a:latin typeface="Arial" pitchFamily="34" charset="0"/>
                <a:cs typeface="Arial" pitchFamily="34" charset="0"/>
              </a:rPr>
              <a:t>  la longitud l</a:t>
            </a:r>
            <a:r>
              <a:rPr lang="es-AR" baseline="-25000" dirty="0" smtClean="0">
                <a:latin typeface="Arial" pitchFamily="34" charset="0"/>
                <a:cs typeface="Arial" pitchFamily="34" charset="0"/>
              </a:rPr>
              <a:t>o</a:t>
            </a:r>
            <a:r>
              <a:rPr lang="es-AR" dirty="0" smtClean="0">
                <a:latin typeface="Arial" pitchFamily="34" charset="0"/>
                <a:cs typeface="Arial" pitchFamily="34" charset="0"/>
              </a:rPr>
              <a:t>  de la misma </a:t>
            </a:r>
          </a:p>
          <a:p>
            <a:pPr marL="0" indent="0">
              <a:buNone/>
            </a:pPr>
            <a:r>
              <a:rPr lang="es-AR" dirty="0">
                <a:latin typeface="Arial" pitchFamily="34" charset="0"/>
                <a:cs typeface="Arial" pitchFamily="34" charset="0"/>
              </a:rPr>
              <a:t> </a:t>
            </a:r>
            <a:r>
              <a:rPr lang="es-AR" dirty="0" smtClean="0">
                <a:latin typeface="Arial" pitchFamily="34" charset="0"/>
                <a:cs typeface="Arial" pitchFamily="34" charset="0"/>
              </a:rPr>
              <a:t>  (longitud base de la misma)</a:t>
            </a:r>
          </a:p>
          <a:p>
            <a:r>
              <a:rPr lang="es-AR" dirty="0" smtClean="0">
                <a:latin typeface="Arial" pitchFamily="34" charset="0"/>
                <a:cs typeface="Arial" pitchFamily="34" charset="0"/>
              </a:rPr>
              <a:t>La máquina </a:t>
            </a:r>
            <a:r>
              <a:rPr lang="es-AR" b="1" dirty="0" smtClean="0">
                <a:latin typeface="Arial" pitchFamily="34" charset="0"/>
                <a:cs typeface="Arial" pitchFamily="34" charset="0"/>
              </a:rPr>
              <a:t>registra en forma constante </a:t>
            </a:r>
          </a:p>
          <a:p>
            <a:pPr marL="0" indent="0">
              <a:buNone/>
            </a:pPr>
            <a:r>
              <a:rPr lang="es-AR" b="1" dirty="0">
                <a:latin typeface="Arial" pitchFamily="34" charset="0"/>
                <a:cs typeface="Arial" pitchFamily="34" charset="0"/>
              </a:rPr>
              <a:t> </a:t>
            </a:r>
            <a:r>
              <a:rPr lang="es-AR" b="1" dirty="0" smtClean="0">
                <a:latin typeface="Arial" pitchFamily="34" charset="0"/>
                <a:cs typeface="Arial" pitchFamily="34" charset="0"/>
              </a:rPr>
              <a:t>  los valores de P </a:t>
            </a:r>
            <a:r>
              <a:rPr lang="es-AR" dirty="0" smtClean="0">
                <a:latin typeface="Arial" pitchFamily="34" charset="0"/>
                <a:cs typeface="Arial" pitchFamily="34" charset="0"/>
              </a:rPr>
              <a:t>(que va en aumento   </a:t>
            </a:r>
          </a:p>
          <a:p>
            <a:pPr marL="0" indent="0">
              <a:buNone/>
            </a:pPr>
            <a:r>
              <a:rPr lang="es-AR" dirty="0">
                <a:latin typeface="Arial" pitchFamily="34" charset="0"/>
                <a:cs typeface="Arial" pitchFamily="34" charset="0"/>
              </a:rPr>
              <a:t> </a:t>
            </a:r>
            <a:r>
              <a:rPr lang="es-AR" dirty="0" smtClean="0">
                <a:latin typeface="Arial" pitchFamily="34" charset="0"/>
                <a:cs typeface="Arial" pitchFamily="34" charset="0"/>
              </a:rPr>
              <a:t>  paulatino) y los de la deformación </a:t>
            </a:r>
            <a:r>
              <a:rPr lang="el-GR" b="1" dirty="0" smtClean="0">
                <a:latin typeface="Arial" pitchFamily="34" charset="0"/>
                <a:cs typeface="Arial" pitchFamily="34" charset="0"/>
              </a:rPr>
              <a:t>Δ</a:t>
            </a:r>
            <a:r>
              <a:rPr lang="es-AR" b="1" dirty="0" smtClean="0">
                <a:latin typeface="Arial" pitchFamily="34" charset="0"/>
                <a:cs typeface="Arial" pitchFamily="34" charset="0"/>
              </a:rPr>
              <a:t>l = l – l</a:t>
            </a:r>
            <a:r>
              <a:rPr lang="es-AR" b="1" baseline="-25000" dirty="0" smtClean="0">
                <a:latin typeface="Arial" pitchFamily="34" charset="0"/>
                <a:cs typeface="Arial" pitchFamily="34" charset="0"/>
              </a:rPr>
              <a:t>o  </a:t>
            </a:r>
            <a:r>
              <a:rPr lang="es-AR" baseline="-25000" dirty="0" smtClean="0">
                <a:latin typeface="Arial" pitchFamily="34" charset="0"/>
                <a:cs typeface="Arial" pitchFamily="34" charset="0"/>
              </a:rPr>
              <a:t>.</a:t>
            </a:r>
            <a:endParaRPr lang="es-AR" dirty="0" smtClean="0"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endParaRPr lang="es-AR" baseline="-25000" dirty="0"/>
          </a:p>
        </p:txBody>
      </p:sp>
      <p:pic>
        <p:nvPicPr>
          <p:cNvPr id="3074" name="Picture 2" descr="F:\11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8384" y="3429000"/>
            <a:ext cx="909637" cy="3076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417218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A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Diagrama esfuerzo deformación </a:t>
            </a:r>
            <a:br>
              <a:rPr lang="es-A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</a:br>
            <a:r>
              <a:rPr lang="el-G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σ</a:t>
            </a:r>
            <a:r>
              <a:rPr lang="es-A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- € a tracción del acero </a:t>
            </a:r>
            <a:r>
              <a:rPr lang="es-AR" dirty="0"/>
              <a:t/>
            </a:r>
            <a:br>
              <a:rPr lang="es-AR" dirty="0"/>
            </a:br>
            <a:endParaRPr lang="es-AR" dirty="0"/>
          </a:p>
        </p:txBody>
      </p:sp>
      <p:pic>
        <p:nvPicPr>
          <p:cNvPr id="4098" name="Picture 2" descr="F:\116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085394"/>
            <a:ext cx="7632848" cy="56624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969353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A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Diagrama esfuerzo deformación </a:t>
            </a:r>
            <a:br>
              <a:rPr lang="es-A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</a:br>
            <a:r>
              <a:rPr lang="el-G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σ</a:t>
            </a:r>
            <a:r>
              <a:rPr lang="es-A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- € a tracción del acero </a:t>
            </a:r>
            <a:r>
              <a:rPr lang="es-AR" dirty="0"/>
              <a:t/>
            </a:r>
            <a:br>
              <a:rPr lang="es-AR" dirty="0"/>
            </a:br>
            <a:endParaRPr lang="es-AR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0" y="1196752"/>
            <a:ext cx="8820472" cy="5544616"/>
          </a:xfrm>
        </p:spPr>
        <p:txBody>
          <a:bodyPr>
            <a:normAutofit/>
          </a:bodyPr>
          <a:lstStyle/>
          <a:p>
            <a:r>
              <a:rPr lang="es-AR" sz="2800" dirty="0" smtClean="0">
                <a:latin typeface="Arial" pitchFamily="34" charset="0"/>
                <a:cs typeface="Arial" pitchFamily="34" charset="0"/>
              </a:rPr>
              <a:t>Para cada pares de valores de </a:t>
            </a:r>
            <a:r>
              <a:rPr lang="es-AR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P</a:t>
            </a:r>
            <a:r>
              <a:rPr lang="es-AR" sz="2800" dirty="0" smtClean="0">
                <a:latin typeface="Arial" pitchFamily="34" charset="0"/>
                <a:cs typeface="Arial" pitchFamily="34" charset="0"/>
              </a:rPr>
              <a:t> y de </a:t>
            </a:r>
            <a:r>
              <a:rPr lang="el-GR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Δ</a:t>
            </a:r>
            <a:r>
              <a:rPr lang="es-AR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l</a:t>
            </a:r>
            <a:r>
              <a:rPr lang="es-AR" sz="2800" dirty="0" smtClean="0">
                <a:latin typeface="Arial" pitchFamily="34" charset="0"/>
                <a:cs typeface="Arial" pitchFamily="34" charset="0"/>
              </a:rPr>
              <a:t>, se determinan inmediatamente otros dos pares de valores </a:t>
            </a:r>
            <a:r>
              <a:rPr lang="el-GR" sz="2800" b="1" u="sng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σ</a:t>
            </a:r>
            <a:r>
              <a:rPr lang="es-AR" sz="2800" b="1" u="sng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 = P / A</a:t>
            </a:r>
            <a:r>
              <a:rPr lang="es-AR" sz="2800" b="1" u="sng" baseline="-25000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O</a:t>
            </a:r>
            <a:r>
              <a:rPr lang="es-AR" sz="2800" b="1" u="sng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  </a:t>
            </a:r>
            <a:r>
              <a:rPr lang="es-AR" sz="2800" dirty="0" smtClean="0">
                <a:latin typeface="Arial" pitchFamily="34" charset="0"/>
                <a:cs typeface="Arial" pitchFamily="34" charset="0"/>
              </a:rPr>
              <a:t>y de </a:t>
            </a:r>
            <a:r>
              <a:rPr lang="es-AR" sz="2800" b="1" u="sng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€</a:t>
            </a:r>
            <a:r>
              <a:rPr lang="es-AR" sz="2800" b="1" u="sng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 = </a:t>
            </a:r>
            <a:r>
              <a:rPr lang="el-GR" sz="2800" b="1" u="sng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Δ</a:t>
            </a:r>
            <a:r>
              <a:rPr lang="es-AR" sz="2800" b="1" u="sng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l / l</a:t>
            </a:r>
            <a:r>
              <a:rPr lang="es-AR" sz="2800" b="1" u="sng" baseline="-25000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o</a:t>
            </a:r>
            <a:r>
              <a:rPr lang="es-AR" sz="2800" b="1" u="sng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s-AR" sz="2800" dirty="0" smtClean="0">
                <a:latin typeface="Arial" pitchFamily="34" charset="0"/>
                <a:cs typeface="Arial" pitchFamily="34" charset="0"/>
              </a:rPr>
              <a:t>, los que se ubican en los ejes “y”  y   “x” respectivamente. </a:t>
            </a:r>
          </a:p>
          <a:p>
            <a:pPr marL="0" indent="0">
              <a:buNone/>
            </a:pPr>
            <a:r>
              <a:rPr lang="es-AR" sz="2400" dirty="0" smtClean="0">
                <a:latin typeface="Arial" pitchFamily="34" charset="0"/>
                <a:cs typeface="Arial" pitchFamily="34" charset="0"/>
              </a:rPr>
              <a:t>    </a:t>
            </a:r>
            <a:endParaRPr lang="es-AR" sz="2400" dirty="0">
              <a:latin typeface="Arial" pitchFamily="34" charset="0"/>
              <a:cs typeface="Arial" pitchFamily="34" charset="0"/>
            </a:endParaRPr>
          </a:p>
          <a:p>
            <a:endParaRPr lang="es-AR" sz="2400" dirty="0" smtClean="0"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endParaRPr lang="es-AR" sz="2400" dirty="0" smtClean="0"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endParaRPr lang="es-AR" dirty="0"/>
          </a:p>
        </p:txBody>
      </p:sp>
      <p:pic>
        <p:nvPicPr>
          <p:cNvPr id="5122" name="Picture 2" descr="F:\12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9512" y="3033202"/>
            <a:ext cx="5666824" cy="37081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244949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A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Diagrama esfuerzo deformación </a:t>
            </a:r>
            <a:br>
              <a:rPr lang="es-A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</a:br>
            <a:r>
              <a:rPr lang="el-G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σ</a:t>
            </a:r>
            <a:r>
              <a:rPr lang="es-A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- € a tracción del acero</a:t>
            </a:r>
            <a:endParaRPr lang="es-AR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07504" y="1417638"/>
            <a:ext cx="8579296" cy="5440362"/>
          </a:xfrm>
        </p:spPr>
        <p:txBody>
          <a:bodyPr>
            <a:normAutofit/>
          </a:bodyPr>
          <a:lstStyle/>
          <a:p>
            <a:r>
              <a:rPr lang="es-AR" sz="3000" dirty="0">
                <a:latin typeface="Arial" pitchFamily="34" charset="0"/>
                <a:cs typeface="Arial" pitchFamily="34" charset="0"/>
              </a:rPr>
              <a:t>De esa manera se unen los </a:t>
            </a:r>
            <a:r>
              <a:rPr lang="es-AR" sz="3000" dirty="0" smtClean="0">
                <a:latin typeface="Arial" pitchFamily="34" charset="0"/>
                <a:cs typeface="Arial" pitchFamily="34" charset="0"/>
              </a:rPr>
              <a:t>pares de </a:t>
            </a:r>
            <a:r>
              <a:rPr lang="es-AR" sz="3000" dirty="0">
                <a:latin typeface="Arial" pitchFamily="34" charset="0"/>
                <a:cs typeface="Arial" pitchFamily="34" charset="0"/>
              </a:rPr>
              <a:t>valores obtenidos, y se va </a:t>
            </a:r>
            <a:r>
              <a:rPr lang="es-AR" sz="3000" dirty="0" smtClean="0">
                <a:latin typeface="Arial" pitchFamily="34" charset="0"/>
                <a:cs typeface="Arial" pitchFamily="34" charset="0"/>
              </a:rPr>
              <a:t>obteniendo  </a:t>
            </a:r>
            <a:r>
              <a:rPr lang="es-AR" sz="3000" dirty="0">
                <a:latin typeface="Arial" pitchFamily="34" charset="0"/>
                <a:cs typeface="Arial" pitchFamily="34" charset="0"/>
              </a:rPr>
              <a:t>el correspondiente </a:t>
            </a:r>
            <a:r>
              <a:rPr lang="es-AR" sz="3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Diagrama </a:t>
            </a:r>
            <a:r>
              <a:rPr lang="es-AR" sz="3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de </a:t>
            </a:r>
            <a:r>
              <a:rPr lang="es-AR" sz="3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Esfuerzo-Deformación</a:t>
            </a:r>
            <a:r>
              <a:rPr lang="es-AR" sz="3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s-AR" sz="3000" dirty="0">
                <a:latin typeface="Arial" pitchFamily="34" charset="0"/>
                <a:cs typeface="Arial" pitchFamily="34" charset="0"/>
              </a:rPr>
              <a:t>del </a:t>
            </a:r>
            <a:r>
              <a:rPr lang="es-AR" sz="3000" dirty="0" smtClean="0">
                <a:latin typeface="Arial" pitchFamily="34" charset="0"/>
                <a:cs typeface="Arial" pitchFamily="34" charset="0"/>
              </a:rPr>
              <a:t>Material.</a:t>
            </a:r>
            <a:endParaRPr lang="es-AR" sz="3000" dirty="0">
              <a:latin typeface="Arial" pitchFamily="34" charset="0"/>
              <a:cs typeface="Arial" pitchFamily="34" charset="0"/>
            </a:endParaRPr>
          </a:p>
          <a:p>
            <a:r>
              <a:rPr lang="es-AR" sz="3000" dirty="0" smtClean="0">
                <a:latin typeface="Arial" pitchFamily="34" charset="0"/>
                <a:cs typeface="Arial" pitchFamily="34" charset="0"/>
              </a:rPr>
              <a:t>Son </a:t>
            </a:r>
            <a:r>
              <a:rPr lang="es-AR" sz="3000" dirty="0">
                <a:latin typeface="Arial" pitchFamily="34" charset="0"/>
                <a:cs typeface="Arial" pitchFamily="34" charset="0"/>
              </a:rPr>
              <a:t>muy sensibles al ensayo la </a:t>
            </a:r>
            <a:r>
              <a:rPr lang="es-AR" sz="3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Temperatura </a:t>
            </a:r>
            <a:r>
              <a:rPr lang="es-AR" sz="3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de </a:t>
            </a:r>
            <a:r>
              <a:rPr lang="es-AR" sz="3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Ensayo </a:t>
            </a:r>
            <a:r>
              <a:rPr lang="es-AR" sz="3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y la </a:t>
            </a:r>
            <a:r>
              <a:rPr lang="es-AR" sz="3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Velocidad </a:t>
            </a:r>
            <a:r>
              <a:rPr lang="es-AR" sz="3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de aplicación de la carga</a:t>
            </a:r>
            <a:r>
              <a:rPr lang="es-AR" sz="3000" dirty="0">
                <a:latin typeface="Arial" pitchFamily="34" charset="0"/>
                <a:cs typeface="Arial" pitchFamily="34" charset="0"/>
              </a:rPr>
              <a:t>.</a:t>
            </a:r>
          </a:p>
          <a:p>
            <a:r>
              <a:rPr lang="es-AR" sz="3000" dirty="0">
                <a:latin typeface="Arial" pitchFamily="34" charset="0"/>
                <a:cs typeface="Arial" pitchFamily="34" charset="0"/>
              </a:rPr>
              <a:t>Las características del ensayo se </a:t>
            </a:r>
            <a:r>
              <a:rPr lang="es-AR" sz="3000" dirty="0" smtClean="0">
                <a:latin typeface="Arial" pitchFamily="34" charset="0"/>
                <a:cs typeface="Arial" pitchFamily="34" charset="0"/>
              </a:rPr>
              <a:t>encuadra en materiales del tipo “</a:t>
            </a:r>
            <a:r>
              <a:rPr lang="es-AR" sz="30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Dúctiles</a:t>
            </a:r>
            <a:r>
              <a:rPr lang="es-AR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” </a:t>
            </a:r>
            <a:r>
              <a:rPr lang="es-AR" sz="3000" dirty="0">
                <a:latin typeface="Arial" pitchFamily="34" charset="0"/>
                <a:cs typeface="Arial" pitchFamily="34" charset="0"/>
              </a:rPr>
              <a:t>a diferencia del comportamiento </a:t>
            </a:r>
            <a:r>
              <a:rPr lang="es-AR" sz="3000" dirty="0" smtClean="0">
                <a:latin typeface="Arial" pitchFamily="34" charset="0"/>
                <a:cs typeface="Arial" pitchFamily="34" charset="0"/>
              </a:rPr>
              <a:t>de </a:t>
            </a:r>
            <a:r>
              <a:rPr lang="es-AR" sz="3000" dirty="0">
                <a:latin typeface="Arial" pitchFamily="34" charset="0"/>
                <a:cs typeface="Arial" pitchFamily="34" charset="0"/>
              </a:rPr>
              <a:t>los </a:t>
            </a:r>
            <a:r>
              <a:rPr lang="es-AR" sz="3000" dirty="0" smtClean="0">
                <a:latin typeface="Arial" pitchFamily="34" charset="0"/>
                <a:cs typeface="Arial" pitchFamily="34" charset="0"/>
              </a:rPr>
              <a:t>materiales </a:t>
            </a:r>
            <a:r>
              <a:rPr lang="es-AR" sz="3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“</a:t>
            </a:r>
            <a:r>
              <a:rPr lang="es-AR" sz="30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Frágiles</a:t>
            </a:r>
            <a:r>
              <a:rPr lang="es-AR" sz="3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”.</a:t>
            </a:r>
          </a:p>
          <a:p>
            <a:pPr marL="0" indent="0">
              <a:buNone/>
            </a:pPr>
            <a:endParaRPr lang="es-AR" dirty="0"/>
          </a:p>
          <a:p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8339470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A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Diagrama esfuerzo deformación </a:t>
            </a:r>
            <a:br>
              <a:rPr lang="es-A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</a:br>
            <a:r>
              <a:rPr lang="el-G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σ</a:t>
            </a:r>
            <a:r>
              <a:rPr lang="es-A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- € a tracción del acero </a:t>
            </a:r>
            <a:r>
              <a:rPr lang="es-AR" dirty="0"/>
              <a:t/>
            </a:r>
            <a:br>
              <a:rPr lang="es-AR" dirty="0"/>
            </a:br>
            <a:endParaRPr lang="es-AR" dirty="0"/>
          </a:p>
        </p:txBody>
      </p:sp>
      <p:pic>
        <p:nvPicPr>
          <p:cNvPr id="4" name="Picture 2" descr="F:\12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083" y="1630530"/>
            <a:ext cx="7777317" cy="48228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732844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30832" y="260648"/>
            <a:ext cx="8229600" cy="1143000"/>
          </a:xfrm>
        </p:spPr>
        <p:txBody>
          <a:bodyPr>
            <a:noAutofit/>
          </a:bodyPr>
          <a:lstStyle/>
          <a:p>
            <a:r>
              <a:rPr lang="es-AR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Diagrama esfuerzo deformación </a:t>
            </a:r>
            <a:br>
              <a:rPr lang="es-AR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</a:br>
            <a:r>
              <a:rPr lang="el-GR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σ</a:t>
            </a:r>
            <a:r>
              <a:rPr lang="es-AR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- € a tracción del acero- </a:t>
            </a:r>
            <a:r>
              <a:rPr lang="es-AR" sz="28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PERIODO </a:t>
            </a:r>
            <a:r>
              <a:rPr lang="es-AR" sz="28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DE ELASTICIDAD</a:t>
            </a:r>
            <a:endParaRPr lang="es-AR" sz="2800" b="1" dirty="0">
              <a:solidFill>
                <a:srgbClr val="00B050"/>
              </a:solidFill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67544" y="1403648"/>
            <a:ext cx="8352928" cy="5265712"/>
          </a:xfrm>
        </p:spPr>
        <p:txBody>
          <a:bodyPr>
            <a:noAutofit/>
          </a:bodyPr>
          <a:lstStyle/>
          <a:p>
            <a:r>
              <a:rPr lang="es-AR" dirty="0" smtClean="0">
                <a:latin typeface="Arial" pitchFamily="34" charset="0"/>
                <a:cs typeface="Arial" pitchFamily="34" charset="0"/>
              </a:rPr>
              <a:t>La </a:t>
            </a:r>
            <a:r>
              <a:rPr lang="es-A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porción inicial </a:t>
            </a:r>
            <a:r>
              <a:rPr lang="es-AR" dirty="0" smtClean="0">
                <a:latin typeface="Arial" pitchFamily="34" charset="0"/>
                <a:cs typeface="Arial" pitchFamily="34" charset="0"/>
              </a:rPr>
              <a:t>del diagrama </a:t>
            </a:r>
            <a:r>
              <a:rPr lang="el-G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σ</a:t>
            </a:r>
            <a:r>
              <a:rPr lang="es-A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- €</a:t>
            </a:r>
            <a:r>
              <a:rPr lang="es-AR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s-AR" dirty="0" smtClean="0">
                <a:latin typeface="Arial" pitchFamily="34" charset="0"/>
                <a:cs typeface="Arial" pitchFamily="34" charset="0"/>
              </a:rPr>
              <a:t>es una </a:t>
            </a:r>
            <a:r>
              <a:rPr lang="es-A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línea recta </a:t>
            </a:r>
            <a:r>
              <a:rPr lang="es-AR" dirty="0" smtClean="0">
                <a:latin typeface="Arial" pitchFamily="34" charset="0"/>
                <a:cs typeface="Arial" pitchFamily="34" charset="0"/>
              </a:rPr>
              <a:t>de pendiente pronunciada.</a:t>
            </a:r>
          </a:p>
          <a:p>
            <a:r>
              <a:rPr lang="es-AR" dirty="0" smtClean="0">
                <a:latin typeface="Arial" pitchFamily="34" charset="0"/>
                <a:cs typeface="Arial" pitchFamily="34" charset="0"/>
              </a:rPr>
              <a:t>Hay por lo tanto, una </a:t>
            </a:r>
            <a:r>
              <a:rPr lang="es-A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Proporcionalidad</a:t>
            </a:r>
            <a:r>
              <a:rPr lang="es-AR" dirty="0" smtClean="0">
                <a:latin typeface="Arial" pitchFamily="34" charset="0"/>
                <a:cs typeface="Arial" pitchFamily="34" charset="0"/>
              </a:rPr>
              <a:t> entre la Tensión (esfuerzo) </a:t>
            </a:r>
            <a:r>
              <a:rPr lang="el-GR" b="1" dirty="0" smtClean="0">
                <a:latin typeface="Arial" pitchFamily="34" charset="0"/>
                <a:cs typeface="Arial" pitchFamily="34" charset="0"/>
              </a:rPr>
              <a:t>σ</a:t>
            </a:r>
            <a:r>
              <a:rPr lang="es-AR" dirty="0" smtClean="0">
                <a:latin typeface="Arial" pitchFamily="34" charset="0"/>
                <a:cs typeface="Arial" pitchFamily="34" charset="0"/>
              </a:rPr>
              <a:t> y la deformación específica </a:t>
            </a:r>
            <a:r>
              <a:rPr lang="es-AR" b="1" dirty="0" smtClean="0">
                <a:latin typeface="Arial" pitchFamily="34" charset="0"/>
                <a:cs typeface="Arial" pitchFamily="34" charset="0"/>
              </a:rPr>
              <a:t>€</a:t>
            </a:r>
            <a:r>
              <a:rPr lang="es-AR" dirty="0" smtClean="0">
                <a:latin typeface="Arial" pitchFamily="34" charset="0"/>
                <a:cs typeface="Arial" pitchFamily="34" charset="0"/>
              </a:rPr>
              <a:t>, por lo que puede escribirse que: </a:t>
            </a:r>
            <a:r>
              <a:rPr lang="el-GR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σ</a:t>
            </a:r>
            <a:r>
              <a:rPr lang="es-AR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= E </a:t>
            </a:r>
            <a:r>
              <a:rPr lang="es-AR" b="1" baseline="-25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*</a:t>
            </a:r>
            <a:r>
              <a:rPr lang="es-AR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€ .</a:t>
            </a:r>
          </a:p>
          <a:p>
            <a:r>
              <a:rPr lang="es-AR" dirty="0" smtClean="0">
                <a:latin typeface="Arial" pitchFamily="34" charset="0"/>
                <a:cs typeface="Arial" pitchFamily="34" charset="0"/>
              </a:rPr>
              <a:t>Esto se conoce como </a:t>
            </a:r>
            <a:r>
              <a:rPr lang="es-AR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LEY DE HOOKE</a:t>
            </a:r>
            <a:r>
              <a:rPr lang="es-AR" dirty="0" smtClean="0">
                <a:latin typeface="Arial" pitchFamily="34" charset="0"/>
                <a:cs typeface="Arial" pitchFamily="34" charset="0"/>
              </a:rPr>
              <a:t>. El coeficiente E se conoce como </a:t>
            </a:r>
            <a:r>
              <a:rPr lang="es-AR" b="1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MODULO DE ELASTICIDAD DEL MATERIAL</a:t>
            </a:r>
            <a:r>
              <a:rPr lang="es-AR" b="1" dirty="0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ó MODULO DE YOUNG</a:t>
            </a:r>
            <a:r>
              <a:rPr lang="es-AR" dirty="0" smtClean="0">
                <a:latin typeface="Arial" pitchFamily="34" charset="0"/>
                <a:cs typeface="Arial" pitchFamily="34" charset="0"/>
              </a:rPr>
              <a:t>. Las unidades de E son las mismas de </a:t>
            </a:r>
            <a:r>
              <a:rPr lang="el-GR" dirty="0" smtClean="0">
                <a:latin typeface="Arial" pitchFamily="34" charset="0"/>
                <a:cs typeface="Arial" pitchFamily="34" charset="0"/>
              </a:rPr>
              <a:t>σ</a:t>
            </a:r>
            <a:r>
              <a:rPr lang="es-AR" dirty="0" smtClean="0">
                <a:latin typeface="Arial" pitchFamily="34" charset="0"/>
                <a:cs typeface="Arial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4041117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11560" y="274638"/>
            <a:ext cx="8075240" cy="994122"/>
          </a:xfrm>
        </p:spPr>
        <p:txBody>
          <a:bodyPr>
            <a:noAutofit/>
          </a:bodyPr>
          <a:lstStyle/>
          <a:p>
            <a:r>
              <a:rPr lang="es-AR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Diagrama esfuerzo deformación </a:t>
            </a:r>
            <a:br>
              <a:rPr lang="es-AR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</a:br>
            <a:r>
              <a:rPr lang="el-GR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σ</a:t>
            </a:r>
            <a:r>
              <a:rPr lang="es-AR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- € a tracción del acero- </a:t>
            </a:r>
            <a:r>
              <a:rPr lang="es-AR" sz="36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PERIODO DE ELASTICIDAD</a:t>
            </a:r>
            <a:endParaRPr lang="es-AR" sz="3600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AR" dirty="0"/>
          </a:p>
        </p:txBody>
      </p:sp>
      <p:sp>
        <p:nvSpPr>
          <p:cNvPr id="4" name="Rectángulo 3"/>
          <p:cNvSpPr/>
          <p:nvPr/>
        </p:nvSpPr>
        <p:spPr>
          <a:xfrm>
            <a:off x="395536" y="1600200"/>
            <a:ext cx="8291264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AR" sz="3200" dirty="0">
                <a:latin typeface="Arial" pitchFamily="34" charset="0"/>
                <a:cs typeface="Arial" pitchFamily="34" charset="0"/>
              </a:rPr>
              <a:t>El máximo valor de esfuerzo para el que puede emplearse la ley de HOOKE para una material dado se conoce como </a:t>
            </a:r>
            <a:r>
              <a:rPr lang="es-AR" sz="3200" b="1" u="sng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Límite de Proporcionalidad del Material</a:t>
            </a:r>
          </a:p>
          <a:p>
            <a:endParaRPr lang="es-AR" sz="3200" b="1" dirty="0"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r>
              <a:rPr lang="es-AR" sz="3200" dirty="0">
                <a:latin typeface="Arial" pitchFamily="34" charset="0"/>
                <a:cs typeface="Arial" pitchFamily="34" charset="0"/>
              </a:rPr>
              <a:t>Para materiales dúctiles con período de fluencia bien definido, el límite de proporcionalidad casi coincide </a:t>
            </a:r>
            <a:r>
              <a:rPr lang="es-AR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con el límite de fluencia</a:t>
            </a:r>
          </a:p>
          <a:p>
            <a:r>
              <a:rPr lang="es-AR" dirty="0">
                <a:latin typeface="Arial" pitchFamily="34" charset="0"/>
                <a:cs typeface="Arial" pitchFamily="34" charset="0"/>
              </a:rPr>
              <a:t>     </a:t>
            </a:r>
          </a:p>
        </p:txBody>
      </p:sp>
    </p:spTree>
    <p:extLst>
      <p:ext uri="{BB962C8B-B14F-4D97-AF65-F5344CB8AC3E}">
        <p14:creationId xmlns:p14="http://schemas.microsoft.com/office/powerpoint/2010/main" val="23787653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AR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Diagrama esfuerzo deformación </a:t>
            </a:r>
            <a:br>
              <a:rPr lang="es-AR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</a:br>
            <a:r>
              <a:rPr lang="el-GR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σ</a:t>
            </a:r>
            <a:r>
              <a:rPr lang="es-AR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- € a tracción del acero</a:t>
            </a:r>
            <a:r>
              <a:rPr lang="es-AR" sz="2400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- </a:t>
            </a:r>
            <a:r>
              <a:rPr lang="es-AR" sz="24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PERIODO DE </a:t>
            </a:r>
            <a:r>
              <a:rPr lang="es-AR" sz="24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FLUENCIA</a:t>
            </a:r>
            <a:endParaRPr lang="es-AR" sz="2400" b="1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67544" y="1196752"/>
            <a:ext cx="8219256" cy="5661248"/>
          </a:xfrm>
        </p:spPr>
        <p:txBody>
          <a:bodyPr>
            <a:normAutofit fontScale="70000" lnSpcReduction="20000"/>
          </a:bodyPr>
          <a:lstStyle/>
          <a:p>
            <a:r>
              <a:rPr lang="es-AR" sz="6000" dirty="0" smtClean="0">
                <a:latin typeface="Arial" pitchFamily="34" charset="0"/>
                <a:cs typeface="Arial" pitchFamily="34" charset="0"/>
              </a:rPr>
              <a:t>Una vez alcanzado el esfuerzo (tensión) un valor </a:t>
            </a:r>
            <a:r>
              <a:rPr lang="es-AR" sz="6000" b="1" dirty="0" smtClean="0">
                <a:latin typeface="Arial" pitchFamily="34" charset="0"/>
                <a:cs typeface="Arial" pitchFamily="34" charset="0"/>
              </a:rPr>
              <a:t>crítico </a:t>
            </a:r>
            <a:r>
              <a:rPr lang="el-GR" sz="6000" b="1" dirty="0" smtClean="0">
                <a:latin typeface="Arial" pitchFamily="34" charset="0"/>
                <a:cs typeface="Arial" pitchFamily="34" charset="0"/>
              </a:rPr>
              <a:t>σ</a:t>
            </a:r>
            <a:r>
              <a:rPr lang="es-AR" sz="6000" b="1" baseline="-25000" dirty="0" smtClean="0">
                <a:latin typeface="Arial" pitchFamily="34" charset="0"/>
                <a:cs typeface="Arial" pitchFamily="34" charset="0"/>
              </a:rPr>
              <a:t>y,</a:t>
            </a:r>
            <a:r>
              <a:rPr lang="es-AR" sz="6000" dirty="0" smtClean="0">
                <a:latin typeface="Arial" pitchFamily="34" charset="0"/>
                <a:cs typeface="Arial" pitchFamily="34" charset="0"/>
              </a:rPr>
              <a:t> la probeta experimenta </a:t>
            </a:r>
            <a:r>
              <a:rPr lang="es-AR" sz="6000" b="1" u="sng" dirty="0" smtClean="0">
                <a:latin typeface="Arial" pitchFamily="34" charset="0"/>
                <a:cs typeface="Arial" pitchFamily="34" charset="0"/>
              </a:rPr>
              <a:t>una gran deformación con un incremento relativamente pequeño de la carga aplicada</a:t>
            </a:r>
            <a:r>
              <a:rPr lang="es-AR" sz="6000" dirty="0" smtClean="0">
                <a:latin typeface="Arial" pitchFamily="34" charset="0"/>
                <a:cs typeface="Arial" pitchFamily="34" charset="0"/>
              </a:rPr>
              <a:t>. Este esfuerzo </a:t>
            </a:r>
            <a:r>
              <a:rPr lang="el-GR" sz="6000" dirty="0">
                <a:latin typeface="Arial" pitchFamily="34" charset="0"/>
                <a:cs typeface="Arial" pitchFamily="34" charset="0"/>
              </a:rPr>
              <a:t>σ</a:t>
            </a:r>
            <a:r>
              <a:rPr lang="es-AR" sz="6000" baseline="-25000" dirty="0">
                <a:latin typeface="Arial" pitchFamily="34" charset="0"/>
                <a:cs typeface="Arial" pitchFamily="34" charset="0"/>
              </a:rPr>
              <a:t>y</a:t>
            </a:r>
            <a:r>
              <a:rPr lang="es-AR" sz="6000" baseline="-250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s-AR" sz="6000" dirty="0" smtClean="0">
                <a:latin typeface="Arial" pitchFamily="34" charset="0"/>
                <a:cs typeface="Arial" pitchFamily="34" charset="0"/>
              </a:rPr>
              <a:t>se denomina </a:t>
            </a:r>
          </a:p>
          <a:p>
            <a:pPr marL="0" indent="0">
              <a:buNone/>
            </a:pPr>
            <a:r>
              <a:rPr lang="es-AR" sz="6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 Tensión de </a:t>
            </a:r>
            <a:r>
              <a:rPr lang="es-AR" sz="6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Cedencia</a:t>
            </a:r>
            <a:r>
              <a:rPr lang="es-AR" sz="6000" b="1" baseline="-25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s-AR" sz="6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o de   </a:t>
            </a:r>
          </a:p>
          <a:p>
            <a:pPr marL="0" indent="0">
              <a:buNone/>
            </a:pPr>
            <a:r>
              <a:rPr lang="es-AR" sz="6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s-AR" sz="6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FLUENCIA .</a:t>
            </a:r>
          </a:p>
          <a:p>
            <a:endParaRPr lang="es-AR" dirty="0"/>
          </a:p>
          <a:p>
            <a:pPr marL="0" indent="0">
              <a:buNone/>
            </a:pPr>
            <a:endParaRPr lang="es-AR" sz="7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endParaRPr lang="es-AR" sz="7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813917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99592" y="274638"/>
            <a:ext cx="7787208" cy="706090"/>
          </a:xfrm>
        </p:spPr>
        <p:txBody>
          <a:bodyPr>
            <a:normAutofit fontScale="90000"/>
          </a:bodyPr>
          <a:lstStyle/>
          <a:p>
            <a:r>
              <a:rPr lang="es-A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Diagrama esfuerzo deformación </a:t>
            </a:r>
            <a:br>
              <a:rPr lang="es-A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</a:br>
            <a:r>
              <a:rPr lang="el-G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σ</a:t>
            </a:r>
            <a:r>
              <a:rPr lang="es-A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- € a tracción del acero</a:t>
            </a:r>
            <a:r>
              <a:rPr lang="es-AR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- </a:t>
            </a:r>
            <a:r>
              <a:rPr lang="es-AR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PERIODO DE FLUENCIA</a:t>
            </a:r>
            <a:endParaRPr lang="es-AR" dirty="0"/>
          </a:p>
        </p:txBody>
      </p:sp>
      <p:pic>
        <p:nvPicPr>
          <p:cNvPr id="4" name="Picture 2" descr="F:\123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20" y="1496572"/>
            <a:ext cx="8640080" cy="53578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533920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259632" y="274638"/>
            <a:ext cx="7427168" cy="706090"/>
          </a:xfrm>
        </p:spPr>
        <p:txBody>
          <a:bodyPr>
            <a:noAutofit/>
          </a:bodyPr>
          <a:lstStyle/>
          <a:p>
            <a:r>
              <a:rPr lang="es-AR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Diagrama esfuerzo deformación </a:t>
            </a:r>
            <a:br>
              <a:rPr lang="es-AR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</a:br>
            <a:r>
              <a:rPr lang="el-GR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σ</a:t>
            </a:r>
            <a:r>
              <a:rPr lang="es-AR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- € a tracción del acero</a:t>
            </a:r>
            <a:r>
              <a:rPr lang="es-AR" sz="3200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- </a:t>
            </a:r>
            <a:r>
              <a:rPr lang="es-AR" sz="32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PERIODO DE FLUENCIA</a:t>
            </a:r>
            <a:endParaRPr lang="es-AR" sz="3200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467544" y="1268760"/>
            <a:ext cx="8352928" cy="5256584"/>
          </a:xfrm>
        </p:spPr>
        <p:txBody>
          <a:bodyPr>
            <a:normAutofit fontScale="55000" lnSpcReduction="20000"/>
          </a:bodyPr>
          <a:lstStyle/>
          <a:p>
            <a:r>
              <a:rPr lang="es-AR" sz="3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s-AR" sz="5100" dirty="0" smtClean="0">
                <a:latin typeface="Arial" pitchFamily="34" charset="0"/>
                <a:cs typeface="Arial" pitchFamily="34" charset="0"/>
              </a:rPr>
              <a:t>Esta </a:t>
            </a:r>
            <a:r>
              <a:rPr lang="es-AR" sz="5100" dirty="0">
                <a:latin typeface="Arial" pitchFamily="34" charset="0"/>
                <a:cs typeface="Arial" pitchFamily="34" charset="0"/>
              </a:rPr>
              <a:t>deformación es causada </a:t>
            </a:r>
          </a:p>
          <a:p>
            <a:pPr marL="0" indent="0">
              <a:buNone/>
            </a:pPr>
            <a:r>
              <a:rPr lang="es-AR" sz="5100" dirty="0">
                <a:latin typeface="Arial" pitchFamily="34" charset="0"/>
                <a:cs typeface="Arial" pitchFamily="34" charset="0"/>
              </a:rPr>
              <a:t>    </a:t>
            </a:r>
            <a:r>
              <a:rPr lang="es-AR" sz="5100" dirty="0" smtClean="0">
                <a:latin typeface="Arial" pitchFamily="34" charset="0"/>
                <a:cs typeface="Arial" pitchFamily="34" charset="0"/>
              </a:rPr>
              <a:t>por </a:t>
            </a:r>
            <a:r>
              <a:rPr lang="es-AR" sz="5100" dirty="0">
                <a:latin typeface="Arial" pitchFamily="34" charset="0"/>
                <a:cs typeface="Arial" pitchFamily="34" charset="0"/>
              </a:rPr>
              <a:t>el </a:t>
            </a:r>
            <a:r>
              <a:rPr lang="es-AR" sz="5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deslizamiento del material </a:t>
            </a:r>
          </a:p>
          <a:p>
            <a:pPr marL="0" indent="0">
              <a:buNone/>
            </a:pPr>
            <a:r>
              <a:rPr lang="es-AR" sz="5100" dirty="0">
                <a:latin typeface="Arial" pitchFamily="34" charset="0"/>
                <a:cs typeface="Arial" pitchFamily="34" charset="0"/>
              </a:rPr>
              <a:t>    </a:t>
            </a:r>
            <a:r>
              <a:rPr lang="es-AR" sz="5100" dirty="0" smtClean="0">
                <a:latin typeface="Arial" pitchFamily="34" charset="0"/>
                <a:cs typeface="Arial" pitchFamily="34" charset="0"/>
              </a:rPr>
              <a:t>a </a:t>
            </a:r>
            <a:r>
              <a:rPr lang="es-AR" sz="5100" dirty="0">
                <a:latin typeface="Arial" pitchFamily="34" charset="0"/>
                <a:cs typeface="Arial" pitchFamily="34" charset="0"/>
              </a:rPr>
              <a:t>lo largo de superficies oblicuas y </a:t>
            </a:r>
          </a:p>
          <a:p>
            <a:pPr marL="0" indent="0">
              <a:buNone/>
            </a:pPr>
            <a:r>
              <a:rPr lang="es-AR" sz="5100" dirty="0">
                <a:latin typeface="Arial" pitchFamily="34" charset="0"/>
                <a:cs typeface="Arial" pitchFamily="34" charset="0"/>
              </a:rPr>
              <a:t>    se debe fundamentalmente a la acción</a:t>
            </a:r>
          </a:p>
          <a:p>
            <a:pPr marL="0" indent="0">
              <a:buNone/>
            </a:pPr>
            <a:r>
              <a:rPr lang="es-AR" sz="5100" dirty="0">
                <a:latin typeface="Arial" pitchFamily="34" charset="0"/>
                <a:cs typeface="Arial" pitchFamily="34" charset="0"/>
              </a:rPr>
              <a:t>    de los esfuerzos cortantes en esos</a:t>
            </a:r>
          </a:p>
          <a:p>
            <a:pPr marL="0" indent="0">
              <a:buNone/>
            </a:pPr>
            <a:r>
              <a:rPr lang="es-AR" sz="5100" dirty="0">
                <a:latin typeface="Arial" pitchFamily="34" charset="0"/>
                <a:cs typeface="Arial" pitchFamily="34" charset="0"/>
              </a:rPr>
              <a:t>    planos oblicuos.  La deformación final </a:t>
            </a:r>
          </a:p>
          <a:p>
            <a:pPr marL="0" indent="0">
              <a:buNone/>
            </a:pPr>
            <a:r>
              <a:rPr lang="es-AR" sz="5100" dirty="0">
                <a:latin typeface="Arial" pitchFamily="34" charset="0"/>
                <a:cs typeface="Arial" pitchFamily="34" charset="0"/>
              </a:rPr>
              <a:t>    de fluencia puede llegar a ser en los</a:t>
            </a:r>
          </a:p>
          <a:p>
            <a:pPr marL="0" indent="0">
              <a:buNone/>
            </a:pPr>
            <a:r>
              <a:rPr lang="es-AR" sz="5100" dirty="0">
                <a:latin typeface="Arial" pitchFamily="34" charset="0"/>
                <a:cs typeface="Arial" pitchFamily="34" charset="0"/>
              </a:rPr>
              <a:t>    materiales dúctiles unas </a:t>
            </a:r>
            <a:r>
              <a:rPr lang="es-AR" sz="51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20 veces superior </a:t>
            </a:r>
            <a:r>
              <a:rPr lang="es-AR" sz="51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  </a:t>
            </a:r>
          </a:p>
          <a:p>
            <a:pPr marL="0" indent="0">
              <a:buNone/>
            </a:pPr>
            <a:r>
              <a:rPr lang="es-AR" sz="51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s-AR" sz="51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  que  la  deformación  </a:t>
            </a:r>
            <a:r>
              <a:rPr lang="es-AR" sz="51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al  comienzo de la   </a:t>
            </a:r>
            <a:r>
              <a:rPr lang="es-AR" sz="51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</a:p>
          <a:p>
            <a:pPr marL="0" indent="0">
              <a:buNone/>
            </a:pPr>
            <a:r>
              <a:rPr lang="es-AR" sz="51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s-AR" sz="51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  misma</a:t>
            </a:r>
            <a:r>
              <a:rPr lang="es-AR" sz="51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.</a:t>
            </a:r>
          </a:p>
          <a:p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34609451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AR" dirty="0" smtClean="0"/>
              <a:t>Diagrama Carga-</a:t>
            </a:r>
            <a:r>
              <a:rPr lang="es-AR" dirty="0" err="1" smtClean="0"/>
              <a:t>Deformacion</a:t>
            </a:r>
            <a:endParaRPr lang="es-AR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251520" y="1417638"/>
            <a:ext cx="8640960" cy="517971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s-AR" dirty="0">
                <a:latin typeface="Arial" pitchFamily="34" charset="0"/>
                <a:cs typeface="Arial" pitchFamily="34" charset="0"/>
              </a:rPr>
              <a:t>Si se grafica la magnitud de la </a:t>
            </a:r>
          </a:p>
          <a:p>
            <a:pPr marL="0" indent="0">
              <a:buNone/>
            </a:pPr>
            <a:r>
              <a:rPr lang="es-AR" dirty="0" smtClean="0">
                <a:latin typeface="Arial" pitchFamily="34" charset="0"/>
                <a:cs typeface="Arial" pitchFamily="34" charset="0"/>
              </a:rPr>
              <a:t>carga </a:t>
            </a:r>
            <a:r>
              <a:rPr lang="es-AR" dirty="0">
                <a:latin typeface="Arial" pitchFamily="34" charset="0"/>
                <a:cs typeface="Arial" pitchFamily="34" charset="0"/>
              </a:rPr>
              <a:t>(eje y) contra su </a:t>
            </a:r>
          </a:p>
          <a:p>
            <a:pPr marL="0" indent="0">
              <a:buNone/>
            </a:pPr>
            <a:r>
              <a:rPr lang="es-AR" dirty="0" smtClean="0">
                <a:latin typeface="Arial" pitchFamily="34" charset="0"/>
                <a:cs typeface="Arial" pitchFamily="34" charset="0"/>
              </a:rPr>
              <a:t>deformación </a:t>
            </a:r>
            <a:r>
              <a:rPr lang="el-GR" dirty="0">
                <a:latin typeface="Arial" pitchFamily="34" charset="0"/>
                <a:cs typeface="Arial" pitchFamily="34" charset="0"/>
              </a:rPr>
              <a:t>Δ</a:t>
            </a:r>
            <a:r>
              <a:rPr lang="es-AR" dirty="0">
                <a:latin typeface="Arial" pitchFamily="34" charset="0"/>
                <a:cs typeface="Arial" pitchFamily="34" charset="0"/>
              </a:rPr>
              <a:t>l, se </a:t>
            </a:r>
          </a:p>
          <a:p>
            <a:pPr marL="0" indent="0">
              <a:buNone/>
            </a:pPr>
            <a:r>
              <a:rPr lang="es-AR" dirty="0" smtClean="0">
                <a:latin typeface="Arial" pitchFamily="34" charset="0"/>
                <a:cs typeface="Arial" pitchFamily="34" charset="0"/>
              </a:rPr>
              <a:t>obtendrá </a:t>
            </a:r>
            <a:r>
              <a:rPr lang="es-AR" dirty="0">
                <a:latin typeface="Arial" pitchFamily="34" charset="0"/>
                <a:cs typeface="Arial" pitchFamily="34" charset="0"/>
              </a:rPr>
              <a:t>el </a:t>
            </a:r>
            <a:r>
              <a:rPr lang="es-AR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D</a:t>
            </a:r>
            <a:r>
              <a:rPr lang="es-AR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iagrama </a:t>
            </a:r>
          </a:p>
          <a:p>
            <a:pPr marL="0" indent="0">
              <a:buNone/>
            </a:pPr>
            <a:r>
              <a:rPr lang="es-AR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Carga-Deformación</a:t>
            </a:r>
            <a:r>
              <a:rPr lang="es-A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.</a:t>
            </a:r>
          </a:p>
          <a:p>
            <a:pPr marL="0" indent="0">
              <a:buNone/>
            </a:pPr>
            <a:r>
              <a:rPr lang="es-A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El esfuerzo </a:t>
            </a:r>
            <a:r>
              <a:rPr lang="es-A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o tensión que </a:t>
            </a:r>
          </a:p>
          <a:p>
            <a:pPr marL="0" indent="0">
              <a:buNone/>
            </a:pPr>
            <a:r>
              <a:rPr lang="es-A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se produce </a:t>
            </a:r>
            <a:r>
              <a:rPr lang="es-A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se mide a través de </a:t>
            </a:r>
            <a:r>
              <a:rPr lang="el-GR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σ</a:t>
            </a:r>
            <a:r>
              <a:rPr lang="es-AR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s-AR" b="1" dirty="0" smtClean="0">
                <a:latin typeface="Arial" pitchFamily="34" charset="0"/>
                <a:cs typeface="Arial" pitchFamily="34" charset="0"/>
              </a:rPr>
              <a:t>siendo </a:t>
            </a:r>
            <a:endParaRPr lang="es-AR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r>
              <a:rPr lang="el-GR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σ</a:t>
            </a:r>
            <a:r>
              <a:rPr lang="es-AR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= P / A</a:t>
            </a:r>
            <a:endParaRPr lang="es-AR" dirty="0"/>
          </a:p>
        </p:txBody>
      </p:sp>
      <p:pic>
        <p:nvPicPr>
          <p:cNvPr id="4" name="Picture 3" descr="F:\11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2204864"/>
            <a:ext cx="3639069" cy="28787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311167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s-AR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AR"/>
          </a:p>
        </p:txBody>
      </p:sp>
      <p:pic>
        <p:nvPicPr>
          <p:cNvPr id="4" name="Picture 2" descr="F:\12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460" y="1077888"/>
            <a:ext cx="9060392" cy="56166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ángulo 4"/>
          <p:cNvSpPr/>
          <p:nvPr/>
        </p:nvSpPr>
        <p:spPr>
          <a:xfrm>
            <a:off x="2123728" y="89954"/>
            <a:ext cx="496855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A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Diagrama esfuerzo deformación </a:t>
            </a:r>
            <a:br>
              <a:rPr lang="es-A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</a:br>
            <a:r>
              <a:rPr lang="el-G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σ</a:t>
            </a:r>
            <a:r>
              <a:rPr lang="es-A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- € a tracción del acero- PERIODO DE FLUENCIA</a:t>
            </a:r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11990954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2191" y="260648"/>
            <a:ext cx="8229600" cy="1143000"/>
          </a:xfrm>
        </p:spPr>
        <p:txBody>
          <a:bodyPr>
            <a:noAutofit/>
          </a:bodyPr>
          <a:lstStyle/>
          <a:p>
            <a:r>
              <a:rPr lang="es-AR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Diagrama esfuerzo deformación </a:t>
            </a:r>
            <a:br>
              <a:rPr lang="es-AR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</a:br>
            <a:r>
              <a:rPr lang="el-GR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σ</a:t>
            </a:r>
            <a:r>
              <a:rPr lang="es-AR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- € a tracción del acero- PERIODO DE FLUENCIA</a:t>
            </a:r>
            <a:endParaRPr lang="es-AR" sz="2800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0" y="1600200"/>
            <a:ext cx="8686800" cy="5141168"/>
          </a:xfrm>
        </p:spPr>
        <p:txBody>
          <a:bodyPr/>
          <a:lstStyle/>
          <a:p>
            <a:r>
              <a:rPr lang="es-AR" dirty="0">
                <a:latin typeface="Arial" pitchFamily="34" charset="0"/>
                <a:cs typeface="Arial" pitchFamily="34" charset="0"/>
              </a:rPr>
              <a:t>Habiendo comenzado la </a:t>
            </a:r>
            <a:r>
              <a:rPr lang="es-AR" b="1" dirty="0">
                <a:latin typeface="Arial" pitchFamily="34" charset="0"/>
                <a:cs typeface="Arial" pitchFamily="34" charset="0"/>
              </a:rPr>
              <a:t>fluencia</a:t>
            </a:r>
            <a:r>
              <a:rPr lang="es-AR" dirty="0">
                <a:latin typeface="Arial" pitchFamily="34" charset="0"/>
                <a:cs typeface="Arial" pitchFamily="34" charset="0"/>
              </a:rPr>
              <a:t> , aunque se descargue el material ya quedan </a:t>
            </a:r>
            <a:r>
              <a:rPr lang="es-AR" b="1" dirty="0">
                <a:latin typeface="Arial" pitchFamily="34" charset="0"/>
                <a:cs typeface="Arial" pitchFamily="34" charset="0"/>
              </a:rPr>
              <a:t>deformaciones residuales </a:t>
            </a:r>
            <a:r>
              <a:rPr lang="es-AR" dirty="0">
                <a:latin typeface="Arial" pitchFamily="34" charset="0"/>
                <a:cs typeface="Arial" pitchFamily="34" charset="0"/>
              </a:rPr>
              <a:t>en la probeta, es decir la misma ha </a:t>
            </a:r>
            <a:r>
              <a:rPr lang="es-AR" b="1" dirty="0">
                <a:latin typeface="Arial" pitchFamily="34" charset="0"/>
                <a:cs typeface="Arial" pitchFamily="34" charset="0"/>
              </a:rPr>
              <a:t>entrado en el período plástico</a:t>
            </a:r>
            <a:r>
              <a:rPr lang="es-AR" dirty="0">
                <a:latin typeface="Arial" pitchFamily="34" charset="0"/>
                <a:cs typeface="Arial" pitchFamily="34" charset="0"/>
              </a:rPr>
              <a:t>, y por supuesto que no es más válida la Ley de Hooke.</a:t>
            </a:r>
          </a:p>
          <a:p>
            <a:endParaRPr lang="es-AR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0066" y="4653136"/>
            <a:ext cx="4133850" cy="1771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410731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AR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Diagrama esfuerzo deformación </a:t>
            </a:r>
            <a:br>
              <a:rPr lang="es-AR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</a:br>
            <a:r>
              <a:rPr lang="el-GR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σ</a:t>
            </a:r>
            <a:r>
              <a:rPr lang="es-AR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- € a tracción del acero- PERIODO DE FLUENCIA</a:t>
            </a:r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95" y="1916832"/>
            <a:ext cx="9073005" cy="38884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871105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AR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Diagrama esfuerzo deformación </a:t>
            </a:r>
            <a:br>
              <a:rPr lang="es-AR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</a:br>
            <a:r>
              <a:rPr lang="el-GR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σ</a:t>
            </a:r>
            <a:r>
              <a:rPr lang="es-AR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- € a tracción del acero- PERIODO DE </a:t>
            </a:r>
            <a:r>
              <a:rPr lang="es-AR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FLUENCIA</a:t>
            </a:r>
            <a:endParaRPr lang="es-AR" sz="2800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457200" y="1196752"/>
            <a:ext cx="8435280" cy="5472608"/>
          </a:xfrm>
        </p:spPr>
        <p:txBody>
          <a:bodyPr>
            <a:normAutofit fontScale="92500"/>
          </a:bodyPr>
          <a:lstStyle/>
          <a:p>
            <a:pPr>
              <a:buNone/>
            </a:pPr>
            <a:r>
              <a:rPr lang="es-AR" dirty="0" smtClean="0">
                <a:latin typeface="Arial" pitchFamily="34" charset="0"/>
                <a:cs typeface="Arial" pitchFamily="34" charset="0"/>
              </a:rPr>
              <a:t>   En </a:t>
            </a:r>
            <a:r>
              <a:rPr lang="es-AR" dirty="0">
                <a:latin typeface="Arial" pitchFamily="34" charset="0"/>
                <a:cs typeface="Arial" pitchFamily="34" charset="0"/>
              </a:rPr>
              <a:t>un ensayo de tracción del acero realizado </a:t>
            </a:r>
            <a:r>
              <a:rPr lang="es-AR" dirty="0" smtClean="0">
                <a:latin typeface="Arial" pitchFamily="34" charset="0"/>
                <a:cs typeface="Arial" pitchFamily="34" charset="0"/>
              </a:rPr>
              <a:t>con cuidado</a:t>
            </a:r>
            <a:r>
              <a:rPr lang="es-AR" dirty="0">
                <a:latin typeface="Arial" pitchFamily="34" charset="0"/>
                <a:cs typeface="Arial" pitchFamily="34" charset="0"/>
              </a:rPr>
              <a:t>, puede distinguirse entre </a:t>
            </a:r>
          </a:p>
          <a:p>
            <a:pPr>
              <a:buNone/>
            </a:pPr>
            <a:r>
              <a:rPr lang="es-AR" dirty="0">
                <a:latin typeface="Arial" pitchFamily="34" charset="0"/>
                <a:cs typeface="Arial" pitchFamily="34" charset="0"/>
              </a:rPr>
              <a:t>   </a:t>
            </a:r>
            <a:r>
              <a:rPr lang="es-AR" dirty="0" smtClean="0">
                <a:latin typeface="Arial" pitchFamily="34" charset="0"/>
                <a:cs typeface="Arial" pitchFamily="34" charset="0"/>
              </a:rPr>
              <a:t>un </a:t>
            </a:r>
            <a:r>
              <a:rPr lang="es-AR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Límite Superior de Fluencia</a:t>
            </a:r>
            <a:r>
              <a:rPr lang="es-AR" b="1" u="sng" dirty="0">
                <a:latin typeface="Arial" pitchFamily="34" charset="0"/>
                <a:cs typeface="Arial" pitchFamily="34" charset="0"/>
              </a:rPr>
              <a:t> </a:t>
            </a:r>
            <a:r>
              <a:rPr lang="es-AR" dirty="0">
                <a:latin typeface="Arial" pitchFamily="34" charset="0"/>
                <a:cs typeface="Arial" pitchFamily="34" charset="0"/>
              </a:rPr>
              <a:t>y que </a:t>
            </a:r>
          </a:p>
          <a:p>
            <a:pPr>
              <a:buNone/>
            </a:pPr>
            <a:r>
              <a:rPr lang="es-AR" dirty="0">
                <a:latin typeface="Arial" pitchFamily="34" charset="0"/>
                <a:cs typeface="Arial" pitchFamily="34" charset="0"/>
              </a:rPr>
              <a:t>   </a:t>
            </a:r>
            <a:r>
              <a:rPr lang="es-AR" dirty="0" smtClean="0">
                <a:latin typeface="Arial" pitchFamily="34" charset="0"/>
                <a:cs typeface="Arial" pitchFamily="34" charset="0"/>
              </a:rPr>
              <a:t>corresponde </a:t>
            </a:r>
            <a:r>
              <a:rPr lang="es-AR" dirty="0">
                <a:latin typeface="Arial" pitchFamily="34" charset="0"/>
                <a:cs typeface="Arial" pitchFamily="34" charset="0"/>
              </a:rPr>
              <a:t>al valor </a:t>
            </a:r>
            <a:r>
              <a:rPr lang="es-A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del esfuerzo  </a:t>
            </a:r>
          </a:p>
          <a:p>
            <a:pPr>
              <a:buNone/>
            </a:pPr>
            <a:r>
              <a:rPr lang="es-A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  alcanzado al momento de alcanzarse </a:t>
            </a:r>
          </a:p>
          <a:p>
            <a:pPr>
              <a:buNone/>
            </a:pPr>
            <a:r>
              <a:rPr lang="es-A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  el comienzo de fluencia </a:t>
            </a:r>
            <a:r>
              <a:rPr lang="es-AR" dirty="0">
                <a:latin typeface="Arial" pitchFamily="34" charset="0"/>
                <a:cs typeface="Arial" pitchFamily="34" charset="0"/>
              </a:rPr>
              <a:t>y un </a:t>
            </a:r>
            <a:r>
              <a:rPr lang="es-AR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Límite </a:t>
            </a:r>
          </a:p>
          <a:p>
            <a:pPr>
              <a:buNone/>
            </a:pPr>
            <a:r>
              <a:rPr lang="es-A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  </a:t>
            </a:r>
            <a:r>
              <a:rPr lang="es-AR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Inferior de Fluencia</a:t>
            </a:r>
            <a:r>
              <a:rPr lang="es-AR" b="1" dirty="0">
                <a:latin typeface="Arial" pitchFamily="34" charset="0"/>
                <a:cs typeface="Arial" pitchFamily="34" charset="0"/>
              </a:rPr>
              <a:t> </a:t>
            </a:r>
            <a:r>
              <a:rPr lang="es-AR" dirty="0">
                <a:latin typeface="Arial" pitchFamily="34" charset="0"/>
                <a:cs typeface="Arial" pitchFamily="34" charset="0"/>
              </a:rPr>
              <a:t>que corresponde </a:t>
            </a:r>
          </a:p>
          <a:p>
            <a:pPr>
              <a:buNone/>
            </a:pPr>
            <a:r>
              <a:rPr lang="es-AR" dirty="0">
                <a:latin typeface="Arial" pitchFamily="34" charset="0"/>
                <a:cs typeface="Arial" pitchFamily="34" charset="0"/>
              </a:rPr>
              <a:t>   al </a:t>
            </a:r>
            <a:r>
              <a:rPr lang="es-A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esfuerzo requerido para mantener la fluencia</a:t>
            </a:r>
            <a:r>
              <a:rPr lang="es-AR" dirty="0">
                <a:latin typeface="Arial" pitchFamily="34" charset="0"/>
                <a:cs typeface="Arial" pitchFamily="34" charset="0"/>
              </a:rPr>
              <a:t>.  Este </a:t>
            </a:r>
            <a:r>
              <a:rPr lang="es-AR" dirty="0" smtClean="0">
                <a:latin typeface="Arial" pitchFamily="34" charset="0"/>
                <a:cs typeface="Arial" pitchFamily="34" charset="0"/>
              </a:rPr>
              <a:t>último </a:t>
            </a:r>
            <a:r>
              <a:rPr lang="es-AR" dirty="0">
                <a:latin typeface="Arial" pitchFamily="34" charset="0"/>
                <a:cs typeface="Arial" pitchFamily="34" charset="0"/>
              </a:rPr>
              <a:t>es el que se considera por ser el primero transitorio</a:t>
            </a:r>
            <a:r>
              <a:rPr lang="es-AR" dirty="0"/>
              <a:t>.</a:t>
            </a:r>
          </a:p>
          <a:p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39040009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AR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Diagrama esfuerzo deformación </a:t>
            </a:r>
            <a:br>
              <a:rPr lang="es-AR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</a:br>
            <a:r>
              <a:rPr lang="el-GR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σ</a:t>
            </a:r>
            <a:r>
              <a:rPr lang="es-AR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- € a tracción del acero- PERIODO DE FLUENCIA</a:t>
            </a:r>
            <a:endParaRPr lang="es-AR" sz="2400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539552" y="1268760"/>
            <a:ext cx="8496944" cy="5805264"/>
          </a:xfrm>
        </p:spPr>
        <p:txBody>
          <a:bodyPr>
            <a:normAutofit/>
          </a:bodyPr>
          <a:lstStyle/>
          <a:p>
            <a:r>
              <a:rPr lang="es-AR" sz="2800" dirty="0" smtClean="0">
                <a:latin typeface="Arial" pitchFamily="34" charset="0"/>
                <a:cs typeface="Arial" pitchFamily="34" charset="0"/>
              </a:rPr>
              <a:t>Los diagramas </a:t>
            </a:r>
            <a:r>
              <a:rPr lang="el-GR" sz="2800" b="1" dirty="0" smtClean="0">
                <a:latin typeface="Arial" pitchFamily="34" charset="0"/>
                <a:cs typeface="Arial" pitchFamily="34" charset="0"/>
              </a:rPr>
              <a:t>σ</a:t>
            </a:r>
            <a:r>
              <a:rPr lang="es-AR" sz="2800" b="1" dirty="0" smtClean="0">
                <a:latin typeface="Arial" pitchFamily="34" charset="0"/>
                <a:cs typeface="Arial" pitchFamily="34" charset="0"/>
              </a:rPr>
              <a:t> - €</a:t>
            </a:r>
            <a:r>
              <a:rPr lang="es-AR" sz="2800" dirty="0" smtClean="0">
                <a:latin typeface="Arial" pitchFamily="34" charset="0"/>
                <a:cs typeface="Arial" pitchFamily="34" charset="0"/>
              </a:rPr>
              <a:t>, muestran que el acero estructural y el aluminio tienen distintas características de </a:t>
            </a:r>
            <a:r>
              <a:rPr lang="es-AR" sz="2800" dirty="0" err="1" smtClean="0">
                <a:latin typeface="Arial" pitchFamily="34" charset="0"/>
                <a:cs typeface="Arial" pitchFamily="34" charset="0"/>
              </a:rPr>
              <a:t>cedencia</a:t>
            </a:r>
            <a:r>
              <a:rPr lang="es-AR" sz="2800" dirty="0" smtClean="0">
                <a:latin typeface="Arial" pitchFamily="34" charset="0"/>
                <a:cs typeface="Arial" pitchFamily="34" charset="0"/>
              </a:rPr>
              <a:t> aunque ambos son dúctiles</a:t>
            </a:r>
            <a:endParaRPr lang="es-AR" sz="2800" dirty="0" smtClean="0"/>
          </a:p>
          <a:p>
            <a:endParaRPr lang="es-AR" dirty="0"/>
          </a:p>
          <a:p>
            <a:pPr>
              <a:buNone/>
            </a:pPr>
            <a:r>
              <a:rPr lang="es-AR" dirty="0" smtClean="0"/>
              <a:t>      </a:t>
            </a:r>
            <a:endParaRPr lang="es-AR" dirty="0"/>
          </a:p>
        </p:txBody>
      </p:sp>
      <p:pic>
        <p:nvPicPr>
          <p:cNvPr id="7170" name="Picture 2" descr="F:\12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552">
            <a:off x="3361081" y="2705668"/>
            <a:ext cx="3609617" cy="40508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921548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AR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Diagrama esfuerzo deformación </a:t>
            </a:r>
            <a:br>
              <a:rPr lang="es-AR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</a:br>
            <a:r>
              <a:rPr lang="el-GR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σ</a:t>
            </a:r>
            <a:r>
              <a:rPr lang="es-AR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- € a tracción del acero- PERIODO DE FLUENCIA</a:t>
            </a:r>
            <a:endParaRPr lang="es-AR" sz="2400" b="1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95536" y="1196752"/>
            <a:ext cx="8291264" cy="5661248"/>
          </a:xfrm>
        </p:spPr>
        <p:txBody>
          <a:bodyPr>
            <a:normAutofit fontScale="70000" lnSpcReduction="20000"/>
          </a:bodyPr>
          <a:lstStyle/>
          <a:p>
            <a:r>
              <a:rPr lang="es-AR" dirty="0" smtClean="0">
                <a:latin typeface="Arial" pitchFamily="34" charset="0"/>
                <a:cs typeface="Arial" pitchFamily="34" charset="0"/>
              </a:rPr>
              <a:t>En muchos materiales, como el aluminio y otros , el inicio de fluencia </a:t>
            </a:r>
            <a:r>
              <a:rPr lang="es-AR" b="1" dirty="0" smtClean="0">
                <a:latin typeface="Arial" pitchFamily="34" charset="0"/>
                <a:cs typeface="Arial" pitchFamily="34" charset="0"/>
              </a:rPr>
              <a:t>no se caracteriza por una porción horizontal </a:t>
            </a:r>
            <a:r>
              <a:rPr lang="es-AR" dirty="0" smtClean="0">
                <a:latin typeface="Arial" pitchFamily="34" charset="0"/>
                <a:cs typeface="Arial" pitchFamily="34" charset="0"/>
              </a:rPr>
              <a:t>de la curva esfuerzo-deformación. (Es decir no está bien definido).</a:t>
            </a:r>
          </a:p>
          <a:p>
            <a:endParaRPr lang="es-AR" dirty="0">
              <a:latin typeface="Arial" pitchFamily="34" charset="0"/>
              <a:cs typeface="Arial" pitchFamily="34" charset="0"/>
            </a:endParaRPr>
          </a:p>
          <a:p>
            <a:endParaRPr lang="es-AR" dirty="0" smtClean="0">
              <a:latin typeface="Arial" pitchFamily="34" charset="0"/>
              <a:cs typeface="Arial" pitchFamily="34" charset="0"/>
            </a:endParaRPr>
          </a:p>
          <a:p>
            <a:endParaRPr lang="es-AR" dirty="0">
              <a:latin typeface="Arial" pitchFamily="34" charset="0"/>
              <a:cs typeface="Arial" pitchFamily="34" charset="0"/>
            </a:endParaRPr>
          </a:p>
          <a:p>
            <a:endParaRPr lang="es-AR" dirty="0" smtClean="0">
              <a:latin typeface="Arial" pitchFamily="34" charset="0"/>
              <a:cs typeface="Arial" pitchFamily="34" charset="0"/>
            </a:endParaRPr>
          </a:p>
          <a:p>
            <a:endParaRPr lang="es-AR" dirty="0" smtClean="0">
              <a:latin typeface="Arial" pitchFamily="34" charset="0"/>
              <a:cs typeface="Arial" pitchFamily="34" charset="0"/>
            </a:endParaRPr>
          </a:p>
          <a:p>
            <a:endParaRPr lang="es-AR" dirty="0">
              <a:latin typeface="Arial" pitchFamily="34" charset="0"/>
              <a:cs typeface="Arial" pitchFamily="34" charset="0"/>
            </a:endParaRPr>
          </a:p>
          <a:p>
            <a:endParaRPr lang="es-AR" dirty="0" smtClean="0">
              <a:latin typeface="Arial" pitchFamily="34" charset="0"/>
              <a:cs typeface="Arial" pitchFamily="34" charset="0"/>
            </a:endParaRPr>
          </a:p>
          <a:p>
            <a:r>
              <a:rPr lang="es-AR" sz="3400" dirty="0" smtClean="0">
                <a:latin typeface="Arial" pitchFamily="34" charset="0"/>
                <a:cs typeface="Arial" pitchFamily="34" charset="0"/>
              </a:rPr>
              <a:t>En estos casos, la fluencia se establece a través del </a:t>
            </a:r>
            <a:r>
              <a:rPr lang="es-AR" sz="3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método de la desviación 0,2 %</a:t>
            </a:r>
            <a:r>
              <a:rPr lang="es-AR" sz="3400" dirty="0" smtClean="0">
                <a:latin typeface="Arial" pitchFamily="34" charset="0"/>
                <a:cs typeface="Arial" pitchFamily="34" charset="0"/>
              </a:rPr>
              <a:t>: Se obtiene dibujando una línea recta paralela a la porción inicial del diagrama </a:t>
            </a:r>
            <a:r>
              <a:rPr lang="el-GR" sz="3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σ</a:t>
            </a:r>
            <a:r>
              <a:rPr lang="es-AR" sz="3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- €</a:t>
            </a:r>
            <a:r>
              <a:rPr lang="es-AR" sz="3400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s-AR" sz="3400" dirty="0" smtClean="0">
                <a:latin typeface="Arial" pitchFamily="34" charset="0"/>
                <a:cs typeface="Arial" pitchFamily="34" charset="0"/>
              </a:rPr>
              <a:t>, a partir del punto de abscisa € = 0,2 % (€ = 0,002).</a:t>
            </a:r>
          </a:p>
          <a:p>
            <a:pPr marL="0" indent="0">
              <a:buNone/>
            </a:pPr>
            <a:r>
              <a:rPr lang="es-AR" sz="3400" dirty="0" smtClean="0">
                <a:latin typeface="Arial" pitchFamily="34" charset="0"/>
                <a:cs typeface="Arial" pitchFamily="34" charset="0"/>
              </a:rPr>
              <a:t> </a:t>
            </a:r>
          </a:p>
          <a:p>
            <a:r>
              <a:rPr lang="es-AR" dirty="0">
                <a:latin typeface="Arial" pitchFamily="34" charset="0"/>
                <a:cs typeface="Arial" pitchFamily="34" charset="0"/>
              </a:rPr>
              <a:t>Esta fluencia se define como </a:t>
            </a:r>
            <a:r>
              <a:rPr lang="es-A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Esfuerzo </a:t>
            </a:r>
            <a:r>
              <a:rPr lang="es-A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de </a:t>
            </a:r>
            <a:r>
              <a:rPr lang="es-A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Fluencia Convencional </a:t>
            </a:r>
            <a:r>
              <a:rPr lang="es-A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o </a:t>
            </a:r>
            <a:r>
              <a:rPr lang="es-A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Desviación </a:t>
            </a:r>
            <a:r>
              <a:rPr lang="es-A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del 0,2 %. </a:t>
            </a:r>
          </a:p>
          <a:p>
            <a:pPr marL="0" indent="0">
              <a:buNone/>
            </a:pPr>
            <a:endParaRPr lang="es-AR" dirty="0" smtClean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6" name="Picture 2" descr="F:\13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0806" y="2060848"/>
            <a:ext cx="2829296" cy="2232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165108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AR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Diagrama esfuerzo deformación </a:t>
            </a:r>
            <a:br>
              <a:rPr lang="es-AR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</a:br>
            <a:r>
              <a:rPr lang="el-GR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σ</a:t>
            </a:r>
            <a:r>
              <a:rPr lang="es-AR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- € a tracción del acero- PERIODO DE </a:t>
            </a:r>
            <a:r>
              <a:rPr lang="es-AR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GRANDES DEFORMACIONES</a:t>
            </a:r>
            <a:endParaRPr lang="es-AR" sz="2000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95536" y="1600200"/>
            <a:ext cx="8291264" cy="5069160"/>
          </a:xfrm>
        </p:spPr>
        <p:txBody>
          <a:bodyPr>
            <a:normAutofit lnSpcReduction="10000"/>
          </a:bodyPr>
          <a:lstStyle/>
          <a:p>
            <a:r>
              <a:rPr lang="es-AR" dirty="0" smtClean="0">
                <a:latin typeface="Arial" pitchFamily="34" charset="0"/>
                <a:cs typeface="Arial" pitchFamily="34" charset="0"/>
              </a:rPr>
              <a:t>Después de haber alcanzado un cierto valor máximo de carga, el diámetro de la probeta </a:t>
            </a:r>
            <a:r>
              <a:rPr lang="es-AR" b="1" dirty="0" smtClean="0">
                <a:latin typeface="Arial" pitchFamily="34" charset="0"/>
                <a:cs typeface="Arial" pitchFamily="34" charset="0"/>
              </a:rPr>
              <a:t>comienza a disminuir notablemente</a:t>
            </a:r>
            <a:r>
              <a:rPr lang="es-AR" dirty="0" smtClean="0">
                <a:latin typeface="Arial" pitchFamily="34" charset="0"/>
                <a:cs typeface="Arial" pitchFamily="34" charset="0"/>
              </a:rPr>
              <a:t>, debido a una inestabilidad local y la tensión llegó al máximo:  valor de </a:t>
            </a:r>
            <a:r>
              <a:rPr lang="el-G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σ</a:t>
            </a:r>
            <a:r>
              <a:rPr lang="es-AR" b="1" baseline="-25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u</a:t>
            </a:r>
            <a:r>
              <a:rPr lang="es-AR" baseline="-25000" dirty="0" smtClean="0">
                <a:latin typeface="Arial" pitchFamily="34" charset="0"/>
                <a:cs typeface="Arial" pitchFamily="34" charset="0"/>
              </a:rPr>
              <a:t>. </a:t>
            </a:r>
            <a:endParaRPr lang="es-AR" dirty="0" smtClean="0">
              <a:latin typeface="Arial" pitchFamily="34" charset="0"/>
              <a:cs typeface="Arial" pitchFamily="34" charset="0"/>
            </a:endParaRPr>
          </a:p>
          <a:p>
            <a:r>
              <a:rPr lang="es-AR" dirty="0" smtClean="0">
                <a:latin typeface="Arial" pitchFamily="34" charset="0"/>
                <a:cs typeface="Arial" pitchFamily="34" charset="0"/>
              </a:rPr>
              <a:t>Este fenómeno deformante se conoce como </a:t>
            </a:r>
            <a:r>
              <a:rPr lang="es-AR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Estricción</a:t>
            </a:r>
            <a:r>
              <a:rPr lang="es-AR" dirty="0" smtClean="0">
                <a:latin typeface="Arial" pitchFamily="34" charset="0"/>
                <a:cs typeface="Arial" pitchFamily="34" charset="0"/>
              </a:rPr>
              <a:t>. Alcanzado este limite, son suficientes cargas algo menores para lograr que la probeta se alargue más y se rompa. </a:t>
            </a:r>
          </a:p>
          <a:p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34455235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AR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Diagrama esfuerzo deformación </a:t>
            </a:r>
            <a:br>
              <a:rPr lang="es-AR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</a:br>
            <a:r>
              <a:rPr lang="el-GR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σ</a:t>
            </a:r>
            <a:r>
              <a:rPr lang="es-AR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- € a tracción del acero- </a:t>
            </a:r>
            <a:r>
              <a:rPr lang="es-AR" sz="24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PERIODO DE </a:t>
            </a:r>
            <a:r>
              <a:rPr lang="es-AR" sz="24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GRANDES DEDORMACIONES</a:t>
            </a:r>
            <a:endParaRPr lang="es-AR" sz="2400" b="1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95536" y="1340768"/>
            <a:ext cx="8291264" cy="5517232"/>
          </a:xfrm>
        </p:spPr>
        <p:txBody>
          <a:bodyPr/>
          <a:lstStyle/>
          <a:p>
            <a:r>
              <a:rPr lang="es-AR" dirty="0">
                <a:latin typeface="Arial" pitchFamily="34" charset="0"/>
                <a:cs typeface="Arial" pitchFamily="34" charset="0"/>
              </a:rPr>
              <a:t>La  rotura en los materiales dúctiles se produce en </a:t>
            </a:r>
            <a:r>
              <a:rPr lang="es-AR" b="1" dirty="0">
                <a:latin typeface="Arial" pitchFamily="34" charset="0"/>
                <a:cs typeface="Arial" pitchFamily="34" charset="0"/>
              </a:rPr>
              <a:t>forma de cono </a:t>
            </a:r>
            <a:r>
              <a:rPr lang="es-AR" dirty="0">
                <a:latin typeface="Arial" pitchFamily="34" charset="0"/>
                <a:cs typeface="Arial" pitchFamily="34" charset="0"/>
              </a:rPr>
              <a:t>con un ángulo de aprox. 45° con el eje de la probeta.   </a:t>
            </a:r>
          </a:p>
          <a:p>
            <a:endParaRPr lang="es-AR" dirty="0"/>
          </a:p>
        </p:txBody>
      </p:sp>
      <p:pic>
        <p:nvPicPr>
          <p:cNvPr id="8194" name="Picture 2" descr="F:\12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3" y="2924944"/>
            <a:ext cx="2556853" cy="40007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52309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s-AR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Diagrama esfuerzo deformación </a:t>
            </a:r>
            <a:br>
              <a:rPr lang="es-AR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</a:br>
            <a:r>
              <a:rPr lang="el-GR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σ</a:t>
            </a:r>
            <a:r>
              <a:rPr lang="es-AR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- € a tracción del acero- PERIODO PLASTICO DE GRANDES  DEFORMACIONES </a:t>
            </a:r>
            <a:r>
              <a:rPr lang="es-AR" sz="2400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/>
            </a:r>
            <a:br>
              <a:rPr lang="es-AR" sz="2400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</a:br>
            <a:endParaRPr lang="es-AR" sz="2400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539552" y="1268760"/>
            <a:ext cx="8147248" cy="5472608"/>
          </a:xfrm>
        </p:spPr>
        <p:txBody>
          <a:bodyPr>
            <a:normAutofit fontScale="85000" lnSpcReduction="20000"/>
          </a:bodyPr>
          <a:lstStyle/>
          <a:p>
            <a:r>
              <a:rPr lang="es-AR" b="1" u="sng" dirty="0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COMPORTAMIENTO DE MATERIALES FRAGILES</a:t>
            </a:r>
          </a:p>
          <a:p>
            <a:r>
              <a:rPr lang="es-AR" dirty="0" smtClean="0">
                <a:latin typeface="Arial" pitchFamily="34" charset="0"/>
                <a:cs typeface="Arial" pitchFamily="34" charset="0"/>
              </a:rPr>
              <a:t>Materiales frágiles como el </a:t>
            </a:r>
            <a:r>
              <a:rPr lang="es-AR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hierro fundido, el vidrio y la piedra</a:t>
            </a:r>
            <a:r>
              <a:rPr lang="es-AR" dirty="0" smtClean="0">
                <a:latin typeface="Arial" pitchFamily="34" charset="0"/>
                <a:cs typeface="Arial" pitchFamily="34" charset="0"/>
              </a:rPr>
              <a:t> se caracterizan porque la rotura se produce </a:t>
            </a:r>
            <a:r>
              <a:rPr lang="es-AR" b="1" dirty="0" smtClean="0">
                <a:latin typeface="Arial" pitchFamily="34" charset="0"/>
                <a:cs typeface="Arial" pitchFamily="34" charset="0"/>
              </a:rPr>
              <a:t>sin un cambio notable de su deformación</a:t>
            </a:r>
            <a:r>
              <a:rPr lang="es-AR" dirty="0" smtClean="0">
                <a:latin typeface="Arial" pitchFamily="34" charset="0"/>
                <a:cs typeface="Arial" pitchFamily="34" charset="0"/>
              </a:rPr>
              <a:t>, siendo esta deformación  </a:t>
            </a:r>
            <a:r>
              <a:rPr lang="es-AR" b="1" dirty="0" smtClean="0">
                <a:latin typeface="Arial" pitchFamily="34" charset="0"/>
                <a:cs typeface="Arial" pitchFamily="34" charset="0"/>
              </a:rPr>
              <a:t>muchísimo menor </a:t>
            </a:r>
            <a:r>
              <a:rPr lang="es-AR" dirty="0" smtClean="0">
                <a:latin typeface="Arial" pitchFamily="34" charset="0"/>
                <a:cs typeface="Arial" pitchFamily="34" charset="0"/>
              </a:rPr>
              <a:t>que en los materiales dúctiles.</a:t>
            </a:r>
          </a:p>
          <a:p>
            <a:r>
              <a:rPr lang="es-AR" dirty="0" smtClean="0">
                <a:latin typeface="Arial" pitchFamily="34" charset="0"/>
                <a:cs typeface="Arial" pitchFamily="34" charset="0"/>
              </a:rPr>
              <a:t>No existe </a:t>
            </a:r>
            <a:r>
              <a:rPr lang="es-AR" b="1" dirty="0" smtClean="0">
                <a:latin typeface="Arial" pitchFamily="34" charset="0"/>
                <a:cs typeface="Arial" pitchFamily="34" charset="0"/>
              </a:rPr>
              <a:t>estricción</a:t>
            </a:r>
            <a:r>
              <a:rPr lang="es-AR" dirty="0" smtClean="0">
                <a:latin typeface="Arial" pitchFamily="34" charset="0"/>
                <a:cs typeface="Arial" pitchFamily="34" charset="0"/>
              </a:rPr>
              <a:t> alguna en este tipo de materiales</a:t>
            </a:r>
          </a:p>
          <a:p>
            <a:endParaRPr lang="es-AR" dirty="0" smtClean="0">
              <a:latin typeface="Arial" pitchFamily="34" charset="0"/>
              <a:cs typeface="Arial" pitchFamily="34" charset="0"/>
            </a:endParaRPr>
          </a:p>
          <a:p>
            <a:r>
              <a:rPr lang="es-AR" dirty="0" smtClean="0">
                <a:latin typeface="Arial" pitchFamily="34" charset="0"/>
                <a:cs typeface="Arial" pitchFamily="34" charset="0"/>
              </a:rPr>
              <a:t>La rotura ocurre a lo largo de una superficie perpendicular a la carga, por lo que los </a:t>
            </a:r>
            <a:r>
              <a:rPr lang="es-A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Esfuerzos Normales</a:t>
            </a:r>
            <a:r>
              <a:rPr lang="es-AR" dirty="0" smtClean="0">
                <a:latin typeface="Arial" pitchFamily="34" charset="0"/>
                <a:cs typeface="Arial" pitchFamily="34" charset="0"/>
              </a:rPr>
              <a:t> son los responsables de dicha falla.</a:t>
            </a:r>
          </a:p>
          <a:p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16972430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AR" dirty="0" smtClean="0">
                <a:latin typeface="Arial" pitchFamily="34" charset="0"/>
                <a:cs typeface="Arial" pitchFamily="34" charset="0"/>
              </a:rPr>
              <a:t>Medidas </a:t>
            </a:r>
            <a:r>
              <a:rPr lang="es-AR" dirty="0" err="1" smtClean="0">
                <a:latin typeface="Arial" pitchFamily="34" charset="0"/>
                <a:cs typeface="Arial" pitchFamily="34" charset="0"/>
              </a:rPr>
              <a:t>Stándares</a:t>
            </a:r>
            <a:r>
              <a:rPr lang="es-AR" dirty="0" smtClean="0">
                <a:latin typeface="Arial" pitchFamily="34" charset="0"/>
                <a:cs typeface="Arial" pitchFamily="34" charset="0"/>
              </a:rPr>
              <a:t> de </a:t>
            </a:r>
            <a:r>
              <a:rPr lang="es-A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DUCTILIDAD</a:t>
            </a:r>
            <a:r>
              <a:rPr lang="es-AR" dirty="0" smtClean="0">
                <a:latin typeface="Arial" pitchFamily="34" charset="0"/>
                <a:cs typeface="Arial" pitchFamily="34" charset="0"/>
              </a:rPr>
              <a:t> de Materiales Dúctiles</a:t>
            </a:r>
            <a:endParaRPr lang="es-AR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s-AR" b="1" u="sng" dirty="0" smtClean="0">
                <a:latin typeface="Arial" pitchFamily="34" charset="0"/>
                <a:cs typeface="Arial" pitchFamily="34" charset="0"/>
              </a:rPr>
              <a:t>Porcentaje de alargamiento</a:t>
            </a:r>
            <a:r>
              <a:rPr lang="es-AR" dirty="0" smtClean="0">
                <a:latin typeface="Arial" pitchFamily="34" charset="0"/>
                <a:cs typeface="Arial" pitchFamily="34" charset="0"/>
              </a:rPr>
              <a:t>: </a:t>
            </a:r>
          </a:p>
          <a:p>
            <a:r>
              <a:rPr lang="es-A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% </a:t>
            </a:r>
            <a:r>
              <a:rPr lang="el-G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Δ</a:t>
            </a:r>
            <a:r>
              <a:rPr lang="es-A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l </a:t>
            </a:r>
            <a:r>
              <a:rPr lang="es-A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= </a:t>
            </a:r>
            <a:r>
              <a:rPr lang="es-AR" u="sng" dirty="0" smtClean="0">
                <a:latin typeface="Arial" pitchFamily="34" charset="0"/>
                <a:cs typeface="Arial" pitchFamily="34" charset="0"/>
              </a:rPr>
              <a:t>100 . (L</a:t>
            </a:r>
            <a:r>
              <a:rPr lang="es-AR" baseline="-25000" dirty="0" smtClean="0">
                <a:latin typeface="Arial" pitchFamily="34" charset="0"/>
                <a:cs typeface="Arial" pitchFamily="34" charset="0"/>
              </a:rPr>
              <a:t>B</a:t>
            </a:r>
            <a:r>
              <a:rPr lang="es-AR" u="sng" dirty="0" smtClean="0">
                <a:latin typeface="Arial" pitchFamily="34" charset="0"/>
                <a:cs typeface="Arial" pitchFamily="34" charset="0"/>
              </a:rPr>
              <a:t> – L</a:t>
            </a:r>
            <a:r>
              <a:rPr lang="es-AR" baseline="-25000" dirty="0" smtClean="0">
                <a:latin typeface="Arial" pitchFamily="34" charset="0"/>
                <a:cs typeface="Arial" pitchFamily="34" charset="0"/>
              </a:rPr>
              <a:t>O )</a:t>
            </a:r>
            <a:r>
              <a:rPr lang="es-AR" dirty="0" smtClean="0">
                <a:latin typeface="Arial" pitchFamily="34" charset="0"/>
                <a:cs typeface="Arial" pitchFamily="34" charset="0"/>
              </a:rPr>
              <a:t> </a:t>
            </a:r>
            <a:endParaRPr lang="es-AR" baseline="-25000" dirty="0" smtClean="0"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r>
              <a:rPr lang="es-AR" baseline="-25000" dirty="0">
                <a:latin typeface="Arial" pitchFamily="34" charset="0"/>
                <a:cs typeface="Arial" pitchFamily="34" charset="0"/>
              </a:rPr>
              <a:t> </a:t>
            </a:r>
            <a:r>
              <a:rPr lang="es-AR" baseline="-25000" dirty="0" smtClean="0">
                <a:latin typeface="Arial" pitchFamily="34" charset="0"/>
                <a:cs typeface="Arial" pitchFamily="34" charset="0"/>
              </a:rPr>
              <a:t>                                     </a:t>
            </a:r>
            <a:r>
              <a:rPr lang="es-AR" dirty="0" smtClean="0">
                <a:latin typeface="Arial" pitchFamily="34" charset="0"/>
                <a:cs typeface="Arial" pitchFamily="34" charset="0"/>
              </a:rPr>
              <a:t>L</a:t>
            </a:r>
            <a:r>
              <a:rPr lang="es-AR" baseline="-25000" dirty="0" smtClean="0">
                <a:latin typeface="Arial" pitchFamily="34" charset="0"/>
                <a:cs typeface="Arial" pitchFamily="34" charset="0"/>
              </a:rPr>
              <a:t>0</a:t>
            </a:r>
            <a:endParaRPr lang="es-AR" dirty="0" smtClean="0"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r>
              <a:rPr lang="es-AR" dirty="0" smtClean="0">
                <a:latin typeface="Arial" pitchFamily="34" charset="0"/>
                <a:cs typeface="Arial" pitchFamily="34" charset="0"/>
              </a:rPr>
              <a:t>Donde L</a:t>
            </a:r>
            <a:r>
              <a:rPr lang="es-AR" baseline="-25000" dirty="0" smtClean="0">
                <a:latin typeface="Arial" pitchFamily="34" charset="0"/>
                <a:cs typeface="Arial" pitchFamily="34" charset="0"/>
              </a:rPr>
              <a:t>0 </a:t>
            </a:r>
            <a:r>
              <a:rPr lang="es-AR" dirty="0" smtClean="0">
                <a:latin typeface="Arial" pitchFamily="34" charset="0"/>
                <a:cs typeface="Arial" pitchFamily="34" charset="0"/>
              </a:rPr>
              <a:t> y L</a:t>
            </a:r>
            <a:r>
              <a:rPr lang="es-AR" baseline="-25000" dirty="0" smtClean="0">
                <a:latin typeface="Arial" pitchFamily="34" charset="0"/>
                <a:cs typeface="Arial" pitchFamily="34" charset="0"/>
              </a:rPr>
              <a:t>B, </a:t>
            </a:r>
            <a:r>
              <a:rPr lang="es-AR" dirty="0" smtClean="0">
                <a:latin typeface="Arial" pitchFamily="34" charset="0"/>
                <a:cs typeface="Arial" pitchFamily="34" charset="0"/>
              </a:rPr>
              <a:t>representan respectivamente, las longitudes inicial y final del ensayo.</a:t>
            </a:r>
          </a:p>
          <a:p>
            <a:r>
              <a:rPr lang="es-AR" b="1" u="sng" dirty="0" smtClean="0">
                <a:latin typeface="Arial" pitchFamily="34" charset="0"/>
                <a:cs typeface="Arial" pitchFamily="34" charset="0"/>
              </a:rPr>
              <a:t>Porcentaje de reducción de área</a:t>
            </a:r>
            <a:r>
              <a:rPr lang="es-AR" dirty="0" smtClean="0">
                <a:latin typeface="Arial" pitchFamily="34" charset="0"/>
                <a:cs typeface="Arial" pitchFamily="34" charset="0"/>
              </a:rPr>
              <a:t>: </a:t>
            </a:r>
          </a:p>
          <a:p>
            <a:pPr marL="0" indent="0">
              <a:buNone/>
            </a:pPr>
            <a:r>
              <a:rPr lang="es-AR" dirty="0">
                <a:latin typeface="Arial" pitchFamily="34" charset="0"/>
                <a:cs typeface="Arial" pitchFamily="34" charset="0"/>
              </a:rPr>
              <a:t> </a:t>
            </a:r>
            <a:r>
              <a:rPr lang="es-AR" dirty="0" smtClean="0">
                <a:latin typeface="Arial" pitchFamily="34" charset="0"/>
                <a:cs typeface="Arial" pitchFamily="34" charset="0"/>
              </a:rPr>
              <a:t>          </a:t>
            </a:r>
            <a:r>
              <a:rPr lang="es-A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% </a:t>
            </a:r>
            <a:r>
              <a:rPr lang="es-A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A</a:t>
            </a:r>
            <a:r>
              <a:rPr lang="es-AR" dirty="0" smtClean="0">
                <a:latin typeface="Arial" pitchFamily="34" charset="0"/>
                <a:cs typeface="Arial" pitchFamily="34" charset="0"/>
              </a:rPr>
              <a:t>       = 100 .(</a:t>
            </a:r>
            <a:r>
              <a:rPr lang="es-AR" u="sng" dirty="0" smtClean="0">
                <a:latin typeface="Arial" pitchFamily="34" charset="0"/>
                <a:cs typeface="Arial" pitchFamily="34" charset="0"/>
              </a:rPr>
              <a:t>A</a:t>
            </a:r>
            <a:r>
              <a:rPr lang="es-AR" baseline="-25000" dirty="0" smtClean="0">
                <a:latin typeface="Arial" pitchFamily="34" charset="0"/>
                <a:cs typeface="Arial" pitchFamily="34" charset="0"/>
              </a:rPr>
              <a:t>B</a:t>
            </a:r>
            <a:r>
              <a:rPr lang="es-AR" u="sng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s-AR" u="sng" dirty="0">
                <a:latin typeface="Arial" pitchFamily="34" charset="0"/>
                <a:cs typeface="Arial" pitchFamily="34" charset="0"/>
              </a:rPr>
              <a:t>– </a:t>
            </a:r>
            <a:r>
              <a:rPr lang="es-AR" u="sng" dirty="0" smtClean="0">
                <a:latin typeface="Arial" pitchFamily="34" charset="0"/>
                <a:cs typeface="Arial" pitchFamily="34" charset="0"/>
              </a:rPr>
              <a:t>A</a:t>
            </a:r>
            <a:r>
              <a:rPr lang="es-AR" baseline="-25000" dirty="0" smtClean="0">
                <a:latin typeface="Arial" pitchFamily="34" charset="0"/>
                <a:cs typeface="Arial" pitchFamily="34" charset="0"/>
              </a:rPr>
              <a:t>O</a:t>
            </a:r>
            <a:r>
              <a:rPr lang="es-AR" dirty="0" smtClean="0">
                <a:latin typeface="Arial" pitchFamily="34" charset="0"/>
                <a:cs typeface="Arial" pitchFamily="34" charset="0"/>
              </a:rPr>
              <a:t> )</a:t>
            </a:r>
            <a:endParaRPr lang="es-AR" dirty="0"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r>
              <a:rPr lang="es-AR" dirty="0" smtClean="0">
                <a:latin typeface="Arial" pitchFamily="34" charset="0"/>
                <a:cs typeface="Arial" pitchFamily="34" charset="0"/>
              </a:rPr>
              <a:t>                                         A</a:t>
            </a:r>
            <a:r>
              <a:rPr lang="es-AR" baseline="-25000" dirty="0" smtClean="0">
                <a:latin typeface="Arial" pitchFamily="34" charset="0"/>
                <a:cs typeface="Arial" pitchFamily="34" charset="0"/>
              </a:rPr>
              <a:t>0</a:t>
            </a:r>
            <a:endParaRPr lang="es-AR" dirty="0"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r>
              <a:rPr lang="es-AR" dirty="0" smtClean="0">
                <a:latin typeface="Arial" pitchFamily="34" charset="0"/>
                <a:cs typeface="Arial" pitchFamily="34" charset="0"/>
              </a:rPr>
              <a:t>En donde </a:t>
            </a:r>
            <a:r>
              <a:rPr lang="es-AR" u="sng" dirty="0" smtClean="0">
                <a:latin typeface="Arial" pitchFamily="34" charset="0"/>
                <a:cs typeface="Arial" pitchFamily="34" charset="0"/>
              </a:rPr>
              <a:t>A</a:t>
            </a:r>
            <a:r>
              <a:rPr lang="es-AR" baseline="-25000" dirty="0" smtClean="0">
                <a:latin typeface="Arial" pitchFamily="34" charset="0"/>
                <a:cs typeface="Arial" pitchFamily="34" charset="0"/>
              </a:rPr>
              <a:t>O </a:t>
            </a:r>
            <a:r>
              <a:rPr lang="es-AR" dirty="0" smtClean="0">
                <a:latin typeface="Arial" pitchFamily="34" charset="0"/>
                <a:cs typeface="Arial" pitchFamily="34" charset="0"/>
              </a:rPr>
              <a:t>representa el área inicial de la probeta y </a:t>
            </a:r>
            <a:r>
              <a:rPr lang="es-AR" u="sng" dirty="0" smtClean="0">
                <a:latin typeface="Arial" pitchFamily="34" charset="0"/>
                <a:cs typeface="Arial" pitchFamily="34" charset="0"/>
              </a:rPr>
              <a:t>A</a:t>
            </a:r>
            <a:r>
              <a:rPr lang="es-AR" baseline="-25000" dirty="0" smtClean="0">
                <a:latin typeface="Arial" pitchFamily="34" charset="0"/>
                <a:cs typeface="Arial" pitchFamily="34" charset="0"/>
              </a:rPr>
              <a:t>B </a:t>
            </a:r>
            <a:r>
              <a:rPr lang="es-AR" dirty="0" smtClean="0">
                <a:latin typeface="Arial" pitchFamily="34" charset="0"/>
                <a:cs typeface="Arial" pitchFamily="34" charset="0"/>
              </a:rPr>
              <a:t>el área de fractura.</a:t>
            </a:r>
          </a:p>
        </p:txBody>
      </p:sp>
    </p:spTree>
    <p:extLst>
      <p:ext uri="{BB962C8B-B14F-4D97-AF65-F5344CB8AC3E}">
        <p14:creationId xmlns:p14="http://schemas.microsoft.com/office/powerpoint/2010/main" val="17286651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95536" y="274638"/>
            <a:ext cx="8291264" cy="1354162"/>
          </a:xfrm>
        </p:spPr>
        <p:txBody>
          <a:bodyPr/>
          <a:lstStyle/>
          <a:p>
            <a:r>
              <a:rPr lang="es-AR" dirty="0"/>
              <a:t>Diagrama Carga-</a:t>
            </a:r>
            <a:r>
              <a:rPr lang="es-AR" dirty="0" err="1"/>
              <a:t>Deformacion</a:t>
            </a:r>
            <a:endParaRPr lang="es-AR" dirty="0"/>
          </a:p>
        </p:txBody>
      </p:sp>
      <p:pic>
        <p:nvPicPr>
          <p:cNvPr id="4" name="Picture 3" descr="F:\11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1299825"/>
            <a:ext cx="6912768" cy="54684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921138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AR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Ensayo de compresión del acero</a:t>
            </a:r>
            <a:endParaRPr lang="es-AR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23528" y="1196752"/>
            <a:ext cx="8363272" cy="5472608"/>
          </a:xfrm>
        </p:spPr>
        <p:txBody>
          <a:bodyPr>
            <a:normAutofit fontScale="77500" lnSpcReduction="20000"/>
          </a:bodyPr>
          <a:lstStyle/>
          <a:p>
            <a:r>
              <a:rPr lang="es-AR" dirty="0" smtClean="0">
                <a:latin typeface="Arial" pitchFamily="34" charset="0"/>
                <a:cs typeface="Arial" pitchFamily="34" charset="0"/>
              </a:rPr>
              <a:t>El </a:t>
            </a:r>
            <a:r>
              <a:rPr lang="es-AR" u="sng" dirty="0" smtClean="0">
                <a:latin typeface="Arial" pitchFamily="34" charset="0"/>
                <a:cs typeface="Arial" pitchFamily="34" charset="0"/>
              </a:rPr>
              <a:t>ensayo a compresión </a:t>
            </a:r>
            <a:r>
              <a:rPr lang="es-AR" dirty="0" smtClean="0">
                <a:latin typeface="Arial" pitchFamily="34" charset="0"/>
                <a:cs typeface="Arial" pitchFamily="34" charset="0"/>
              </a:rPr>
              <a:t>demuestra que la curva </a:t>
            </a:r>
            <a:r>
              <a:rPr lang="el-GR" dirty="0" smtClean="0">
                <a:latin typeface="Arial" pitchFamily="34" charset="0"/>
                <a:cs typeface="Arial" pitchFamily="34" charset="0"/>
              </a:rPr>
              <a:t>σ</a:t>
            </a:r>
            <a:r>
              <a:rPr lang="es-AR" dirty="0" smtClean="0">
                <a:latin typeface="Arial" pitchFamily="34" charset="0"/>
                <a:cs typeface="Arial" pitchFamily="34" charset="0"/>
              </a:rPr>
              <a:t> - </a:t>
            </a:r>
            <a:r>
              <a:rPr lang="el-GR" dirty="0" smtClean="0">
                <a:latin typeface="Arial" pitchFamily="34" charset="0"/>
                <a:cs typeface="Arial" pitchFamily="34" charset="0"/>
              </a:rPr>
              <a:t>€</a:t>
            </a:r>
            <a:r>
              <a:rPr lang="es-AR" dirty="0" smtClean="0">
                <a:latin typeface="Arial" pitchFamily="34" charset="0"/>
                <a:cs typeface="Arial" pitchFamily="34" charset="0"/>
              </a:rPr>
              <a:t> del estado inicial recto y comienzo de porción correspondiente a fluencia y al endurecimiento por deformación </a:t>
            </a:r>
            <a:r>
              <a:rPr lang="es-AR" sz="3400" b="1" u="sng" dirty="0" smtClean="0">
                <a:latin typeface="Arial" pitchFamily="34" charset="0"/>
                <a:cs typeface="Arial" pitchFamily="34" charset="0"/>
              </a:rPr>
              <a:t>son sensiblemente iguales</a:t>
            </a:r>
            <a:r>
              <a:rPr lang="es-AR" sz="3400" u="sng" dirty="0" smtClean="0">
                <a:latin typeface="Arial" pitchFamily="34" charset="0"/>
                <a:cs typeface="Arial" pitchFamily="34" charset="0"/>
              </a:rPr>
              <a:t> al de tracción</a:t>
            </a:r>
            <a:r>
              <a:rPr lang="es-AR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endParaRPr lang="es-AR" dirty="0" smtClean="0">
              <a:latin typeface="Arial" pitchFamily="34" charset="0"/>
              <a:cs typeface="Arial" pitchFamily="34" charset="0"/>
            </a:endParaRPr>
          </a:p>
          <a:p>
            <a:r>
              <a:rPr lang="es-AR" dirty="0" smtClean="0">
                <a:latin typeface="Arial" pitchFamily="34" charset="0"/>
                <a:cs typeface="Arial" pitchFamily="34" charset="0"/>
              </a:rPr>
              <a:t>Es importante señalar que el </a:t>
            </a:r>
            <a:r>
              <a:rPr lang="es-AR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valor de Tensión de Fluencia</a:t>
            </a:r>
            <a:r>
              <a:rPr lang="es-AR" dirty="0" smtClean="0">
                <a:latin typeface="Arial" pitchFamily="34" charset="0"/>
                <a:cs typeface="Arial" pitchFamily="34" charset="0"/>
              </a:rPr>
              <a:t> es el </a:t>
            </a:r>
            <a:r>
              <a:rPr lang="es-AR" b="1" u="sng" dirty="0" smtClean="0">
                <a:latin typeface="Arial" pitchFamily="34" charset="0"/>
                <a:cs typeface="Arial" pitchFamily="34" charset="0"/>
              </a:rPr>
              <a:t>mismo a Tracción que a Compresión</a:t>
            </a:r>
            <a:r>
              <a:rPr lang="es-AR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pPr marL="0" indent="0">
              <a:buNone/>
            </a:pPr>
            <a:endParaRPr lang="es-AR" dirty="0" smtClean="0">
              <a:latin typeface="Arial" pitchFamily="34" charset="0"/>
              <a:cs typeface="Arial" pitchFamily="34" charset="0"/>
            </a:endParaRPr>
          </a:p>
          <a:p>
            <a:r>
              <a:rPr lang="es-AR" b="1" dirty="0" smtClean="0">
                <a:latin typeface="Arial" pitchFamily="34" charset="0"/>
                <a:cs typeface="Arial" pitchFamily="34" charset="0"/>
              </a:rPr>
              <a:t>Para la mayoría de los materiales dúctiles, la Resistencia última a compresión es </a:t>
            </a:r>
            <a:r>
              <a:rPr lang="es-AR" b="1" u="sng" dirty="0" smtClean="0">
                <a:solidFill>
                  <a:schemeClr val="accent5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mucho mayor que la resistencia ultima a tracción</a:t>
            </a:r>
            <a:r>
              <a:rPr lang="es-AR" u="sng" dirty="0" smtClean="0">
                <a:solidFill>
                  <a:schemeClr val="accent5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pPr>
              <a:buNone/>
            </a:pPr>
            <a:r>
              <a:rPr lang="es-AR" dirty="0" smtClean="0">
                <a:latin typeface="Arial" pitchFamily="34" charset="0"/>
                <a:cs typeface="Arial" pitchFamily="34" charset="0"/>
              </a:rPr>
              <a:t>     Ello se debe a </a:t>
            </a:r>
            <a:r>
              <a:rPr lang="es-AR" b="1" dirty="0" smtClean="0">
                <a:latin typeface="Arial" pitchFamily="34" charset="0"/>
                <a:cs typeface="Arial" pitchFamily="34" charset="0"/>
              </a:rPr>
              <a:t>presencia de fallas </a:t>
            </a:r>
            <a:r>
              <a:rPr lang="es-AR" dirty="0" smtClean="0">
                <a:latin typeface="Arial" pitchFamily="34" charset="0"/>
                <a:cs typeface="Arial" pitchFamily="34" charset="0"/>
              </a:rPr>
              <a:t>(cavidades o grietas microscópicas) </a:t>
            </a:r>
            <a:r>
              <a:rPr lang="es-AR" b="1" dirty="0" smtClean="0">
                <a:latin typeface="Arial" pitchFamily="34" charset="0"/>
                <a:cs typeface="Arial" pitchFamily="34" charset="0"/>
              </a:rPr>
              <a:t>que tienden a debilitar mucho más </a:t>
            </a:r>
            <a:r>
              <a:rPr lang="es-AR" dirty="0" smtClean="0">
                <a:latin typeface="Arial" pitchFamily="34" charset="0"/>
                <a:cs typeface="Arial" pitchFamily="34" charset="0"/>
              </a:rPr>
              <a:t>al material en tracción que a compresión.</a:t>
            </a:r>
          </a:p>
          <a:p>
            <a:pPr marL="0" indent="0">
              <a:buNone/>
            </a:pPr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21847370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s-AR" dirty="0" smtClean="0">
                <a:solidFill>
                  <a:srgbClr val="00B050"/>
                </a:solidFill>
              </a:rPr>
              <a:t>Ensayos de compresión de un material frágil (hormigón)</a:t>
            </a:r>
            <a:endParaRPr lang="es-AR" dirty="0">
              <a:solidFill>
                <a:srgbClr val="00B050"/>
              </a:solidFill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AR" dirty="0" smtClean="0"/>
              <a:t>El comportamiento de materiales frágiles es generalmente </a:t>
            </a:r>
            <a:r>
              <a:rPr lang="es-AR" b="1" dirty="0" smtClean="0">
                <a:latin typeface="Arial" pitchFamily="34" charset="0"/>
                <a:cs typeface="Arial" pitchFamily="34" charset="0"/>
              </a:rPr>
              <a:t>diferente a tracción que a compresión.</a:t>
            </a:r>
          </a:p>
          <a:p>
            <a:endParaRPr lang="es-AR" dirty="0" smtClean="0"/>
          </a:p>
        </p:txBody>
      </p:sp>
      <p:pic>
        <p:nvPicPr>
          <p:cNvPr id="2050" name="Picture 2" descr="F:\14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3303264"/>
            <a:ext cx="4896544" cy="31896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941442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AR" dirty="0"/>
              <a:t>Ensayos de compresión de un material frágil (hormigón)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07504" y="1600200"/>
            <a:ext cx="8579296" cy="5257800"/>
          </a:xfrm>
        </p:spPr>
        <p:txBody>
          <a:bodyPr>
            <a:normAutofit/>
          </a:bodyPr>
          <a:lstStyle/>
          <a:p>
            <a:r>
              <a:rPr lang="es-AR" sz="2400" dirty="0" smtClean="0">
                <a:latin typeface="Arial" pitchFamily="34" charset="0"/>
                <a:cs typeface="Arial" pitchFamily="34" charset="0"/>
              </a:rPr>
              <a:t>En el comportamiento a tracción primero se observa un </a:t>
            </a:r>
            <a:r>
              <a:rPr lang="es-AR" sz="2400" dirty="0">
                <a:latin typeface="Arial" pitchFamily="34" charset="0"/>
                <a:cs typeface="Arial" pitchFamily="34" charset="0"/>
              </a:rPr>
              <a:t>r</a:t>
            </a:r>
            <a:r>
              <a:rPr lang="es-AR" sz="2400" dirty="0" smtClean="0">
                <a:latin typeface="Arial" pitchFamily="34" charset="0"/>
                <a:cs typeface="Arial" pitchFamily="34" charset="0"/>
              </a:rPr>
              <a:t>ango lineal proporcional ; luego de alc</a:t>
            </a:r>
            <a:r>
              <a:rPr lang="es-AR" sz="2400" dirty="0">
                <a:latin typeface="Arial" pitchFamily="34" charset="0"/>
                <a:cs typeface="Arial" pitchFamily="34" charset="0"/>
              </a:rPr>
              <a:t>a</a:t>
            </a:r>
            <a:r>
              <a:rPr lang="es-AR" sz="2400" dirty="0" smtClean="0">
                <a:latin typeface="Arial" pitchFamily="34" charset="0"/>
                <a:cs typeface="Arial" pitchFamily="34" charset="0"/>
              </a:rPr>
              <a:t>nzado </a:t>
            </a:r>
            <a:r>
              <a:rPr lang="es-AR" sz="2400" dirty="0">
                <a:latin typeface="Arial" pitchFamily="34" charset="0"/>
                <a:cs typeface="Arial" pitchFamily="34" charset="0"/>
              </a:rPr>
              <a:t>el punto de </a:t>
            </a:r>
            <a:r>
              <a:rPr lang="es-AR" sz="2400" dirty="0" smtClean="0">
                <a:latin typeface="Arial" pitchFamily="34" charset="0"/>
                <a:cs typeface="Arial" pitchFamily="34" charset="0"/>
              </a:rPr>
              <a:t>fluencia, la deformación aumenta más rápidamente que el esfuerzo hasta que se alcanza la rotura.</a:t>
            </a:r>
          </a:p>
          <a:p>
            <a:r>
              <a:rPr lang="es-AR" sz="2400" b="1" u="sng" dirty="0" smtClean="0">
                <a:latin typeface="Arial" pitchFamily="34" charset="0"/>
                <a:cs typeface="Arial" pitchFamily="34" charset="0"/>
              </a:rPr>
              <a:t>En compresión, el rango elástico es significativamente mayor</a:t>
            </a:r>
            <a:r>
              <a:rPr lang="es-AR" sz="2400" dirty="0" smtClean="0">
                <a:latin typeface="Arial" pitchFamily="34" charset="0"/>
                <a:cs typeface="Arial" pitchFamily="34" charset="0"/>
              </a:rPr>
              <a:t>, y su módulo de elasticidad es el mismo en ambos casos</a:t>
            </a:r>
            <a:r>
              <a:rPr lang="es-AR" dirty="0" smtClean="0">
                <a:latin typeface="Arial" pitchFamily="34" charset="0"/>
                <a:cs typeface="Arial" pitchFamily="34" charset="0"/>
              </a:rPr>
              <a:t>.</a:t>
            </a:r>
          </a:p>
        </p:txBody>
      </p:sp>
      <p:pic>
        <p:nvPicPr>
          <p:cNvPr id="4" name="Picture 2" descr="F:\14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3933056"/>
            <a:ext cx="4090096" cy="2664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765985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AR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Ley de HOOKE y PERIODO DE ELASTICIDAD</a:t>
            </a:r>
            <a:endParaRPr lang="es-AR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79512" y="1600200"/>
            <a:ext cx="8507288" cy="5141168"/>
          </a:xfrm>
        </p:spPr>
        <p:txBody>
          <a:bodyPr>
            <a:normAutofit fontScale="92500" lnSpcReduction="20000"/>
          </a:bodyPr>
          <a:lstStyle/>
          <a:p>
            <a:r>
              <a:rPr lang="es-AR" sz="2600" dirty="0" smtClean="0">
                <a:latin typeface="Arial" pitchFamily="34" charset="0"/>
                <a:cs typeface="Arial" pitchFamily="34" charset="0"/>
              </a:rPr>
              <a:t>Casi  la totalidad de los elementos mecánicos y estructurales, se </a:t>
            </a:r>
            <a:r>
              <a:rPr lang="es-AR" sz="2600" u="sng" dirty="0" smtClean="0">
                <a:latin typeface="Arial" pitchFamily="34" charset="0"/>
                <a:cs typeface="Arial" pitchFamily="34" charset="0"/>
              </a:rPr>
              <a:t>diseñan para que sufran deformaciones muy pequeñas, que </a:t>
            </a:r>
            <a:r>
              <a:rPr lang="es-AR" sz="2600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involucran la parte rect</a:t>
            </a:r>
            <a:r>
              <a:rPr lang="es-AR" sz="3000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a (Periodo Elástico)</a:t>
            </a:r>
            <a:r>
              <a:rPr lang="es-AR" sz="2600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s-AR" sz="2600" u="sng" dirty="0" smtClean="0">
                <a:latin typeface="Arial" pitchFamily="34" charset="0"/>
                <a:cs typeface="Arial" pitchFamily="34" charset="0"/>
              </a:rPr>
              <a:t>del diagrama.</a:t>
            </a:r>
          </a:p>
          <a:p>
            <a:r>
              <a:rPr lang="es-AR" sz="2600" dirty="0" smtClean="0">
                <a:latin typeface="Arial" pitchFamily="34" charset="0"/>
                <a:cs typeface="Arial" pitchFamily="34" charset="0"/>
              </a:rPr>
              <a:t>Para esta porción inicial del diagrama la tensión </a:t>
            </a:r>
            <a:r>
              <a:rPr lang="el-GR" sz="2600" dirty="0" smtClean="0">
                <a:latin typeface="Arial" pitchFamily="34" charset="0"/>
                <a:cs typeface="Arial" pitchFamily="34" charset="0"/>
              </a:rPr>
              <a:t>σ</a:t>
            </a:r>
            <a:r>
              <a:rPr lang="es-AR" sz="2600" dirty="0" smtClean="0">
                <a:latin typeface="Arial" pitchFamily="34" charset="0"/>
                <a:cs typeface="Arial" pitchFamily="34" charset="0"/>
              </a:rPr>
              <a:t> es directamente proporcional a la deformación €, y puede escribirse: </a:t>
            </a:r>
            <a:r>
              <a:rPr lang="el-GR" sz="3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σ</a:t>
            </a:r>
            <a:r>
              <a:rPr lang="es-AR" sz="3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= E .</a:t>
            </a:r>
            <a:r>
              <a:rPr lang="el-GR" sz="3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€</a:t>
            </a:r>
            <a:r>
              <a:rPr lang="es-AR" sz="3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, denominada </a:t>
            </a:r>
            <a:r>
              <a:rPr lang="es-AR" sz="3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LEY DE HOOKE</a:t>
            </a:r>
            <a:r>
              <a:rPr lang="es-AR" sz="3000" b="1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r>
              <a:rPr lang="es-AR" sz="2600" dirty="0">
                <a:latin typeface="Arial" pitchFamily="34" charset="0"/>
                <a:cs typeface="Arial" pitchFamily="34" charset="0"/>
              </a:rPr>
              <a:t> </a:t>
            </a:r>
            <a:r>
              <a:rPr lang="es-AR" sz="2600" dirty="0" smtClean="0">
                <a:latin typeface="Arial" pitchFamily="34" charset="0"/>
                <a:cs typeface="Arial" pitchFamily="34" charset="0"/>
              </a:rPr>
              <a:t>En el caso del </a:t>
            </a:r>
            <a:r>
              <a:rPr lang="es-AR" sz="2600" b="1" dirty="0" smtClean="0">
                <a:latin typeface="Arial" pitchFamily="34" charset="0"/>
                <a:cs typeface="Arial" pitchFamily="34" charset="0"/>
              </a:rPr>
              <a:t>hierro y diversos tipos de acero</a:t>
            </a:r>
            <a:r>
              <a:rPr lang="es-AR" sz="2600" dirty="0" smtClean="0">
                <a:latin typeface="Arial" pitchFamily="34" charset="0"/>
                <a:cs typeface="Arial" pitchFamily="34" charset="0"/>
              </a:rPr>
              <a:t>, presentan distintos grados de ductilidad, tensión de fluencia y resistencia última y deformaciones de roturas </a:t>
            </a:r>
            <a:r>
              <a:rPr lang="es-AR" sz="2600" b="1" dirty="0" smtClean="0">
                <a:latin typeface="Arial" pitchFamily="34" charset="0"/>
                <a:cs typeface="Arial" pitchFamily="34" charset="0"/>
              </a:rPr>
              <a:t>pero presentan el mismo diagrama inicial de elasticidad, </a:t>
            </a:r>
            <a:r>
              <a:rPr lang="es-AR" sz="2600" dirty="0" smtClean="0">
                <a:latin typeface="Arial" pitchFamily="34" charset="0"/>
                <a:cs typeface="Arial" pitchFamily="34" charset="0"/>
              </a:rPr>
              <a:t>es decir el </a:t>
            </a:r>
            <a:r>
              <a:rPr lang="es-AR" sz="2600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mismo </a:t>
            </a:r>
            <a:r>
              <a:rPr lang="es-AR" sz="26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MODULO DE ELASTICIDAD “E</a:t>
            </a:r>
            <a:r>
              <a:rPr lang="es-AR" sz="2600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”.</a:t>
            </a:r>
          </a:p>
          <a:p>
            <a:r>
              <a:rPr lang="es-AR" sz="2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Eso significa que la </a:t>
            </a:r>
            <a:r>
              <a:rPr lang="es-AR" sz="2600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“</a:t>
            </a:r>
            <a:r>
              <a:rPr lang="es-AR" sz="2600" b="1" u="sng" dirty="0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RIGIDEZ” o capacidad para resistir una deformación dentro del rango elástico</a:t>
            </a:r>
            <a:r>
              <a:rPr lang="es-AR" sz="2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s-AR" sz="2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es la misma.</a:t>
            </a:r>
          </a:p>
          <a:p>
            <a:endParaRPr lang="es-AR" sz="2600" dirty="0" smtClean="0">
              <a:latin typeface="Arial" pitchFamily="34" charset="0"/>
              <a:cs typeface="Arial" pitchFamily="34" charset="0"/>
            </a:endParaRPr>
          </a:p>
          <a:p>
            <a:endParaRPr lang="es-AR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1884999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AR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Ley de HOOKE y PERIODO DE ELASTICIDAD</a:t>
            </a:r>
            <a:endParaRPr lang="es-AR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79512" y="1417638"/>
            <a:ext cx="8856984" cy="5323730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s-AR" dirty="0" smtClean="0"/>
          </a:p>
          <a:p>
            <a:r>
              <a:rPr lang="es-AR" sz="3600" dirty="0" smtClean="0">
                <a:latin typeface="Arial" pitchFamily="34" charset="0"/>
                <a:cs typeface="Arial" pitchFamily="34" charset="0"/>
              </a:rPr>
              <a:t>Por lo tanto, si en un elemento de un acero dado, un acero de alta resistencia reemplaza a uno de menor resistencia (con todas las dimensiones iguales), la estructura </a:t>
            </a:r>
            <a:r>
              <a:rPr lang="es-AR" sz="3600" u="sng" dirty="0" smtClean="0">
                <a:latin typeface="Arial" pitchFamily="34" charset="0"/>
                <a:cs typeface="Arial" pitchFamily="34" charset="0"/>
              </a:rPr>
              <a:t>tendrá un incremento en su capacidad de carga</a:t>
            </a:r>
            <a:r>
              <a:rPr lang="es-AR" sz="36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s-AR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pero su rigidez permanecerá inalterable</a:t>
            </a:r>
            <a:r>
              <a:rPr lang="es-AR" sz="3600" dirty="0" smtClean="0">
                <a:latin typeface="Arial" pitchFamily="34" charset="0"/>
                <a:cs typeface="Arial" pitchFamily="34" charset="0"/>
              </a:rPr>
              <a:t>.</a:t>
            </a:r>
            <a:endParaRPr lang="es-AR" sz="36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6293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AR" dirty="0" smtClean="0">
                <a:solidFill>
                  <a:srgbClr val="00B050"/>
                </a:solidFill>
              </a:rPr>
              <a:t>Concepto de </a:t>
            </a:r>
            <a:r>
              <a:rPr lang="es-AR" dirty="0" err="1" smtClean="0">
                <a:solidFill>
                  <a:srgbClr val="00B050"/>
                </a:solidFill>
              </a:rPr>
              <a:t>isotropisidad</a:t>
            </a:r>
            <a:endParaRPr lang="es-AR" dirty="0">
              <a:solidFill>
                <a:srgbClr val="00B050"/>
              </a:solidFill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07504" y="1196752"/>
            <a:ext cx="8712968" cy="5544616"/>
          </a:xfrm>
        </p:spPr>
        <p:txBody>
          <a:bodyPr>
            <a:normAutofit fontScale="92500" lnSpcReduction="10000"/>
          </a:bodyPr>
          <a:lstStyle/>
          <a:p>
            <a:r>
              <a:rPr lang="es-AR" dirty="0" smtClean="0">
                <a:latin typeface="Arial" pitchFamily="34" charset="0"/>
                <a:cs typeface="Arial" pitchFamily="34" charset="0"/>
              </a:rPr>
              <a:t>Si la relación que existe entre la tensión </a:t>
            </a:r>
            <a:r>
              <a:rPr lang="el-GR" sz="3500" dirty="0" smtClean="0">
                <a:latin typeface="Arial" pitchFamily="34" charset="0"/>
                <a:cs typeface="Arial" pitchFamily="34" charset="0"/>
              </a:rPr>
              <a:t>σ</a:t>
            </a:r>
            <a:r>
              <a:rPr lang="es-AR" dirty="0" smtClean="0">
                <a:latin typeface="Arial" pitchFamily="34" charset="0"/>
                <a:cs typeface="Arial" pitchFamily="34" charset="0"/>
              </a:rPr>
              <a:t> y la deformación </a:t>
            </a:r>
            <a:r>
              <a:rPr lang="el-GR" sz="3500" dirty="0" smtClean="0">
                <a:latin typeface="Arial" pitchFamily="34" charset="0"/>
                <a:cs typeface="Arial" pitchFamily="34" charset="0"/>
              </a:rPr>
              <a:t>€</a:t>
            </a:r>
            <a:r>
              <a:rPr lang="es-AR" dirty="0" smtClean="0">
                <a:latin typeface="Arial" pitchFamily="34" charset="0"/>
                <a:cs typeface="Arial" pitchFamily="34" charset="0"/>
              </a:rPr>
              <a:t> , a través de la Ley de Hooke, es INDEPENDIENTE de la dirección de la carga,</a:t>
            </a:r>
          </a:p>
          <a:p>
            <a:pPr marL="0" indent="0">
              <a:buNone/>
            </a:pPr>
            <a:r>
              <a:rPr lang="es-AR" dirty="0">
                <a:latin typeface="Arial" pitchFamily="34" charset="0"/>
                <a:cs typeface="Arial" pitchFamily="34" charset="0"/>
              </a:rPr>
              <a:t> </a:t>
            </a:r>
            <a:r>
              <a:rPr lang="es-AR" dirty="0" smtClean="0">
                <a:latin typeface="Arial" pitchFamily="34" charset="0"/>
                <a:cs typeface="Arial" pitchFamily="34" charset="0"/>
              </a:rPr>
              <a:t>   </a:t>
            </a:r>
            <a:r>
              <a:rPr lang="es-AR" dirty="0" smtClean="0">
                <a:latin typeface="Arial" pitchFamily="34" charset="0"/>
                <a:cs typeface="Arial" pitchFamily="34" charset="0"/>
                <a:sym typeface="Wingdings"/>
              </a:rPr>
              <a:t> decimos que el material es </a:t>
            </a:r>
            <a:r>
              <a:rPr lang="es-AR" sz="3900" dirty="0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  <a:sym typeface="Wingdings"/>
              </a:rPr>
              <a:t>isotrópico</a:t>
            </a:r>
            <a:r>
              <a:rPr lang="es-AR" sz="3900" dirty="0" smtClean="0">
                <a:latin typeface="Arial" pitchFamily="34" charset="0"/>
                <a:cs typeface="Arial" pitchFamily="34" charset="0"/>
                <a:sym typeface="Wingdings"/>
              </a:rPr>
              <a:t>.</a:t>
            </a:r>
          </a:p>
          <a:p>
            <a:pPr marL="0" indent="0">
              <a:buNone/>
            </a:pPr>
            <a:endParaRPr lang="es-AR" dirty="0" smtClean="0">
              <a:latin typeface="Arial" pitchFamily="34" charset="0"/>
              <a:cs typeface="Arial" pitchFamily="34" charset="0"/>
              <a:sym typeface="Wingdings"/>
            </a:endParaRPr>
          </a:p>
          <a:p>
            <a:r>
              <a:rPr lang="es-AR" dirty="0" smtClean="0">
                <a:latin typeface="Arial" pitchFamily="34" charset="0"/>
                <a:cs typeface="Arial" pitchFamily="34" charset="0"/>
                <a:sym typeface="Wingdings"/>
              </a:rPr>
              <a:t>Como contrario, los materiales cuyas propiedades mecánicas dependen de la dirección considerada de la fuerza o solicitación aplicada, se denomina , como algunos materiales </a:t>
            </a:r>
            <a:r>
              <a:rPr lang="es-A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  <a:sym typeface="Wingdings"/>
              </a:rPr>
              <a:t>compuestos </a:t>
            </a:r>
            <a:r>
              <a:rPr lang="es-AR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  <a:sym typeface="Wingdings"/>
              </a:rPr>
              <a:t>anisotrópicos</a:t>
            </a:r>
            <a:r>
              <a:rPr lang="es-A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  <a:sym typeface="Wingdings"/>
              </a:rPr>
              <a:t>  </a:t>
            </a:r>
            <a:r>
              <a:rPr lang="es-AR" dirty="0" smtClean="0">
                <a:latin typeface="Arial" pitchFamily="34" charset="0"/>
                <a:cs typeface="Arial" pitchFamily="34" charset="0"/>
                <a:sym typeface="Wingdings"/>
              </a:rPr>
              <a:t>como  materiales reforzados con fibras de vidrio, el hormigón armado, </a:t>
            </a:r>
            <a:r>
              <a:rPr lang="es-AR" dirty="0" err="1" smtClean="0">
                <a:latin typeface="Arial" pitchFamily="34" charset="0"/>
                <a:cs typeface="Arial" pitchFamily="34" charset="0"/>
                <a:sym typeface="Wingdings"/>
              </a:rPr>
              <a:t>etc</a:t>
            </a:r>
            <a:r>
              <a:rPr lang="es-AR" dirty="0" smtClean="0">
                <a:latin typeface="Arial" pitchFamily="34" charset="0"/>
                <a:cs typeface="Arial" pitchFamily="34" charset="0"/>
                <a:sym typeface="Wingdings"/>
              </a:rPr>
              <a:t>,</a:t>
            </a:r>
            <a:endParaRPr lang="es-AR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97599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AR" dirty="0" smtClean="0">
                <a:solidFill>
                  <a:srgbClr val="00B050"/>
                </a:solidFill>
              </a:rPr>
              <a:t>DEFORMACIONES DE ELEMENTOS SUJETOS A TRACCION</a:t>
            </a:r>
            <a:endParaRPr lang="es-AR" dirty="0">
              <a:solidFill>
                <a:srgbClr val="00B050"/>
              </a:solidFill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251520" y="1600200"/>
            <a:ext cx="8435280" cy="5141168"/>
          </a:xfrm>
        </p:spPr>
        <p:txBody>
          <a:bodyPr>
            <a:normAutofit lnSpcReduction="10000"/>
          </a:bodyPr>
          <a:lstStyle/>
          <a:p>
            <a:r>
              <a:rPr lang="es-AR" sz="2400" dirty="0" smtClean="0">
                <a:latin typeface="Arial" pitchFamily="34" charset="0"/>
                <a:cs typeface="Arial" pitchFamily="34" charset="0"/>
              </a:rPr>
              <a:t>Consideremos una varilla homogénea AB de longitud L, y sección transversal “A” sujeta a una carga axial concentrada P, que produce una tensión uniforme </a:t>
            </a:r>
          </a:p>
          <a:p>
            <a:pPr>
              <a:buNone/>
            </a:pPr>
            <a:r>
              <a:rPr lang="es-AR" sz="2400" dirty="0" smtClean="0">
                <a:latin typeface="Arial" pitchFamily="34" charset="0"/>
                <a:cs typeface="Arial" pitchFamily="34" charset="0"/>
              </a:rPr>
              <a:t>    </a:t>
            </a:r>
            <a:r>
              <a:rPr lang="el-GR" sz="4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σ</a:t>
            </a:r>
            <a:r>
              <a:rPr lang="es-AR" sz="4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= P / A </a:t>
            </a:r>
            <a:r>
              <a:rPr lang="es-AR" sz="2400" dirty="0" smtClean="0">
                <a:latin typeface="Arial" pitchFamily="34" charset="0"/>
                <a:cs typeface="Arial" pitchFamily="34" charset="0"/>
              </a:rPr>
              <a:t>, cuyo valor se encuentra dentro del periodo de elasticidad, cumpliéndose </a:t>
            </a:r>
            <a:r>
              <a:rPr lang="es-AR" sz="2400" dirty="0" smtClean="0">
                <a:latin typeface="Arial" pitchFamily="34" charset="0"/>
                <a:cs typeface="Arial" pitchFamily="34" charset="0"/>
                <a:sym typeface="Wingdings"/>
              </a:rPr>
              <a:t> la Ley de Hooke: </a:t>
            </a:r>
            <a:r>
              <a:rPr lang="el-GR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  <a:sym typeface="Wingdings"/>
              </a:rPr>
              <a:t>σ</a:t>
            </a:r>
            <a:r>
              <a:rPr lang="es-AR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  <a:sym typeface="Wingdings"/>
              </a:rPr>
              <a:t>  = E . </a:t>
            </a:r>
            <a:r>
              <a:rPr lang="el-GR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  <a:sym typeface="Wingdings"/>
              </a:rPr>
              <a:t>€</a:t>
            </a:r>
            <a:r>
              <a:rPr lang="es-AR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  <a:sym typeface="Wingdings"/>
              </a:rPr>
              <a:t>;</a:t>
            </a:r>
          </a:p>
          <a:p>
            <a:r>
              <a:rPr lang="es-AR" sz="2400" dirty="0" smtClean="0">
                <a:latin typeface="Arial" pitchFamily="34" charset="0"/>
                <a:cs typeface="Arial" pitchFamily="34" charset="0"/>
                <a:sym typeface="Wingdings"/>
              </a:rPr>
              <a:t>Reemplazando el valor de </a:t>
            </a:r>
            <a:r>
              <a:rPr lang="el-GR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  <a:sym typeface="Wingdings"/>
              </a:rPr>
              <a:t>€</a:t>
            </a:r>
            <a:r>
              <a:rPr lang="es-AR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  <a:sym typeface="Wingdings"/>
              </a:rPr>
              <a:t> = </a:t>
            </a:r>
            <a:r>
              <a:rPr lang="el-GR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  <a:sym typeface="Wingdings"/>
              </a:rPr>
              <a:t>Δ</a:t>
            </a:r>
            <a:r>
              <a:rPr lang="es-AR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  <a:sym typeface="Wingdings"/>
              </a:rPr>
              <a:t>l / l </a:t>
            </a:r>
            <a:r>
              <a:rPr lang="es-AR" sz="2400" dirty="0" smtClean="0">
                <a:latin typeface="Arial" pitchFamily="34" charset="0"/>
                <a:cs typeface="Arial" pitchFamily="34" charset="0"/>
                <a:sym typeface="Wingdings"/>
              </a:rPr>
              <a:t>y el de </a:t>
            </a:r>
            <a:r>
              <a:rPr lang="el-GR" sz="2400" dirty="0" smtClean="0">
                <a:latin typeface="Arial" pitchFamily="34" charset="0"/>
                <a:cs typeface="Arial" pitchFamily="34" charset="0"/>
                <a:sym typeface="Wingdings"/>
              </a:rPr>
              <a:t>σ</a:t>
            </a:r>
            <a:r>
              <a:rPr lang="es-AR" sz="2400" dirty="0" smtClean="0">
                <a:latin typeface="Arial" pitchFamily="34" charset="0"/>
                <a:cs typeface="Arial" pitchFamily="34" charset="0"/>
                <a:sym typeface="Wingdings"/>
              </a:rPr>
              <a:t> dado más arriba en la ley de HOOKE, obtenemos: </a:t>
            </a:r>
            <a:r>
              <a:rPr lang="es-AR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  <a:sym typeface="Wingdings"/>
              </a:rPr>
              <a:t>P/A = E. </a:t>
            </a:r>
            <a:r>
              <a:rPr lang="el-GR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  <a:sym typeface="Wingdings"/>
              </a:rPr>
              <a:t>Δ</a:t>
            </a:r>
            <a:r>
              <a:rPr lang="es-AR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  <a:sym typeface="Wingdings"/>
              </a:rPr>
              <a:t>l / l </a:t>
            </a:r>
            <a:r>
              <a:rPr lang="es-AR" sz="2400" dirty="0" smtClean="0">
                <a:latin typeface="Arial" pitchFamily="34" charset="0"/>
                <a:cs typeface="Arial" pitchFamily="34" charset="0"/>
                <a:sym typeface="Wingdings"/>
              </a:rPr>
              <a:t>; </a:t>
            </a:r>
            <a:r>
              <a:rPr lang="es-AR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  <a:sym typeface="Wingdings"/>
              </a:rPr>
              <a:t>   </a:t>
            </a:r>
            <a:r>
              <a:rPr lang="el-GR" sz="44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  <a:sym typeface="Wingdings"/>
              </a:rPr>
              <a:t>Δ</a:t>
            </a:r>
            <a:r>
              <a:rPr lang="es-AR" sz="4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  <a:sym typeface="Wingdings"/>
              </a:rPr>
              <a:t>l =  </a:t>
            </a:r>
            <a:r>
              <a:rPr lang="es-AR" sz="4400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  <a:sym typeface="Wingdings"/>
              </a:rPr>
              <a:t>P . l</a:t>
            </a:r>
            <a:endParaRPr lang="es-AR" sz="4400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  <a:sym typeface="Wingdings"/>
            </a:endParaRPr>
          </a:p>
          <a:p>
            <a:pPr marL="0" indent="0">
              <a:buNone/>
            </a:pPr>
            <a:r>
              <a:rPr lang="es-AR" sz="44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  <a:sym typeface="Wingdings"/>
              </a:rPr>
              <a:t> </a:t>
            </a:r>
            <a:r>
              <a:rPr lang="es-AR" sz="4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  <a:sym typeface="Wingdings"/>
              </a:rPr>
              <a:t>         A . E</a:t>
            </a:r>
          </a:p>
          <a:p>
            <a:pPr marL="0" indent="0">
              <a:buNone/>
            </a:pPr>
            <a:endParaRPr lang="es-AR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4098" name="Picture 2" descr="F:\15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288" y="5013176"/>
            <a:ext cx="1842622" cy="22928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137908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AR" dirty="0"/>
              <a:t>DEFORMACIONES DE ELEMENTOS SUJETOS A TRACCION</a:t>
            </a:r>
          </a:p>
        </p:txBody>
      </p:sp>
      <p:pic>
        <p:nvPicPr>
          <p:cNvPr id="4" name="Picture 2" descr="F:\150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1354684"/>
            <a:ext cx="4392488" cy="54649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042947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AR" b="1" dirty="0" smtClean="0">
                <a:solidFill>
                  <a:srgbClr val="00B050"/>
                </a:solidFill>
              </a:rPr>
              <a:t>PROBLEMAS QUE INVOLUCRAN </a:t>
            </a:r>
            <a:r>
              <a:rPr lang="es-AR" b="1" dirty="0" smtClean="0">
                <a:solidFill>
                  <a:srgbClr val="FF0000"/>
                </a:solidFill>
              </a:rPr>
              <a:t>CAMBIOS DE TEMPERATURAS</a:t>
            </a:r>
            <a:endParaRPr lang="es-AR" b="1" dirty="0">
              <a:solidFill>
                <a:srgbClr val="FF0000"/>
              </a:solidFill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251520" y="1600200"/>
            <a:ext cx="8435280" cy="5069160"/>
          </a:xfrm>
        </p:spPr>
        <p:txBody>
          <a:bodyPr>
            <a:normAutofit/>
          </a:bodyPr>
          <a:lstStyle/>
          <a:p>
            <a:r>
              <a:rPr lang="es-AR" dirty="0" smtClean="0">
                <a:latin typeface="Arial" pitchFamily="34" charset="0"/>
                <a:cs typeface="Arial" pitchFamily="34" charset="0"/>
              </a:rPr>
              <a:t>Consideremos una varilla homogénea AB, de longitud  “l”  que descansa libremente sobre una superficie horizontal lisa.</a:t>
            </a:r>
          </a:p>
          <a:p>
            <a:r>
              <a:rPr lang="es-AR" dirty="0" smtClean="0">
                <a:latin typeface="Arial" pitchFamily="34" charset="0"/>
                <a:cs typeface="Arial" pitchFamily="34" charset="0"/>
              </a:rPr>
              <a:t>Se le provoca a ese elemento un cambio de temperatura </a:t>
            </a:r>
            <a:r>
              <a:rPr lang="el-GR" b="1" dirty="0" smtClean="0">
                <a:latin typeface="Arial" pitchFamily="34" charset="0"/>
                <a:cs typeface="Arial" pitchFamily="34" charset="0"/>
              </a:rPr>
              <a:t>Δ</a:t>
            </a:r>
            <a:r>
              <a:rPr lang="es-AR" b="1" dirty="0" smtClean="0">
                <a:latin typeface="Arial" pitchFamily="34" charset="0"/>
                <a:cs typeface="Arial" pitchFamily="34" charset="0"/>
              </a:rPr>
              <a:t>T , </a:t>
            </a:r>
            <a:r>
              <a:rPr lang="es-AR" dirty="0" smtClean="0">
                <a:latin typeface="Arial" pitchFamily="34" charset="0"/>
                <a:cs typeface="Arial" pitchFamily="34" charset="0"/>
              </a:rPr>
              <a:t>la consecuencia es un cambio de longitud </a:t>
            </a:r>
            <a:r>
              <a:rPr lang="el-GR" b="1" dirty="0" smtClean="0">
                <a:latin typeface="Arial" pitchFamily="34" charset="0"/>
                <a:cs typeface="Arial" pitchFamily="34" charset="0"/>
              </a:rPr>
              <a:t>Δ</a:t>
            </a:r>
            <a:r>
              <a:rPr lang="es-AR" b="1" dirty="0" smtClean="0">
                <a:latin typeface="Arial" pitchFamily="34" charset="0"/>
                <a:cs typeface="Arial" pitchFamily="34" charset="0"/>
              </a:rPr>
              <a:t>L</a:t>
            </a:r>
            <a:r>
              <a:rPr lang="es-AR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r>
              <a:rPr lang="es-AR" dirty="0" smtClean="0">
                <a:latin typeface="Arial" pitchFamily="34" charset="0"/>
                <a:cs typeface="Arial" pitchFamily="34" charset="0"/>
              </a:rPr>
              <a:t>El valor de </a:t>
            </a:r>
            <a:r>
              <a:rPr lang="el-GR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Δ</a:t>
            </a:r>
            <a:r>
              <a:rPr lang="es-AR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L = </a:t>
            </a:r>
            <a:r>
              <a:rPr lang="el-GR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α</a:t>
            </a:r>
            <a:r>
              <a:rPr lang="es-AR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. L. </a:t>
            </a:r>
            <a:r>
              <a:rPr lang="el-GR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Δ</a:t>
            </a:r>
            <a:r>
              <a:rPr lang="es-AR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T </a:t>
            </a:r>
            <a:r>
              <a:rPr lang="es-AR" dirty="0" smtClean="0">
                <a:latin typeface="Arial" pitchFamily="34" charset="0"/>
                <a:cs typeface="Arial" pitchFamily="34" charset="0"/>
              </a:rPr>
              <a:t>, siendo </a:t>
            </a:r>
            <a:r>
              <a:rPr lang="es-AR" sz="3600" dirty="0" smtClean="0">
                <a:latin typeface="Arial" pitchFamily="34" charset="0"/>
                <a:cs typeface="Arial" pitchFamily="34" charset="0"/>
              </a:rPr>
              <a:t>“</a:t>
            </a:r>
            <a:r>
              <a:rPr lang="el-GR" sz="3600" dirty="0" smtClean="0">
                <a:latin typeface="Arial" pitchFamily="34" charset="0"/>
                <a:cs typeface="Arial" pitchFamily="34" charset="0"/>
              </a:rPr>
              <a:t>α</a:t>
            </a:r>
            <a:r>
              <a:rPr lang="es-AR" sz="3600" dirty="0" smtClean="0">
                <a:latin typeface="Arial" pitchFamily="34" charset="0"/>
                <a:cs typeface="Arial" pitchFamily="34" charset="0"/>
              </a:rPr>
              <a:t>”</a:t>
            </a:r>
            <a:r>
              <a:rPr lang="es-AR" dirty="0" smtClean="0">
                <a:latin typeface="Arial" pitchFamily="34" charset="0"/>
                <a:cs typeface="Arial" pitchFamily="34" charset="0"/>
              </a:rPr>
              <a:t> una constante del material denominada </a:t>
            </a:r>
            <a:r>
              <a:rPr lang="es-AR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“Coeficiente de Expansión Térmica</a:t>
            </a:r>
            <a:r>
              <a:rPr lang="es-AR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”.</a:t>
            </a:r>
            <a:endParaRPr lang="es-AR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059718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AR" b="1" dirty="0">
                <a:solidFill>
                  <a:srgbClr val="00B050"/>
                </a:solidFill>
              </a:rPr>
              <a:t>PROBLEMAS QUE INVOLUCRAN CAMBIOS DE TEMPERATURAS</a:t>
            </a:r>
            <a:endParaRPr lang="es-AR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251520" y="1484784"/>
            <a:ext cx="8784976" cy="5184576"/>
          </a:xfrm>
        </p:spPr>
        <p:txBody>
          <a:bodyPr>
            <a:normAutofit/>
          </a:bodyPr>
          <a:lstStyle/>
          <a:p>
            <a:r>
              <a:rPr lang="el-GR" sz="4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α</a:t>
            </a:r>
            <a:r>
              <a:rPr lang="es-AR" dirty="0" smtClean="0">
                <a:latin typeface="Arial" pitchFamily="34" charset="0"/>
                <a:cs typeface="Arial" pitchFamily="34" charset="0"/>
              </a:rPr>
              <a:t>  tiene como unidades:</a:t>
            </a:r>
          </a:p>
          <a:p>
            <a:pPr marL="0" indent="0">
              <a:buNone/>
            </a:pPr>
            <a:r>
              <a:rPr lang="es-AR" dirty="0">
                <a:latin typeface="Arial" pitchFamily="34" charset="0"/>
                <a:cs typeface="Arial" pitchFamily="34" charset="0"/>
              </a:rPr>
              <a:t> </a:t>
            </a:r>
            <a:r>
              <a:rPr lang="es-AR" dirty="0" smtClean="0">
                <a:latin typeface="Arial" pitchFamily="34" charset="0"/>
                <a:cs typeface="Arial" pitchFamily="34" charset="0"/>
              </a:rPr>
              <a:t>                               ( mm/ mm)  x 1</a:t>
            </a:r>
            <a:r>
              <a:rPr lang="es-AR" dirty="0">
                <a:latin typeface="Arial" pitchFamily="34" charset="0"/>
                <a:cs typeface="Arial" pitchFamily="34" charset="0"/>
              </a:rPr>
              <a:t>/°C </a:t>
            </a:r>
            <a:r>
              <a:rPr lang="es-AR" dirty="0" err="1">
                <a:latin typeface="Arial" pitchFamily="34" charset="0"/>
                <a:cs typeface="Arial" pitchFamily="34" charset="0"/>
              </a:rPr>
              <a:t>ó</a:t>
            </a:r>
            <a:r>
              <a:rPr lang="es-AR" dirty="0">
                <a:latin typeface="Arial" pitchFamily="34" charset="0"/>
                <a:cs typeface="Arial" pitchFamily="34" charset="0"/>
              </a:rPr>
              <a:t> °</a:t>
            </a:r>
            <a:r>
              <a:rPr lang="es-AR" dirty="0" smtClean="0">
                <a:latin typeface="Arial" pitchFamily="34" charset="0"/>
                <a:cs typeface="Arial" pitchFamily="34" charset="0"/>
              </a:rPr>
              <a:t>F).</a:t>
            </a:r>
          </a:p>
          <a:p>
            <a:pPr marL="0" indent="0">
              <a:buNone/>
            </a:pPr>
            <a:r>
              <a:rPr lang="es-AR" dirty="0">
                <a:latin typeface="Arial" pitchFamily="34" charset="0"/>
                <a:cs typeface="Arial" pitchFamily="34" charset="0"/>
              </a:rPr>
              <a:t> </a:t>
            </a:r>
            <a:r>
              <a:rPr lang="es-AR" dirty="0" smtClean="0">
                <a:latin typeface="Arial" pitchFamily="34" charset="0"/>
                <a:cs typeface="Arial" pitchFamily="34" charset="0"/>
              </a:rPr>
              <a:t>   </a:t>
            </a:r>
            <a:r>
              <a:rPr lang="es-AR" dirty="0" smtClean="0">
                <a:latin typeface="Arial" pitchFamily="34" charset="0"/>
                <a:cs typeface="Arial" pitchFamily="34" charset="0"/>
                <a:sym typeface="Wingdings"/>
              </a:rPr>
              <a:t> como </a:t>
            </a:r>
            <a:r>
              <a:rPr lang="el-G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Δ</a:t>
            </a:r>
            <a:r>
              <a:rPr lang="es-A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L(mm) </a:t>
            </a:r>
            <a:r>
              <a:rPr lang="es-A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= </a:t>
            </a:r>
            <a:r>
              <a:rPr lang="el-G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α</a:t>
            </a:r>
            <a:r>
              <a:rPr lang="es-A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. L. </a:t>
            </a:r>
            <a:r>
              <a:rPr lang="el-G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Δ</a:t>
            </a:r>
            <a:r>
              <a:rPr lang="es-A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T</a:t>
            </a:r>
            <a:r>
              <a:rPr lang="es-AR" dirty="0">
                <a:latin typeface="Arial" pitchFamily="34" charset="0"/>
                <a:cs typeface="Arial" pitchFamily="34" charset="0"/>
              </a:rPr>
              <a:t> </a:t>
            </a:r>
            <a:r>
              <a:rPr lang="es-AR" dirty="0" smtClean="0">
                <a:latin typeface="Arial" pitchFamily="34" charset="0"/>
                <a:cs typeface="Arial" pitchFamily="34" charset="0"/>
              </a:rPr>
              <a:t>; </a:t>
            </a:r>
          </a:p>
          <a:p>
            <a:pPr marL="0" indent="0">
              <a:buNone/>
            </a:pPr>
            <a:r>
              <a:rPr lang="es-AR" dirty="0">
                <a:latin typeface="Arial" pitchFamily="34" charset="0"/>
                <a:cs typeface="Arial" pitchFamily="34" charset="0"/>
                <a:sym typeface="Wingdings"/>
              </a:rPr>
              <a:t> </a:t>
            </a:r>
            <a:r>
              <a:rPr lang="es-AR" dirty="0" smtClean="0">
                <a:latin typeface="Arial" pitchFamily="34" charset="0"/>
                <a:cs typeface="Arial" pitchFamily="34" charset="0"/>
                <a:sym typeface="Wingdings"/>
              </a:rPr>
              <a:t>     </a:t>
            </a:r>
            <a:r>
              <a:rPr lang="es-AR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€</a:t>
            </a:r>
            <a:r>
              <a:rPr lang="es-AR" sz="4400" b="1" baseline="-25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T</a:t>
            </a:r>
            <a:r>
              <a:rPr lang="es-AR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= </a:t>
            </a:r>
            <a:r>
              <a:rPr lang="el-GR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α</a:t>
            </a:r>
            <a:r>
              <a:rPr lang="es-AR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. </a:t>
            </a:r>
            <a:r>
              <a:rPr lang="el-GR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Δ</a:t>
            </a:r>
            <a:r>
              <a:rPr lang="es-AR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T     </a:t>
            </a:r>
          </a:p>
          <a:p>
            <a:pPr marL="0" indent="0">
              <a:buNone/>
            </a:pPr>
            <a:r>
              <a:rPr lang="es-A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s-A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   con </a:t>
            </a:r>
            <a:r>
              <a:rPr lang="es-AR" sz="36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€</a:t>
            </a:r>
            <a:r>
              <a:rPr lang="es-AR" sz="3600" baseline="-25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</a:t>
            </a:r>
            <a:r>
              <a:rPr lang="es-AR" sz="36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 = </a:t>
            </a:r>
            <a:r>
              <a:rPr lang="es-AR" sz="3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Deformación Unitaria Térmica</a:t>
            </a:r>
            <a:r>
              <a:rPr lang="es-A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. </a:t>
            </a:r>
          </a:p>
          <a:p>
            <a:pPr marL="0" indent="0"/>
            <a:r>
              <a:rPr lang="es-A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  Para el caso visto, </a:t>
            </a:r>
            <a:r>
              <a:rPr lang="es-AR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no existen esfuerzos     </a:t>
            </a:r>
          </a:p>
          <a:p>
            <a:pPr marL="0" indent="0">
              <a:buNone/>
            </a:pPr>
            <a:r>
              <a:rPr lang="es-A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   </a:t>
            </a:r>
            <a:r>
              <a:rPr lang="es-AR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asociados a la deformación</a:t>
            </a:r>
            <a:r>
              <a:rPr lang="es-A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5470276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A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DEFORMACION NORMAL BAJO CARGA </a:t>
            </a:r>
            <a:r>
              <a:rPr lang="es-A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AXIAL</a:t>
            </a:r>
            <a:endParaRPr lang="es-AR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457200" y="1417638"/>
            <a:ext cx="8229600" cy="5323730"/>
          </a:xfrm>
        </p:spPr>
        <p:txBody>
          <a:bodyPr>
            <a:normAutofit fontScale="92500"/>
          </a:bodyPr>
          <a:lstStyle/>
          <a:p>
            <a:r>
              <a:rPr lang="es-AR" dirty="0" smtClean="0">
                <a:latin typeface="Arial" panose="020B0604020202020204" pitchFamily="34" charset="0"/>
                <a:cs typeface="Arial" panose="020B0604020202020204" pitchFamily="34" charset="0"/>
              </a:rPr>
              <a:t>Este diagrama proporciona información útil relativa al </a:t>
            </a:r>
            <a:r>
              <a:rPr lang="es-A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ensayo de la varilla</a:t>
            </a:r>
            <a:r>
              <a:rPr lang="es-AR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s-AR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s-AR" dirty="0" smtClean="0">
                <a:latin typeface="Arial" panose="020B0604020202020204" pitchFamily="34" charset="0"/>
                <a:cs typeface="Arial" panose="020B0604020202020204" pitchFamily="34" charset="0"/>
              </a:rPr>
              <a:t>Sin embargo, </a:t>
            </a:r>
            <a:r>
              <a:rPr lang="es-A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la deformación de una varilla del mismo material </a:t>
            </a:r>
            <a:r>
              <a:rPr lang="es-AR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pero de diferentes dimensiones (A y L)</a:t>
            </a:r>
            <a:r>
              <a:rPr lang="es-AR" u="sng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s-AR" dirty="0" smtClean="0">
                <a:latin typeface="Arial" panose="020B0604020202020204" pitchFamily="34" charset="0"/>
                <a:cs typeface="Arial" panose="020B0604020202020204" pitchFamily="34" charset="0"/>
              </a:rPr>
              <a:t>tendrá </a:t>
            </a:r>
            <a:r>
              <a:rPr lang="es-A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otro diagrama distinto.</a:t>
            </a:r>
          </a:p>
          <a:p>
            <a:r>
              <a:rPr lang="es-AR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Ej</a:t>
            </a:r>
            <a:r>
              <a:rPr lang="es-A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, si una deformación </a:t>
            </a:r>
            <a:r>
              <a:rPr lang="el-GR" b="1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Δ</a:t>
            </a:r>
            <a:r>
              <a:rPr lang="es-AR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l</a:t>
            </a:r>
            <a:r>
              <a:rPr lang="es-AR" dirty="0" smtClean="0">
                <a:latin typeface="Arial" pitchFamily="34" charset="0"/>
                <a:cs typeface="Arial" pitchFamily="34" charset="0"/>
              </a:rPr>
              <a:t> se produce para la varilla </a:t>
            </a:r>
            <a:r>
              <a:rPr lang="es-A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BC</a:t>
            </a:r>
            <a:r>
              <a:rPr lang="es-AR" dirty="0" smtClean="0">
                <a:latin typeface="Arial" pitchFamily="34" charset="0"/>
                <a:cs typeface="Arial" pitchFamily="34" charset="0"/>
              </a:rPr>
              <a:t> (de sección </a:t>
            </a:r>
            <a:r>
              <a:rPr lang="es-A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A  y L</a:t>
            </a:r>
            <a:r>
              <a:rPr lang="es-AR" dirty="0" smtClean="0">
                <a:latin typeface="Arial" pitchFamily="34" charset="0"/>
                <a:cs typeface="Arial" pitchFamily="34" charset="0"/>
              </a:rPr>
              <a:t>) para una carga </a:t>
            </a:r>
            <a:r>
              <a:rPr lang="es-A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P,</a:t>
            </a:r>
            <a:r>
              <a:rPr lang="es-AR" dirty="0" smtClean="0">
                <a:latin typeface="Arial" pitchFamily="34" charset="0"/>
                <a:cs typeface="Arial" pitchFamily="34" charset="0"/>
              </a:rPr>
              <a:t>  </a:t>
            </a:r>
            <a:r>
              <a:rPr lang="es-AR" u="sng" dirty="0" smtClean="0">
                <a:latin typeface="Arial" pitchFamily="34" charset="0"/>
                <a:cs typeface="Arial" pitchFamily="34" charset="0"/>
              </a:rPr>
              <a:t>SE REQUIERE </a:t>
            </a:r>
            <a:r>
              <a:rPr lang="es-AR" b="1" u="sng" dirty="0" smtClean="0">
                <a:latin typeface="Arial" pitchFamily="34" charset="0"/>
                <a:cs typeface="Arial" pitchFamily="34" charset="0"/>
              </a:rPr>
              <a:t>2P</a:t>
            </a:r>
            <a:r>
              <a:rPr lang="es-AR" u="sng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s-AR" dirty="0" smtClean="0">
                <a:latin typeface="Arial" pitchFamily="34" charset="0"/>
                <a:cs typeface="Arial" pitchFamily="34" charset="0"/>
              </a:rPr>
              <a:t>para causar la </a:t>
            </a:r>
            <a:r>
              <a:rPr lang="es-AR" b="1" dirty="0" smtClean="0">
                <a:latin typeface="Arial" pitchFamily="34" charset="0"/>
                <a:cs typeface="Arial" pitchFamily="34" charset="0"/>
              </a:rPr>
              <a:t>misma deformación </a:t>
            </a:r>
            <a:r>
              <a:rPr lang="el-GR" b="1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Δ</a:t>
            </a:r>
            <a:r>
              <a:rPr lang="es-AR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l </a:t>
            </a:r>
            <a:r>
              <a:rPr lang="es-AR" dirty="0" smtClean="0">
                <a:latin typeface="Arial" pitchFamily="34" charset="0"/>
                <a:cs typeface="Arial" pitchFamily="34" charset="0"/>
              </a:rPr>
              <a:t>en una varilla </a:t>
            </a:r>
            <a:r>
              <a:rPr lang="es-AR" b="1" dirty="0" smtClean="0">
                <a:latin typeface="Arial" pitchFamily="34" charset="0"/>
                <a:cs typeface="Arial" pitchFamily="34" charset="0"/>
              </a:rPr>
              <a:t>B´ C</a:t>
            </a:r>
            <a:r>
              <a:rPr lang="es-AR" dirty="0" smtClean="0">
                <a:latin typeface="Arial" pitchFamily="34" charset="0"/>
                <a:cs typeface="Arial" pitchFamily="34" charset="0"/>
              </a:rPr>
              <a:t>´ (</a:t>
            </a:r>
            <a:r>
              <a:rPr lang="es-AR" dirty="0" err="1" smtClean="0">
                <a:latin typeface="Arial" pitchFamily="34" charset="0"/>
                <a:cs typeface="Arial" pitchFamily="34" charset="0"/>
              </a:rPr>
              <a:t>Area</a:t>
            </a:r>
            <a:r>
              <a:rPr lang="es-AR" dirty="0" smtClean="0">
                <a:latin typeface="Arial" pitchFamily="34" charset="0"/>
                <a:cs typeface="Arial" pitchFamily="34" charset="0"/>
              </a:rPr>
              <a:t> transversal </a:t>
            </a:r>
            <a:r>
              <a:rPr lang="es-A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2 A</a:t>
            </a:r>
            <a:r>
              <a:rPr lang="es-AR" dirty="0" smtClean="0">
                <a:latin typeface="Arial" pitchFamily="34" charset="0"/>
                <a:cs typeface="Arial" pitchFamily="34" charset="0"/>
              </a:rPr>
              <a:t>) de la mima longitud </a:t>
            </a:r>
            <a:r>
              <a:rPr lang="es-AR" b="1" dirty="0" smtClean="0">
                <a:latin typeface="Arial" pitchFamily="34" charset="0"/>
                <a:cs typeface="Arial" pitchFamily="34" charset="0"/>
              </a:rPr>
              <a:t>L</a:t>
            </a:r>
            <a:r>
              <a:rPr lang="es-AR" dirty="0">
                <a:latin typeface="Arial" pitchFamily="34" charset="0"/>
                <a:cs typeface="Arial" pitchFamily="34" charset="0"/>
              </a:rPr>
              <a:t>.</a:t>
            </a:r>
            <a:r>
              <a:rPr lang="es-AR" dirty="0" smtClean="0">
                <a:latin typeface="Arial" pitchFamily="34" charset="0"/>
                <a:cs typeface="Arial" pitchFamily="34" charset="0"/>
              </a:rPr>
              <a:t> </a:t>
            </a:r>
            <a:endParaRPr lang="es-A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131976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es-AR" b="1" dirty="0">
                <a:solidFill>
                  <a:srgbClr val="00B050"/>
                </a:solidFill>
              </a:rPr>
              <a:t>PROBLEMAS QUE INVOLUCRAN CAMBIOS DE </a:t>
            </a:r>
            <a:r>
              <a:rPr lang="es-AR" b="1" dirty="0" smtClean="0">
                <a:solidFill>
                  <a:srgbClr val="00B050"/>
                </a:solidFill>
              </a:rPr>
              <a:t>TEMPERATURAS</a:t>
            </a:r>
            <a:br>
              <a:rPr lang="es-AR" b="1" dirty="0" smtClean="0">
                <a:solidFill>
                  <a:srgbClr val="00B050"/>
                </a:solidFill>
              </a:rPr>
            </a:br>
            <a:r>
              <a:rPr lang="es-AR" b="1" dirty="0">
                <a:solidFill>
                  <a:srgbClr val="00B050"/>
                </a:solidFill>
              </a:rPr>
              <a:t/>
            </a:r>
            <a:br>
              <a:rPr lang="es-AR" b="1" dirty="0">
                <a:solidFill>
                  <a:srgbClr val="00B050"/>
                </a:solidFill>
              </a:rPr>
            </a:br>
            <a:r>
              <a:rPr lang="es-AR" sz="2700" b="1" dirty="0">
                <a:solidFill>
                  <a:srgbClr val="00B050"/>
                </a:solidFill>
              </a:rPr>
              <a:t>PROBLEMAS QUE INVOLUCRAN CAMBIOS DE TEMPERATURAS</a:t>
            </a:r>
            <a:br>
              <a:rPr lang="es-AR" sz="2700" b="1" dirty="0">
                <a:solidFill>
                  <a:srgbClr val="00B050"/>
                </a:solidFill>
              </a:rPr>
            </a:br>
            <a:r>
              <a:rPr lang="es-AR" b="1" dirty="0" smtClean="0">
                <a:solidFill>
                  <a:srgbClr val="00B050"/>
                </a:solidFill>
              </a:rPr>
              <a:t/>
            </a:r>
            <a:br>
              <a:rPr lang="es-AR" b="1" dirty="0" smtClean="0">
                <a:solidFill>
                  <a:srgbClr val="00B050"/>
                </a:solidFill>
              </a:rPr>
            </a:br>
            <a:r>
              <a:rPr lang="es-AR" sz="31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Consideremos </a:t>
            </a:r>
            <a:r>
              <a:rPr lang="es-AR" sz="3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ahora la misma barra impedida de moverse ante un cambio de temperatura</a:t>
            </a:r>
            <a:r>
              <a:rPr lang="es-A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: </a:t>
            </a:r>
            <a:br>
              <a:rPr lang="es-A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</a:br>
            <a:endParaRPr lang="es-AR" dirty="0"/>
          </a:p>
        </p:txBody>
      </p:sp>
      <p:pic>
        <p:nvPicPr>
          <p:cNvPr id="5122" name="Picture 2" descr="F:\160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2820578"/>
            <a:ext cx="5587468" cy="40121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239732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AR" b="1" dirty="0">
                <a:solidFill>
                  <a:srgbClr val="00B050"/>
                </a:solidFill>
              </a:rPr>
              <a:t>PROBLEMAS QUE INVOLUCRAN CAMBIOS DE TEMPERATURAS</a:t>
            </a:r>
            <a:endParaRPr lang="es-AR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23528" y="1600200"/>
            <a:ext cx="8363272" cy="5069160"/>
          </a:xfrm>
        </p:spPr>
        <p:txBody>
          <a:bodyPr>
            <a:normAutofit fontScale="92500" lnSpcReduction="10000"/>
          </a:bodyPr>
          <a:lstStyle/>
          <a:p>
            <a:r>
              <a:rPr lang="es-AR" dirty="0" smtClean="0">
                <a:latin typeface="Arial" pitchFamily="34" charset="0"/>
                <a:cs typeface="Arial" pitchFamily="34" charset="0"/>
              </a:rPr>
              <a:t>Ante un </a:t>
            </a:r>
            <a:r>
              <a:rPr lang="es-A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cambio de temperatura</a:t>
            </a:r>
            <a:r>
              <a:rPr lang="es-AR" dirty="0" smtClean="0">
                <a:latin typeface="Arial" pitchFamily="34" charset="0"/>
                <a:cs typeface="Arial" pitchFamily="34" charset="0"/>
              </a:rPr>
              <a:t>, evidentemente la barra no podrá experimentar deformación alguna, por lo que estará sometido a un estado de tensión interno, que no podría resolver la estática por ser </a:t>
            </a:r>
            <a:r>
              <a:rPr lang="es-AR" b="1" dirty="0" smtClean="0">
                <a:latin typeface="Arial" pitchFamily="34" charset="0"/>
                <a:cs typeface="Arial" pitchFamily="34" charset="0"/>
              </a:rPr>
              <a:t>un problema estáticamente indeterminado</a:t>
            </a:r>
            <a:r>
              <a:rPr lang="es-AR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endParaRPr lang="es-AR" dirty="0" smtClean="0">
              <a:latin typeface="Arial" pitchFamily="34" charset="0"/>
              <a:cs typeface="Arial" pitchFamily="34" charset="0"/>
            </a:endParaRPr>
          </a:p>
          <a:p>
            <a:r>
              <a:rPr lang="es-A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¿Cómo hacemos para encontrar el valor de la tensión interna </a:t>
            </a:r>
            <a:r>
              <a:rPr lang="el-G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σ</a:t>
            </a:r>
            <a:r>
              <a:rPr lang="es-A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?</a:t>
            </a:r>
          </a:p>
          <a:p>
            <a:endParaRPr lang="es-AR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</a:pPr>
            <a:r>
              <a:rPr lang="es-A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A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</a:t>
            </a:r>
            <a:r>
              <a:rPr lang="es-AR" dirty="0" smtClean="0"/>
              <a:t>    </a:t>
            </a:r>
          </a:p>
        </p:txBody>
      </p:sp>
    </p:spTree>
    <p:extLst>
      <p:ext uri="{BB962C8B-B14F-4D97-AF65-F5344CB8AC3E}">
        <p14:creationId xmlns:p14="http://schemas.microsoft.com/office/powerpoint/2010/main" val="31290784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A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PROBLEMAS QUE INVOLUCRAN CAMBIOS DE TEMPERATURAS</a:t>
            </a:r>
            <a:endParaRPr lang="es-AR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251520" y="1417638"/>
            <a:ext cx="8568952" cy="5179714"/>
          </a:xfrm>
        </p:spPr>
        <p:txBody>
          <a:bodyPr/>
          <a:lstStyle/>
          <a:p>
            <a:pPr marL="0" indent="0">
              <a:buNone/>
            </a:pPr>
            <a:r>
              <a:rPr lang="es-AR" dirty="0">
                <a:latin typeface="Arial" panose="020B0604020202020204" pitchFamily="34" charset="0"/>
                <a:cs typeface="Arial" panose="020B0604020202020204" pitchFamily="34" charset="0"/>
              </a:rPr>
              <a:t>Supongamos que liberamos el apoyo B </a:t>
            </a:r>
            <a:r>
              <a:rPr lang="es-AR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AR" dirty="0">
                <a:latin typeface="Arial" panose="020B0604020202020204" pitchFamily="34" charset="0"/>
                <a:cs typeface="Arial" panose="020B0604020202020204" pitchFamily="34" charset="0"/>
              </a:rPr>
              <a:t>imaginariamente.     </a:t>
            </a:r>
            <a:r>
              <a:rPr lang="es-AR" dirty="0">
                <a:latin typeface="Arial" panose="020B0604020202020204" pitchFamily="34" charset="0"/>
                <a:cs typeface="Arial" panose="020B0604020202020204" pitchFamily="34" charset="0"/>
                <a:sym typeface="Wingdings"/>
              </a:rPr>
              <a:t> ante el cambio </a:t>
            </a:r>
            <a:r>
              <a:rPr lang="el-GR" dirty="0">
                <a:latin typeface="Arial" panose="020B0604020202020204" pitchFamily="34" charset="0"/>
                <a:cs typeface="Arial" panose="020B0604020202020204" pitchFamily="34" charset="0"/>
                <a:sym typeface="Wingdings"/>
              </a:rPr>
              <a:t>Δ</a:t>
            </a:r>
            <a:r>
              <a:rPr lang="es-AR" dirty="0">
                <a:latin typeface="Arial" panose="020B0604020202020204" pitchFamily="34" charset="0"/>
                <a:cs typeface="Arial" panose="020B0604020202020204" pitchFamily="34" charset="0"/>
                <a:sym typeface="Wingdings"/>
              </a:rPr>
              <a:t>T la barra </a:t>
            </a:r>
            <a:r>
              <a:rPr lang="es-AR" dirty="0" smtClean="0">
                <a:latin typeface="Arial" panose="020B0604020202020204" pitchFamily="34" charset="0"/>
                <a:cs typeface="Arial" panose="020B0604020202020204" pitchFamily="34" charset="0"/>
                <a:sym typeface="Wingdings"/>
              </a:rPr>
              <a:t> </a:t>
            </a:r>
            <a:r>
              <a:rPr lang="es-AR" dirty="0">
                <a:latin typeface="Arial" panose="020B0604020202020204" pitchFamily="34" charset="0"/>
                <a:cs typeface="Arial" panose="020B0604020202020204" pitchFamily="34" charset="0"/>
                <a:sym typeface="Wingdings"/>
              </a:rPr>
              <a:t>experimenta un </a:t>
            </a:r>
            <a:r>
              <a:rPr lang="el-GR" dirty="0">
                <a:latin typeface="Arial" panose="020B0604020202020204" pitchFamily="34" charset="0"/>
                <a:cs typeface="Arial" panose="020B0604020202020204" pitchFamily="34" charset="0"/>
                <a:sym typeface="Wingdings"/>
              </a:rPr>
              <a:t>Δ</a:t>
            </a:r>
            <a:r>
              <a:rPr lang="es-AR" dirty="0">
                <a:latin typeface="Arial" panose="020B0604020202020204" pitchFamily="34" charset="0"/>
                <a:cs typeface="Arial" panose="020B0604020202020204" pitchFamily="34" charset="0"/>
                <a:sym typeface="Wingdings"/>
              </a:rPr>
              <a:t>L </a:t>
            </a:r>
            <a:r>
              <a:rPr lang="es-AR" dirty="0" smtClean="0">
                <a:sym typeface="Wingdings"/>
              </a:rPr>
              <a:t>.</a:t>
            </a:r>
          </a:p>
          <a:p>
            <a:pPr marL="0" indent="0">
              <a:buNone/>
            </a:pPr>
            <a:endParaRPr lang="es-AR" dirty="0"/>
          </a:p>
          <a:p>
            <a:pPr marL="0" indent="0">
              <a:buNone/>
            </a:pPr>
            <a:r>
              <a:rPr lang="es-A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</a:t>
            </a:r>
          </a:p>
          <a:p>
            <a:pPr marL="0" indent="0">
              <a:buNone/>
            </a:pPr>
            <a:endParaRPr lang="es-AR" dirty="0"/>
          </a:p>
        </p:txBody>
      </p:sp>
      <p:pic>
        <p:nvPicPr>
          <p:cNvPr id="5" name="Picture 2" descr="F:\17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6" y="3665179"/>
            <a:ext cx="5263869" cy="23094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F:\17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3460218"/>
            <a:ext cx="3243048" cy="27193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880115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AR" b="1" dirty="0"/>
              <a:t>PROBLEMAS QUE INVOLUCRAN CAMBIOS DE TEMPERATURAS</a:t>
            </a:r>
            <a:endParaRPr lang="es-AR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AR" dirty="0" smtClean="0">
                <a:sym typeface="Wingdings"/>
              </a:rPr>
              <a:t> </a:t>
            </a:r>
            <a:r>
              <a:rPr lang="el-GR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Δ</a:t>
            </a:r>
            <a:r>
              <a:rPr lang="es-AR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L</a:t>
            </a:r>
            <a:r>
              <a:rPr lang="es-AR" baseline="-25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es-AR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AR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= </a:t>
            </a:r>
            <a:r>
              <a:rPr lang="el-GR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α</a:t>
            </a:r>
            <a:r>
              <a:rPr lang="es-AR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. L. </a:t>
            </a:r>
            <a:r>
              <a:rPr lang="el-GR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Δ</a:t>
            </a:r>
            <a:r>
              <a:rPr lang="es-AR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es-AR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s-AR" dirty="0" smtClean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s-AR" sz="2400" dirty="0" smtClean="0">
                <a:latin typeface="Arial" pitchFamily="34" charset="0"/>
                <a:cs typeface="Arial" pitchFamily="34" charset="0"/>
              </a:rPr>
              <a:t>Pero en realidad, la barra no podría experimentar esa deformación, por que posee un apoyo B que lo impide; Para considerar esta situación estableceremos una </a:t>
            </a:r>
            <a:r>
              <a:rPr lang="es-AR" sz="2400" b="1" dirty="0" smtClean="0">
                <a:latin typeface="Arial" pitchFamily="34" charset="0"/>
                <a:cs typeface="Arial" pitchFamily="34" charset="0"/>
              </a:rPr>
              <a:t>reacción P </a:t>
            </a:r>
            <a:r>
              <a:rPr lang="es-AR" sz="2400" dirty="0" smtClean="0">
                <a:latin typeface="Arial" pitchFamily="34" charset="0"/>
                <a:cs typeface="Arial" pitchFamily="34" charset="0"/>
              </a:rPr>
              <a:t>sustitutiva de ese apoyo, que debe ser capaz de provocar una deformación inversa, a saber:</a:t>
            </a:r>
            <a:endParaRPr lang="es-AR" sz="24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7170" name="Picture 2" descr="F:\17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80" y="4221088"/>
            <a:ext cx="2300287" cy="28305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866299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AR" b="1" dirty="0"/>
              <a:t>PROBLEMAS QUE INVOLUCRAN CAMBIOS DE TEMPERATURAS</a:t>
            </a:r>
            <a:endParaRPr lang="es-AR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00200"/>
            <a:ext cx="8507288" cy="5141168"/>
          </a:xfrm>
        </p:spPr>
        <p:txBody>
          <a:bodyPr/>
          <a:lstStyle/>
          <a:p>
            <a:r>
              <a:rPr lang="es-AR" dirty="0" smtClean="0"/>
              <a:t>La deformación provocada, es:  </a:t>
            </a:r>
            <a:r>
              <a:rPr lang="el-GR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  <a:sym typeface="Wingdings"/>
              </a:rPr>
              <a:t>Δ</a:t>
            </a:r>
            <a:r>
              <a:rPr lang="es-AR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  <a:sym typeface="Wingdings"/>
              </a:rPr>
              <a:t>l =  </a:t>
            </a:r>
            <a:r>
              <a:rPr lang="es-AR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  <a:sym typeface="Wingdings"/>
              </a:rPr>
              <a:t>P . </a:t>
            </a:r>
            <a:r>
              <a:rPr lang="es-AR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  <a:sym typeface="Wingdings"/>
              </a:rPr>
              <a:t>L </a:t>
            </a:r>
            <a:endParaRPr lang="es-AR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  <a:sym typeface="Wingdings"/>
            </a:endParaRPr>
          </a:p>
          <a:p>
            <a:pPr marL="0" indent="0">
              <a:buNone/>
            </a:pPr>
            <a:r>
              <a:rPr lang="es-AR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  <a:sym typeface="Wingdings"/>
              </a:rPr>
              <a:t>                  </a:t>
            </a:r>
            <a:r>
              <a:rPr lang="es-AR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  <a:sym typeface="Wingdings"/>
              </a:rPr>
              <a:t>                                        A </a:t>
            </a:r>
            <a:r>
              <a:rPr lang="es-AR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  <a:sym typeface="Wingdings"/>
              </a:rPr>
              <a:t>. </a:t>
            </a:r>
            <a:r>
              <a:rPr lang="es-AR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  <a:sym typeface="Wingdings"/>
              </a:rPr>
              <a:t>E</a:t>
            </a:r>
            <a:r>
              <a:rPr lang="es-AR" dirty="0" smtClean="0">
                <a:solidFill>
                  <a:srgbClr val="FF0000"/>
                </a:solidFill>
              </a:rPr>
              <a:t> </a:t>
            </a:r>
          </a:p>
          <a:p>
            <a:r>
              <a:rPr lang="es-AR" dirty="0" smtClean="0"/>
              <a:t>La deformación total debe ser neutra, es decir:</a:t>
            </a:r>
          </a:p>
          <a:p>
            <a:r>
              <a:rPr lang="el-G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Δ</a:t>
            </a:r>
            <a:r>
              <a:rPr lang="es-A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</a:t>
            </a:r>
            <a:r>
              <a:rPr lang="es-AR" baseline="-25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 </a:t>
            </a:r>
            <a:r>
              <a:rPr lang="es-A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- </a:t>
            </a:r>
            <a:r>
              <a:rPr lang="el-G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Δ</a:t>
            </a:r>
            <a:r>
              <a:rPr lang="es-A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 = 0</a:t>
            </a:r>
          </a:p>
          <a:p>
            <a:r>
              <a:rPr lang="el-G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α</a:t>
            </a:r>
            <a:r>
              <a:rPr lang="es-A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A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. L. </a:t>
            </a:r>
            <a:r>
              <a:rPr lang="el-G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Δ</a:t>
            </a:r>
            <a:r>
              <a:rPr lang="es-A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es-AR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AR" dirty="0" smtClean="0">
                <a:latin typeface="Arial" panose="020B0604020202020204" pitchFamily="34" charset="0"/>
                <a:cs typeface="Arial" panose="020B0604020202020204" pitchFamily="34" charset="0"/>
              </a:rPr>
              <a:t> - </a:t>
            </a:r>
            <a:r>
              <a:rPr lang="es-AR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  <a:sym typeface="Wingdings"/>
              </a:rPr>
              <a:t>P . L </a:t>
            </a:r>
            <a:r>
              <a:rPr lang="es-AR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  <a:sym typeface="Wingdings"/>
              </a:rPr>
              <a:t> </a:t>
            </a:r>
            <a:r>
              <a:rPr lang="es-AR" dirty="0" smtClean="0">
                <a:latin typeface="Arial" pitchFamily="34" charset="0"/>
                <a:cs typeface="Arial" pitchFamily="34" charset="0"/>
                <a:sym typeface="Wingdings"/>
              </a:rPr>
              <a:t>= 0</a:t>
            </a:r>
            <a:endParaRPr lang="es-AR" dirty="0">
              <a:latin typeface="Arial" pitchFamily="34" charset="0"/>
              <a:cs typeface="Arial" pitchFamily="34" charset="0"/>
              <a:sym typeface="Wingdings"/>
            </a:endParaRPr>
          </a:p>
          <a:p>
            <a:pPr marL="0" indent="0">
              <a:buNone/>
            </a:pPr>
            <a:r>
              <a:rPr lang="es-A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  <a:sym typeface="Wingdings"/>
              </a:rPr>
              <a:t>                  </a:t>
            </a:r>
            <a:r>
              <a:rPr lang="es-A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  <a:sym typeface="Wingdings"/>
              </a:rPr>
              <a:t>   A </a:t>
            </a:r>
            <a:r>
              <a:rPr lang="es-A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  <a:sym typeface="Wingdings"/>
              </a:rPr>
              <a:t>. E</a:t>
            </a:r>
            <a:endParaRPr lang="es-AR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s-AR" dirty="0" smtClean="0">
                <a:sym typeface="Wingdings"/>
              </a:rPr>
              <a:t> </a:t>
            </a:r>
            <a:r>
              <a:rPr lang="es-A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/>
              </a:rPr>
              <a:t>P/ A </a:t>
            </a:r>
            <a:r>
              <a:rPr lang="es-AR" dirty="0" smtClean="0">
                <a:sym typeface="Wingdings"/>
              </a:rPr>
              <a:t>= </a:t>
            </a:r>
            <a:r>
              <a:rPr lang="el-G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α</a:t>
            </a:r>
            <a:r>
              <a:rPr lang="es-A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. </a:t>
            </a:r>
            <a:r>
              <a:rPr lang="es-A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 . </a:t>
            </a:r>
            <a:r>
              <a:rPr lang="el-G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Δ</a:t>
            </a:r>
            <a:r>
              <a:rPr lang="es-A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T. </a:t>
            </a:r>
            <a:r>
              <a:rPr lang="es-A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/>
              </a:rPr>
              <a:t>  </a:t>
            </a:r>
            <a:r>
              <a:rPr lang="el-GR" sz="48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  <a:sym typeface="Wingdings"/>
              </a:rPr>
              <a:t>σ</a:t>
            </a:r>
            <a:r>
              <a:rPr lang="es-AR" sz="48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  <a:sym typeface="Wingdings"/>
              </a:rPr>
              <a:t>  = </a:t>
            </a:r>
            <a:r>
              <a:rPr lang="el-GR" sz="48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α</a:t>
            </a:r>
            <a:r>
              <a:rPr lang="es-AR" sz="48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s-AR" sz="48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. E . </a:t>
            </a:r>
            <a:r>
              <a:rPr lang="el-GR" sz="48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Δ</a:t>
            </a:r>
            <a:r>
              <a:rPr lang="es-AR" sz="48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T</a:t>
            </a:r>
            <a:endParaRPr lang="es-AR" sz="48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712704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39552" y="18864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s-AR" b="1" dirty="0" smtClean="0">
                <a:latin typeface="Arial" pitchFamily="34" charset="0"/>
                <a:cs typeface="Arial" pitchFamily="34" charset="0"/>
              </a:rPr>
              <a:t>Relación de </a:t>
            </a:r>
            <a:r>
              <a:rPr lang="es-AR" b="1" dirty="0" err="1" smtClean="0">
                <a:latin typeface="Arial" pitchFamily="34" charset="0"/>
                <a:cs typeface="Arial" pitchFamily="34" charset="0"/>
              </a:rPr>
              <a:t>Poisson</a:t>
            </a:r>
            <a:r>
              <a:rPr lang="es-AR" b="1" dirty="0" smtClean="0">
                <a:latin typeface="Arial" pitchFamily="34" charset="0"/>
                <a:cs typeface="Arial" pitchFamily="34" charset="0"/>
              </a:rPr>
              <a:t/>
            </a:r>
            <a:br>
              <a:rPr lang="es-AR" b="1" dirty="0" smtClean="0">
                <a:latin typeface="Arial" pitchFamily="34" charset="0"/>
                <a:cs typeface="Arial" pitchFamily="34" charset="0"/>
              </a:rPr>
            </a:br>
            <a:endParaRPr lang="es-AR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3 Marcador de contenido"/>
          <p:cNvSpPr>
            <a:spLocks noGrp="1"/>
          </p:cNvSpPr>
          <p:nvPr>
            <p:ph idx="1"/>
          </p:nvPr>
        </p:nvSpPr>
        <p:spPr>
          <a:xfrm>
            <a:off x="395536" y="1196752"/>
            <a:ext cx="8380164" cy="5472608"/>
          </a:xfrm>
        </p:spPr>
        <p:txBody>
          <a:bodyPr/>
          <a:lstStyle/>
          <a:p>
            <a:r>
              <a:rPr lang="es-AR" sz="2800" dirty="0" smtClean="0">
                <a:latin typeface="Arial" pitchFamily="34" charset="0"/>
                <a:cs typeface="Arial" pitchFamily="34" charset="0"/>
              </a:rPr>
              <a:t>Consideremos una barra de longitud L que está sujeta a una carga P a lo largo del eje x, a la vez, coincidente con le eje de la barra. Consideremos que tanto la tensión como su deformación satisfacen la LEY DE HOOKE, por lo que </a:t>
            </a:r>
          </a:p>
          <a:p>
            <a:r>
              <a:rPr lang="es-AR" sz="2800" dirty="0" smtClean="0">
                <a:latin typeface="Arial" pitchFamily="34" charset="0"/>
                <a:cs typeface="Arial" pitchFamily="34" charset="0"/>
                <a:sym typeface="Wingdings"/>
              </a:rPr>
              <a:t> </a:t>
            </a:r>
            <a:r>
              <a:rPr lang="el-GR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σ</a:t>
            </a:r>
            <a:r>
              <a:rPr lang="es-AR" sz="2800" baseline="-25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x</a:t>
            </a:r>
            <a:r>
              <a:rPr lang="es-AR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s-AR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= E .</a:t>
            </a:r>
            <a:r>
              <a:rPr lang="el-GR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€</a:t>
            </a:r>
            <a:r>
              <a:rPr lang="es-AR" sz="2800" baseline="-25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x</a:t>
            </a:r>
            <a:r>
              <a:rPr lang="es-AR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    </a:t>
            </a:r>
            <a:r>
              <a:rPr lang="es-A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  <a:sym typeface="Wingdings"/>
              </a:rPr>
              <a:t>                         </a:t>
            </a:r>
            <a:r>
              <a:rPr lang="el-G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€</a:t>
            </a:r>
            <a:r>
              <a:rPr lang="es-AR" baseline="-25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x =    </a:t>
            </a:r>
            <a:r>
              <a:rPr lang="el-G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σ</a:t>
            </a:r>
            <a:r>
              <a:rPr lang="es-AR" baseline="-25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x </a:t>
            </a:r>
            <a:r>
              <a:rPr lang="es-A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/  E</a:t>
            </a:r>
          </a:p>
          <a:p>
            <a:r>
              <a:rPr lang="es-AR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Donde E es el </a:t>
            </a:r>
            <a:r>
              <a:rPr lang="es-AR" sz="28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Módulo de </a:t>
            </a:r>
          </a:p>
          <a:p>
            <a:pPr marL="0" indent="0">
              <a:buNone/>
            </a:pPr>
            <a:r>
              <a:rPr lang="es-AR" sz="2800" b="1" dirty="0">
                <a:latin typeface="Arial" pitchFamily="34" charset="0"/>
                <a:cs typeface="Arial" pitchFamily="34" charset="0"/>
              </a:rPr>
              <a:t> </a:t>
            </a:r>
            <a:r>
              <a:rPr lang="es-AR" sz="2800" b="1" dirty="0" smtClean="0">
                <a:latin typeface="Arial" pitchFamily="34" charset="0"/>
                <a:cs typeface="Arial" pitchFamily="34" charset="0"/>
              </a:rPr>
              <a:t>   </a:t>
            </a:r>
            <a:r>
              <a:rPr lang="es-AR" sz="28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Elasticidad.</a:t>
            </a:r>
          </a:p>
          <a:p>
            <a:pPr marL="0" indent="0">
              <a:buNone/>
            </a:pPr>
            <a:endParaRPr lang="es-AR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7" name="Picture 3" descr="F:\18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1336" y="4123274"/>
            <a:ext cx="3995160" cy="2734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600100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AR" dirty="0">
                <a:latin typeface="Arial" pitchFamily="34" charset="0"/>
                <a:cs typeface="Arial" pitchFamily="34" charset="0"/>
              </a:rPr>
              <a:t>Relación de </a:t>
            </a:r>
            <a:r>
              <a:rPr lang="es-AR" dirty="0" err="1">
                <a:latin typeface="Arial" pitchFamily="34" charset="0"/>
                <a:cs typeface="Arial" pitchFamily="34" charset="0"/>
              </a:rPr>
              <a:t>Poisson</a:t>
            </a:r>
            <a:r>
              <a:rPr lang="es-AR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es-AR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</a:br>
            <a:endParaRPr lang="es-AR" dirty="0"/>
          </a:p>
        </p:txBody>
      </p:sp>
      <p:sp>
        <p:nvSpPr>
          <p:cNvPr id="4" name="3 Marcador de contenido"/>
          <p:cNvSpPr>
            <a:spLocks noGrp="1"/>
          </p:cNvSpPr>
          <p:nvPr>
            <p:ph idx="1"/>
          </p:nvPr>
        </p:nvSpPr>
        <p:spPr>
          <a:xfrm>
            <a:off x="323528" y="908720"/>
            <a:ext cx="8424936" cy="5760640"/>
          </a:xfrm>
        </p:spPr>
        <p:txBody>
          <a:bodyPr>
            <a:normAutofit fontScale="92500" lnSpcReduction="20000"/>
          </a:bodyPr>
          <a:lstStyle/>
          <a:p>
            <a:r>
              <a:rPr lang="es-AR" sz="3000" dirty="0" smtClean="0">
                <a:latin typeface="Arial" pitchFamily="34" charset="0"/>
                <a:cs typeface="Arial" pitchFamily="34" charset="0"/>
              </a:rPr>
              <a:t>También se comprueba que tanto </a:t>
            </a:r>
            <a:r>
              <a:rPr lang="el-GR" sz="3000" dirty="0" smtClean="0">
                <a:latin typeface="Arial" pitchFamily="34" charset="0"/>
                <a:cs typeface="Arial" pitchFamily="34" charset="0"/>
              </a:rPr>
              <a:t>σ</a:t>
            </a:r>
            <a:r>
              <a:rPr lang="es-AR" sz="3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s-AR" sz="3000" baseline="-25000" dirty="0" smtClean="0">
                <a:latin typeface="Arial" pitchFamily="34" charset="0"/>
                <a:cs typeface="Arial" pitchFamily="34" charset="0"/>
              </a:rPr>
              <a:t>z   </a:t>
            </a:r>
            <a:r>
              <a:rPr lang="es-AR" sz="3000" dirty="0" smtClean="0">
                <a:latin typeface="Arial" pitchFamily="34" charset="0"/>
                <a:cs typeface="Arial" pitchFamily="34" charset="0"/>
              </a:rPr>
              <a:t>=</a:t>
            </a:r>
            <a:r>
              <a:rPr lang="es-AR" sz="3000" baseline="-25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s-AR" sz="3000" dirty="0" smtClean="0">
                <a:latin typeface="Arial" pitchFamily="34" charset="0"/>
                <a:cs typeface="Arial" pitchFamily="34" charset="0"/>
              </a:rPr>
              <a:t>0,</a:t>
            </a:r>
          </a:p>
          <a:p>
            <a:pPr marL="0" indent="0">
              <a:buNone/>
            </a:pPr>
            <a:r>
              <a:rPr lang="es-AR" sz="3000" dirty="0" smtClean="0">
                <a:latin typeface="Arial" pitchFamily="34" charset="0"/>
                <a:cs typeface="Arial" pitchFamily="34" charset="0"/>
              </a:rPr>
              <a:t>    como </a:t>
            </a:r>
            <a:r>
              <a:rPr lang="el-GR" sz="3000" dirty="0">
                <a:latin typeface="Arial" pitchFamily="34" charset="0"/>
                <a:cs typeface="Arial" pitchFamily="34" charset="0"/>
              </a:rPr>
              <a:t>σ</a:t>
            </a:r>
            <a:r>
              <a:rPr lang="es-AR" sz="3000" dirty="0">
                <a:latin typeface="Arial" pitchFamily="34" charset="0"/>
                <a:cs typeface="Arial" pitchFamily="34" charset="0"/>
              </a:rPr>
              <a:t> </a:t>
            </a:r>
            <a:r>
              <a:rPr lang="es-AR" sz="3000" baseline="-25000" dirty="0" smtClean="0">
                <a:latin typeface="Arial" pitchFamily="34" charset="0"/>
                <a:cs typeface="Arial" pitchFamily="34" charset="0"/>
              </a:rPr>
              <a:t>y   </a:t>
            </a:r>
            <a:r>
              <a:rPr lang="es-AR" sz="3000" dirty="0">
                <a:latin typeface="Arial" pitchFamily="34" charset="0"/>
                <a:cs typeface="Arial" pitchFamily="34" charset="0"/>
              </a:rPr>
              <a:t>=</a:t>
            </a:r>
            <a:r>
              <a:rPr lang="es-AR" sz="3000" baseline="-25000" dirty="0">
                <a:latin typeface="Arial" pitchFamily="34" charset="0"/>
                <a:cs typeface="Arial" pitchFamily="34" charset="0"/>
              </a:rPr>
              <a:t> </a:t>
            </a:r>
            <a:r>
              <a:rPr lang="es-AR" sz="3000" dirty="0" smtClean="0">
                <a:latin typeface="Arial" pitchFamily="34" charset="0"/>
                <a:cs typeface="Arial" pitchFamily="34" charset="0"/>
              </a:rPr>
              <a:t>0 y parecería entonces lógico            </a:t>
            </a:r>
          </a:p>
          <a:p>
            <a:pPr marL="0" indent="0">
              <a:buNone/>
            </a:pPr>
            <a:r>
              <a:rPr lang="es-AR" sz="3000" dirty="0">
                <a:latin typeface="Arial" pitchFamily="34" charset="0"/>
                <a:cs typeface="Arial" pitchFamily="34" charset="0"/>
              </a:rPr>
              <a:t> </a:t>
            </a:r>
            <a:r>
              <a:rPr lang="es-AR" sz="3000" dirty="0" smtClean="0">
                <a:latin typeface="Arial" pitchFamily="34" charset="0"/>
                <a:cs typeface="Arial" pitchFamily="34" charset="0"/>
              </a:rPr>
              <a:t>   concluir que tanto €</a:t>
            </a:r>
            <a:r>
              <a:rPr lang="es-AR" sz="3000" baseline="-25000" dirty="0" smtClean="0">
                <a:latin typeface="Arial" pitchFamily="34" charset="0"/>
                <a:cs typeface="Arial" pitchFamily="34" charset="0"/>
              </a:rPr>
              <a:t>z </a:t>
            </a:r>
            <a:r>
              <a:rPr lang="es-AR" sz="3000" dirty="0">
                <a:latin typeface="Arial" pitchFamily="34" charset="0"/>
                <a:cs typeface="Arial" pitchFamily="34" charset="0"/>
              </a:rPr>
              <a:t>= 0 </a:t>
            </a:r>
            <a:r>
              <a:rPr lang="es-AR" sz="3000" dirty="0" smtClean="0">
                <a:latin typeface="Arial" pitchFamily="34" charset="0"/>
                <a:cs typeface="Arial" pitchFamily="34" charset="0"/>
              </a:rPr>
              <a:t>como;  €</a:t>
            </a:r>
            <a:r>
              <a:rPr lang="es-AR" sz="3000" baseline="-25000" dirty="0" smtClean="0">
                <a:latin typeface="Arial" pitchFamily="34" charset="0"/>
                <a:cs typeface="Arial" pitchFamily="34" charset="0"/>
              </a:rPr>
              <a:t>y </a:t>
            </a:r>
            <a:r>
              <a:rPr lang="es-AR" sz="3000" dirty="0" smtClean="0">
                <a:latin typeface="Arial" pitchFamily="34" charset="0"/>
                <a:cs typeface="Arial" pitchFamily="34" charset="0"/>
              </a:rPr>
              <a:t> = 0.</a:t>
            </a:r>
          </a:p>
          <a:p>
            <a:pPr marL="0" indent="0">
              <a:buNone/>
            </a:pPr>
            <a:endParaRPr lang="es-AR" sz="2400" dirty="0" smtClean="0">
              <a:latin typeface="Arial" pitchFamily="34" charset="0"/>
              <a:cs typeface="Arial" pitchFamily="34" charset="0"/>
            </a:endParaRPr>
          </a:p>
          <a:p>
            <a:r>
              <a:rPr lang="es-AR" sz="2800" dirty="0" smtClean="0">
                <a:latin typeface="Arial" pitchFamily="34" charset="0"/>
                <a:cs typeface="Arial" pitchFamily="34" charset="0"/>
              </a:rPr>
              <a:t>Sin embargo, en todos los materiales de ingeniería, cuando hay una elongación según un eje, </a:t>
            </a:r>
            <a:r>
              <a:rPr lang="es-AR" sz="3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existe también una contracción en cualquier dirección transversal</a:t>
            </a:r>
            <a:r>
              <a:rPr lang="es-AR" sz="3000" b="1" dirty="0">
                <a:latin typeface="Arial" pitchFamily="34" charset="0"/>
                <a:cs typeface="Arial" pitchFamily="34" charset="0"/>
              </a:rPr>
              <a:t> </a:t>
            </a:r>
            <a:r>
              <a:rPr lang="es-AR" sz="3000" dirty="0">
                <a:latin typeface="Arial" pitchFamily="34" charset="0"/>
                <a:cs typeface="Arial" pitchFamily="34" charset="0"/>
              </a:rPr>
              <a:t>€</a:t>
            </a:r>
            <a:r>
              <a:rPr lang="es-AR" sz="3000" baseline="-25000" dirty="0" smtClean="0">
                <a:latin typeface="Arial" pitchFamily="34" charset="0"/>
                <a:cs typeface="Arial" pitchFamily="34" charset="0"/>
              </a:rPr>
              <a:t>z  </a:t>
            </a:r>
            <a:r>
              <a:rPr lang="es-AR" sz="3000" dirty="0" smtClean="0">
                <a:latin typeface="Arial" pitchFamily="34" charset="0"/>
                <a:cs typeface="Arial" pitchFamily="34" charset="0"/>
              </a:rPr>
              <a:t>y</a:t>
            </a:r>
            <a:r>
              <a:rPr lang="es-AR" sz="3000" baseline="-25000" dirty="0" smtClean="0">
                <a:latin typeface="Arial" pitchFamily="34" charset="0"/>
                <a:cs typeface="Arial" pitchFamily="34" charset="0"/>
              </a:rPr>
              <a:t>  </a:t>
            </a:r>
            <a:r>
              <a:rPr lang="es-AR" sz="3000" dirty="0" smtClean="0">
                <a:latin typeface="Arial" pitchFamily="34" charset="0"/>
                <a:cs typeface="Arial" pitchFamily="34" charset="0"/>
              </a:rPr>
              <a:t>€</a:t>
            </a:r>
            <a:r>
              <a:rPr lang="es-AR" sz="3000" baseline="-25000" dirty="0" smtClean="0">
                <a:latin typeface="Arial" pitchFamily="34" charset="0"/>
                <a:cs typeface="Arial" pitchFamily="34" charset="0"/>
              </a:rPr>
              <a:t>y  </a:t>
            </a:r>
            <a:r>
              <a:rPr lang="es-AR" sz="3000" dirty="0" smtClean="0">
                <a:latin typeface="Arial" pitchFamily="34" charset="0"/>
                <a:cs typeface="Arial" pitchFamily="34" charset="0"/>
              </a:rPr>
              <a:t>(deformaciones laterales)</a:t>
            </a:r>
            <a:endParaRPr lang="es-AR" sz="3000" b="1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endParaRPr lang="es-AR" sz="2400" dirty="0" smtClean="0">
              <a:latin typeface="Arial" pitchFamily="34" charset="0"/>
              <a:cs typeface="Arial" pitchFamily="34" charset="0"/>
            </a:endParaRPr>
          </a:p>
          <a:p>
            <a:r>
              <a:rPr lang="es-AR" sz="2800" dirty="0" smtClean="0">
                <a:latin typeface="Arial" pitchFamily="34" charset="0"/>
                <a:cs typeface="Arial" pitchFamily="34" charset="0"/>
              </a:rPr>
              <a:t>Consideremos el análisis de materiales homogéneos e isotrópicos (sus propiedades mecánicas son independientes tanto de la posición como de la dirección) </a:t>
            </a:r>
            <a:r>
              <a:rPr lang="es-AR" sz="2800" dirty="0" smtClean="0">
                <a:latin typeface="Arial" pitchFamily="34" charset="0"/>
                <a:cs typeface="Arial" pitchFamily="34" charset="0"/>
                <a:sym typeface="Wingdings"/>
              </a:rPr>
              <a:t> la deformación unitaria tendrá el mismo valor en cualquier dirección transversa</a:t>
            </a:r>
            <a:r>
              <a:rPr lang="es-AR" sz="2400" dirty="0" smtClean="0">
                <a:latin typeface="Arial" pitchFamily="34" charset="0"/>
                <a:cs typeface="Arial" pitchFamily="34" charset="0"/>
                <a:sym typeface="Wingdings"/>
              </a:rPr>
              <a:t>l.</a:t>
            </a:r>
            <a:endParaRPr lang="es-AR" sz="24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373539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AR" dirty="0">
                <a:latin typeface="Arial" pitchFamily="34" charset="0"/>
                <a:cs typeface="Arial" pitchFamily="34" charset="0"/>
              </a:rPr>
              <a:t>Relación de </a:t>
            </a:r>
            <a:r>
              <a:rPr lang="es-AR" dirty="0" err="1">
                <a:latin typeface="Arial" pitchFamily="34" charset="0"/>
                <a:cs typeface="Arial" pitchFamily="34" charset="0"/>
              </a:rPr>
              <a:t>Poisson</a:t>
            </a:r>
            <a:r>
              <a:rPr lang="es-AR" dirty="0">
                <a:latin typeface="Arial" pitchFamily="34" charset="0"/>
                <a:cs typeface="Arial" pitchFamily="34" charset="0"/>
              </a:rPr>
              <a:t/>
            </a:r>
            <a:br>
              <a:rPr lang="es-AR" dirty="0">
                <a:latin typeface="Arial" pitchFamily="34" charset="0"/>
                <a:cs typeface="Arial" pitchFamily="34" charset="0"/>
              </a:rPr>
            </a:br>
            <a:endParaRPr lang="es-AR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908720"/>
            <a:ext cx="8363272" cy="576064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s-AR" sz="2400" dirty="0" smtClean="0">
                <a:latin typeface="Arial" pitchFamily="34" charset="0"/>
                <a:cs typeface="Arial" pitchFamily="34" charset="0"/>
                <a:sym typeface="Wingdings"/>
              </a:rPr>
              <a:t> </a:t>
            </a:r>
            <a:r>
              <a:rPr lang="es-AR" sz="2400" b="1" dirty="0" smtClean="0">
                <a:latin typeface="Arial" pitchFamily="34" charset="0"/>
                <a:cs typeface="Arial" pitchFamily="34" charset="0"/>
                <a:sym typeface="Wingdings"/>
              </a:rPr>
              <a:t>la deformación lateral       </a:t>
            </a:r>
            <a:r>
              <a:rPr lang="es-AR" sz="2800" b="1" dirty="0" smtClean="0">
                <a:latin typeface="Arial" pitchFamily="34" charset="0"/>
                <a:cs typeface="Arial" pitchFamily="34" charset="0"/>
                <a:sym typeface="Wingdings"/>
              </a:rPr>
              <a:t>€</a:t>
            </a:r>
            <a:r>
              <a:rPr lang="es-AR" sz="2800" b="1" baseline="-25000" dirty="0" smtClean="0">
                <a:latin typeface="Arial" pitchFamily="34" charset="0"/>
                <a:cs typeface="Arial" pitchFamily="34" charset="0"/>
                <a:sym typeface="Wingdings"/>
              </a:rPr>
              <a:t>Y </a:t>
            </a:r>
            <a:r>
              <a:rPr lang="es-AR" sz="2800" b="1" dirty="0" smtClean="0">
                <a:latin typeface="Arial" pitchFamily="34" charset="0"/>
                <a:cs typeface="Arial" pitchFamily="34" charset="0"/>
                <a:sym typeface="Wingdings"/>
              </a:rPr>
              <a:t> </a:t>
            </a:r>
            <a:r>
              <a:rPr lang="es-AR" sz="2800" b="1" dirty="0">
                <a:latin typeface="Arial" pitchFamily="34" charset="0"/>
                <a:cs typeface="Arial" pitchFamily="34" charset="0"/>
                <a:sym typeface="Wingdings"/>
              </a:rPr>
              <a:t>=</a:t>
            </a:r>
            <a:r>
              <a:rPr lang="es-AR" sz="2800" b="1" dirty="0" smtClean="0">
                <a:latin typeface="Arial" pitchFamily="34" charset="0"/>
                <a:cs typeface="Arial" pitchFamily="34" charset="0"/>
                <a:sym typeface="Wingdings"/>
              </a:rPr>
              <a:t> €</a:t>
            </a:r>
            <a:r>
              <a:rPr lang="es-AR" sz="2400" b="1" baseline="-25000" dirty="0" smtClean="0">
                <a:latin typeface="Arial" pitchFamily="34" charset="0"/>
                <a:cs typeface="Arial" pitchFamily="34" charset="0"/>
                <a:sym typeface="Wingdings"/>
              </a:rPr>
              <a:t>z </a:t>
            </a:r>
            <a:r>
              <a:rPr lang="es-AR" sz="2400" baseline="-25000" dirty="0" smtClean="0">
                <a:latin typeface="Arial" pitchFamily="34" charset="0"/>
                <a:cs typeface="Arial" pitchFamily="34" charset="0"/>
                <a:sym typeface="Wingdings"/>
              </a:rPr>
              <a:t>. </a:t>
            </a:r>
          </a:p>
          <a:p>
            <a:r>
              <a:rPr lang="es-AR" sz="2400" dirty="0" smtClean="0">
                <a:latin typeface="Arial" pitchFamily="34" charset="0"/>
                <a:cs typeface="Arial" pitchFamily="34" charset="0"/>
                <a:sym typeface="Wingdings"/>
              </a:rPr>
              <a:t> AL EXISTIR las deformaciones laterales, surge una </a:t>
            </a:r>
          </a:p>
          <a:p>
            <a:pPr marL="0" indent="0">
              <a:buNone/>
            </a:pPr>
            <a:r>
              <a:rPr lang="es-AR" sz="2400" dirty="0">
                <a:latin typeface="Arial" pitchFamily="34" charset="0"/>
                <a:cs typeface="Arial" pitchFamily="34" charset="0"/>
                <a:sym typeface="Wingdings"/>
              </a:rPr>
              <a:t> </a:t>
            </a:r>
            <a:r>
              <a:rPr lang="es-AR" sz="2400" dirty="0" smtClean="0">
                <a:latin typeface="Arial" pitchFamily="34" charset="0"/>
                <a:cs typeface="Arial" pitchFamily="34" charset="0"/>
                <a:sym typeface="Wingdings"/>
              </a:rPr>
              <a:t>   </a:t>
            </a:r>
            <a:r>
              <a:rPr lang="es-AR" sz="2400" b="1" dirty="0" smtClean="0">
                <a:latin typeface="Arial" pitchFamily="34" charset="0"/>
                <a:cs typeface="Arial" pitchFamily="34" charset="0"/>
                <a:sym typeface="Wingdings"/>
              </a:rPr>
              <a:t>relación</a:t>
            </a:r>
            <a:r>
              <a:rPr lang="es-AR" sz="2400" dirty="0" smtClean="0">
                <a:latin typeface="Arial" pitchFamily="34" charset="0"/>
                <a:cs typeface="Arial" pitchFamily="34" charset="0"/>
                <a:sym typeface="Wingdings"/>
              </a:rPr>
              <a:t> entre las deformación </a:t>
            </a:r>
            <a:r>
              <a:rPr lang="es-AR" sz="2400" b="1" dirty="0" smtClean="0">
                <a:latin typeface="Arial" pitchFamily="34" charset="0"/>
                <a:cs typeface="Arial" pitchFamily="34" charset="0"/>
                <a:sym typeface="Wingdings"/>
              </a:rPr>
              <a:t>unitaria lateral </a:t>
            </a:r>
          </a:p>
          <a:p>
            <a:pPr marL="0" indent="0">
              <a:buNone/>
            </a:pPr>
            <a:r>
              <a:rPr lang="es-AR" sz="2400" dirty="0">
                <a:latin typeface="Arial" pitchFamily="34" charset="0"/>
                <a:cs typeface="Arial" pitchFamily="34" charset="0"/>
                <a:sym typeface="Wingdings"/>
              </a:rPr>
              <a:t> </a:t>
            </a:r>
            <a:r>
              <a:rPr lang="es-AR" sz="2400" dirty="0" smtClean="0">
                <a:latin typeface="Arial" pitchFamily="34" charset="0"/>
                <a:cs typeface="Arial" pitchFamily="34" charset="0"/>
                <a:sym typeface="Wingdings"/>
              </a:rPr>
              <a:t>   respecto de la deformación </a:t>
            </a:r>
            <a:r>
              <a:rPr lang="es-AR" sz="2400" b="1" dirty="0" smtClean="0">
                <a:latin typeface="Arial" pitchFamily="34" charset="0"/>
                <a:cs typeface="Arial" pitchFamily="34" charset="0"/>
                <a:sym typeface="Wingdings"/>
              </a:rPr>
              <a:t>unitaria axial</a:t>
            </a:r>
            <a:r>
              <a:rPr lang="es-AR" sz="2400" dirty="0" smtClean="0">
                <a:latin typeface="Arial" pitchFamily="34" charset="0"/>
                <a:cs typeface="Arial" pitchFamily="34" charset="0"/>
                <a:sym typeface="Wingdings"/>
              </a:rPr>
              <a:t>, </a:t>
            </a:r>
          </a:p>
          <a:p>
            <a:pPr marL="0" indent="0">
              <a:buNone/>
            </a:pPr>
            <a:r>
              <a:rPr lang="es-AR" sz="2400" dirty="0">
                <a:latin typeface="Arial" pitchFamily="34" charset="0"/>
                <a:cs typeface="Arial" pitchFamily="34" charset="0"/>
                <a:sym typeface="Wingdings"/>
              </a:rPr>
              <a:t> </a:t>
            </a:r>
            <a:r>
              <a:rPr lang="es-AR" sz="2400" dirty="0" smtClean="0">
                <a:latin typeface="Arial" pitchFamily="34" charset="0"/>
                <a:cs typeface="Arial" pitchFamily="34" charset="0"/>
                <a:sym typeface="Wingdings"/>
              </a:rPr>
              <a:t>   llamada </a:t>
            </a:r>
            <a:r>
              <a:rPr lang="es-AR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  <a:sym typeface="Wingdings"/>
              </a:rPr>
              <a:t>RELACION DE POISSON </a:t>
            </a:r>
            <a:r>
              <a:rPr lang="es-AR" sz="2400" dirty="0" smtClean="0">
                <a:latin typeface="Arial" pitchFamily="34" charset="0"/>
                <a:cs typeface="Arial" pitchFamily="34" charset="0"/>
                <a:sym typeface="Wingdings"/>
              </a:rPr>
              <a:t>: </a:t>
            </a:r>
            <a:r>
              <a:rPr lang="es-AR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ʋ</a:t>
            </a:r>
            <a:r>
              <a:rPr lang="es-AR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  <a:sym typeface="Wingdings"/>
              </a:rPr>
              <a:t> = - €</a:t>
            </a:r>
            <a:r>
              <a:rPr lang="es-AR" baseline="-25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  <a:sym typeface="Wingdings"/>
              </a:rPr>
              <a:t>Y </a:t>
            </a:r>
            <a:r>
              <a:rPr lang="es-AR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  <a:sym typeface="Wingdings"/>
              </a:rPr>
              <a:t> / €</a:t>
            </a:r>
            <a:r>
              <a:rPr lang="es-AR" baseline="-25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  <a:sym typeface="Wingdings"/>
              </a:rPr>
              <a:t>x-</a:t>
            </a:r>
          </a:p>
          <a:p>
            <a:pPr marL="0" indent="0">
              <a:buNone/>
            </a:pPr>
            <a:endParaRPr lang="es-AR" baseline="-250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  <a:sym typeface="Wingdings"/>
            </a:endParaRPr>
          </a:p>
          <a:p>
            <a:r>
              <a:rPr lang="es-AR" sz="2400" dirty="0" smtClean="0">
                <a:latin typeface="Arial" pitchFamily="34" charset="0"/>
                <a:cs typeface="Arial" pitchFamily="34" charset="0"/>
                <a:sym typeface="Wingdings"/>
              </a:rPr>
              <a:t>El signo menos indica que las deformaciones son de </a:t>
            </a:r>
            <a:r>
              <a:rPr lang="es-AR" sz="2400" b="1" dirty="0" smtClean="0">
                <a:latin typeface="Arial" pitchFamily="34" charset="0"/>
                <a:cs typeface="Arial" pitchFamily="34" charset="0"/>
                <a:sym typeface="Wingdings"/>
              </a:rPr>
              <a:t>signos opuestos.</a:t>
            </a:r>
          </a:p>
          <a:p>
            <a:pPr marL="0" indent="0">
              <a:buNone/>
            </a:pPr>
            <a:r>
              <a:rPr lang="es-AR" sz="2400" dirty="0">
                <a:latin typeface="Arial" pitchFamily="34" charset="0"/>
                <a:cs typeface="Arial" pitchFamily="34" charset="0"/>
                <a:sym typeface="Wingdings"/>
              </a:rPr>
              <a:t> </a:t>
            </a:r>
            <a:endParaRPr lang="es-AR" sz="24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3074" name="Picture 2" descr="F:\18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4188312"/>
            <a:ext cx="3096344" cy="2662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847027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AR" b="1" dirty="0">
                <a:latin typeface="Arial" pitchFamily="34" charset="0"/>
                <a:cs typeface="Arial" pitchFamily="34" charset="0"/>
              </a:rPr>
              <a:t>Relación de </a:t>
            </a:r>
            <a:r>
              <a:rPr lang="es-AR" b="1" dirty="0" err="1">
                <a:latin typeface="Arial" pitchFamily="34" charset="0"/>
                <a:cs typeface="Arial" pitchFamily="34" charset="0"/>
              </a:rPr>
              <a:t>Poisson</a:t>
            </a:r>
            <a:r>
              <a:rPr lang="es-AR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es-AR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</a:br>
            <a:endParaRPr lang="es-AR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79512" y="1052736"/>
            <a:ext cx="8964488" cy="5616624"/>
          </a:xfrm>
        </p:spPr>
        <p:txBody>
          <a:bodyPr>
            <a:normAutofit/>
          </a:bodyPr>
          <a:lstStyle/>
          <a:p>
            <a:r>
              <a:rPr lang="es-AR" dirty="0" smtClean="0">
                <a:latin typeface="Arial" panose="020B0604020202020204" pitchFamily="34" charset="0"/>
                <a:cs typeface="Arial" panose="020B0604020202020204" pitchFamily="34" charset="0"/>
              </a:rPr>
              <a:t>Se pueden establecer las siguientes relaciones que describen completamente las condiciones  de deformaciones bajo una carga axial  aplicada en una dirección paralela al eje x:</a:t>
            </a:r>
          </a:p>
          <a:p>
            <a:pPr marL="0" indent="0">
              <a:buNone/>
            </a:pPr>
            <a:r>
              <a:rPr lang="es-AR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AR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es-AR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€</a:t>
            </a:r>
            <a:r>
              <a:rPr lang="es-AR" sz="3600" baseline="-25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x </a:t>
            </a:r>
            <a:r>
              <a:rPr lang="es-AR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= </a:t>
            </a:r>
            <a:r>
              <a:rPr lang="el-GR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σ</a:t>
            </a:r>
            <a:r>
              <a:rPr lang="es-AR" sz="3600" baseline="-25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x  </a:t>
            </a:r>
            <a:r>
              <a:rPr lang="es-AR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/</a:t>
            </a:r>
            <a:r>
              <a:rPr lang="es-AR" sz="3600" baseline="-25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AR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 E </a:t>
            </a:r>
            <a:r>
              <a:rPr lang="es-AR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  <a:p>
            <a:pPr marL="0" indent="0">
              <a:buNone/>
            </a:pPr>
            <a:r>
              <a:rPr lang="es-AR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AR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es-AR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€</a:t>
            </a:r>
            <a:r>
              <a:rPr lang="es-AR" sz="3600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y </a:t>
            </a:r>
            <a:r>
              <a:rPr lang="es-AR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 = €</a:t>
            </a:r>
            <a:r>
              <a:rPr lang="es-AR" sz="3600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z </a:t>
            </a:r>
            <a:r>
              <a:rPr lang="es-AR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= - ʋ. </a:t>
            </a:r>
            <a:r>
              <a:rPr lang="es-AR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€</a:t>
            </a:r>
            <a:r>
              <a:rPr lang="es-AR" sz="3600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x</a:t>
            </a:r>
            <a:endParaRPr lang="es-AR" sz="3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s-AR" sz="36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  <a:r>
              <a:rPr lang="es-AR" sz="3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€</a:t>
            </a:r>
            <a:r>
              <a:rPr lang="es-AR" sz="3600" baseline="-25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y </a:t>
            </a:r>
            <a:r>
              <a:rPr lang="es-AR" sz="3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 = €</a:t>
            </a:r>
            <a:r>
              <a:rPr lang="es-AR" sz="3600" baseline="-25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z </a:t>
            </a:r>
            <a:r>
              <a:rPr lang="es-AR" sz="3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= - </a:t>
            </a:r>
            <a:r>
              <a:rPr lang="es-AR" sz="3600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ʋ . </a:t>
            </a:r>
            <a:r>
              <a:rPr lang="el-GR" sz="3600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σ</a:t>
            </a:r>
            <a:r>
              <a:rPr lang="es-AR" sz="3600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x</a:t>
            </a:r>
            <a:r>
              <a:rPr lang="es-AR" sz="3600" baseline="-25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0" indent="0">
              <a:buNone/>
            </a:pPr>
            <a:r>
              <a:rPr lang="es-AR" sz="3600" baseline="-25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AR" sz="3600" baseline="-25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                                       </a:t>
            </a:r>
            <a:r>
              <a:rPr lang="es-AR" sz="3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endParaRPr lang="es-AR" sz="36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36376991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A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DEFORMACION NORMAL BAJO CARGA AXIAL</a:t>
            </a:r>
            <a:endParaRPr lang="es-AR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07504" y="1417638"/>
            <a:ext cx="8856984" cy="5440362"/>
          </a:xfrm>
        </p:spPr>
        <p:txBody>
          <a:bodyPr>
            <a:normAutofit/>
          </a:bodyPr>
          <a:lstStyle/>
          <a:p>
            <a:r>
              <a:rPr lang="es-AR" sz="4000" dirty="0" smtClean="0">
                <a:latin typeface="Arial" pitchFamily="34" charset="0"/>
                <a:cs typeface="Arial" pitchFamily="34" charset="0"/>
              </a:rPr>
              <a:t>NO OBSTANTE el esfuerzo </a:t>
            </a:r>
            <a:r>
              <a:rPr lang="el-GR" sz="4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σ </a:t>
            </a:r>
            <a:r>
              <a:rPr lang="es-AR" sz="4000" dirty="0" smtClean="0">
                <a:latin typeface="Arial" pitchFamily="34" charset="0"/>
                <a:cs typeface="Arial" pitchFamily="34" charset="0"/>
              </a:rPr>
              <a:t>SERA el mismo valor </a:t>
            </a:r>
            <a:r>
              <a:rPr lang="es-AR" sz="4000" dirty="0" smtClean="0">
                <a:latin typeface="Arial" pitchFamily="34" charset="0"/>
                <a:cs typeface="Arial" pitchFamily="34" charset="0"/>
              </a:rPr>
              <a:t>para ambos casos:</a:t>
            </a:r>
            <a:endParaRPr lang="es-AR" sz="4000" dirty="0" smtClean="0"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r>
              <a:rPr lang="es-AR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  </a:t>
            </a:r>
            <a:r>
              <a:rPr lang="el-GR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σ</a:t>
            </a:r>
            <a:r>
              <a:rPr lang="es-AR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s-AR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= 2P / 2 A  = P / </a:t>
            </a:r>
            <a:r>
              <a:rPr lang="es-AR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A</a:t>
            </a:r>
            <a:endParaRPr lang="es-AR" dirty="0"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endParaRPr lang="es-AR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3789040"/>
            <a:ext cx="3522802" cy="2731072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8671" y="3715717"/>
            <a:ext cx="4251761" cy="30098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50088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A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DEFORMACION NORMAL BAJO CARGA AXIAL</a:t>
            </a:r>
            <a:endParaRPr lang="es-AR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0" y="1384300"/>
            <a:ext cx="9004300" cy="5357068"/>
          </a:xfrm>
        </p:spPr>
        <p:txBody>
          <a:bodyPr>
            <a:normAutofit lnSpcReduction="10000"/>
          </a:bodyPr>
          <a:lstStyle/>
          <a:p>
            <a:r>
              <a:rPr lang="es-AR" sz="26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¿</a:t>
            </a:r>
            <a:r>
              <a:rPr lang="es-AR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Qué ocurre si aumentamos EL DOBLE de Longitud “L” en el elemento? </a:t>
            </a:r>
          </a:p>
          <a:p>
            <a:r>
              <a:rPr lang="es-AR" dirty="0" smtClean="0">
                <a:latin typeface="Arial" pitchFamily="34" charset="0"/>
                <a:cs typeface="Arial" pitchFamily="34" charset="0"/>
              </a:rPr>
              <a:t>Una carga P aplicada en la varilla “BC” , con la misma área </a:t>
            </a:r>
            <a:r>
              <a:rPr lang="es-AR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A</a:t>
            </a:r>
            <a:r>
              <a:rPr lang="es-AR" dirty="0" smtClean="0">
                <a:latin typeface="Arial" pitchFamily="34" charset="0"/>
                <a:cs typeface="Arial" pitchFamily="34" charset="0"/>
              </a:rPr>
              <a:t> pero de </a:t>
            </a:r>
            <a:r>
              <a:rPr lang="es-A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Longitud</a:t>
            </a:r>
            <a:r>
              <a:rPr lang="es-A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s-AR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2L</a:t>
            </a:r>
            <a:r>
              <a:rPr lang="es-A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produce una Deformación</a:t>
            </a:r>
            <a:r>
              <a:rPr lang="es-A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s-AR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2 </a:t>
            </a:r>
            <a:r>
              <a:rPr lang="el-GR" b="1" u="sng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Δ</a:t>
            </a:r>
            <a:r>
              <a:rPr lang="es-AR" b="1" u="sng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l</a:t>
            </a:r>
            <a:r>
              <a:rPr lang="es-AR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s-AR" dirty="0" smtClean="0">
                <a:latin typeface="Arial" pitchFamily="34" charset="0"/>
                <a:cs typeface="Arial" pitchFamily="34" charset="0"/>
              </a:rPr>
              <a:t>en la varilla.  </a:t>
            </a:r>
          </a:p>
          <a:p>
            <a:r>
              <a:rPr lang="es-AR" dirty="0" smtClean="0">
                <a:latin typeface="Arial" pitchFamily="34" charset="0"/>
                <a:cs typeface="Arial" pitchFamily="34" charset="0"/>
              </a:rPr>
              <a:t>No obstante, en </a:t>
            </a:r>
            <a:r>
              <a:rPr lang="es-AR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AMBOS CASOS</a:t>
            </a:r>
          </a:p>
          <a:p>
            <a:pPr marL="0" indent="0">
              <a:buNone/>
            </a:pPr>
            <a:r>
              <a:rPr lang="es-AR" dirty="0" smtClean="0">
                <a:latin typeface="Arial" pitchFamily="34" charset="0"/>
                <a:cs typeface="Arial" pitchFamily="34" charset="0"/>
              </a:rPr>
              <a:t>    la </a:t>
            </a:r>
            <a:r>
              <a:rPr lang="es-AR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RAZON</a:t>
            </a:r>
            <a:r>
              <a:rPr lang="es-AR" u="sng" dirty="0" smtClean="0">
                <a:latin typeface="Arial" pitchFamily="34" charset="0"/>
                <a:cs typeface="Arial" pitchFamily="34" charset="0"/>
              </a:rPr>
              <a:t> de la </a:t>
            </a:r>
            <a:r>
              <a:rPr lang="es-AR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Deformación entre</a:t>
            </a:r>
          </a:p>
          <a:p>
            <a:pPr marL="0" indent="0">
              <a:buNone/>
            </a:pPr>
            <a:r>
              <a:rPr lang="es-A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   </a:t>
            </a:r>
            <a:r>
              <a:rPr lang="es-AR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la Longitud “l”</a:t>
            </a:r>
            <a:r>
              <a:rPr lang="es-A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de la varilla es</a:t>
            </a:r>
          </a:p>
          <a:p>
            <a:pPr marL="0" indent="0">
              <a:buNone/>
            </a:pPr>
            <a:r>
              <a:rPr lang="es-A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   </a:t>
            </a:r>
            <a:r>
              <a:rPr lang="es-AR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LA MISMA </a:t>
            </a:r>
            <a:r>
              <a:rPr lang="es-AR" dirty="0" smtClean="0">
                <a:latin typeface="Arial" pitchFamily="34" charset="0"/>
                <a:cs typeface="Arial" pitchFamily="34" charset="0"/>
              </a:rPr>
              <a:t>:   </a:t>
            </a:r>
            <a:r>
              <a:rPr lang="es-AR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s-AR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€ </a:t>
            </a:r>
            <a:r>
              <a:rPr lang="es-AR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=  </a:t>
            </a:r>
            <a:r>
              <a:rPr lang="el-GR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Δ</a:t>
            </a:r>
            <a:r>
              <a:rPr lang="es-AR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l / </a:t>
            </a:r>
            <a:r>
              <a:rPr lang="es-AR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l</a:t>
            </a:r>
          </a:p>
          <a:p>
            <a:pPr marL="0" indent="0">
              <a:buNone/>
            </a:pPr>
            <a:r>
              <a:rPr lang="es-AR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                  </a:t>
            </a:r>
            <a:r>
              <a:rPr lang="es-AR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ó</a:t>
            </a:r>
            <a:r>
              <a:rPr lang="es-AR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    </a:t>
            </a:r>
            <a:r>
              <a:rPr lang="es-AR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s-A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€ </a:t>
            </a:r>
            <a:r>
              <a:rPr lang="es-A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=</a:t>
            </a:r>
            <a:r>
              <a:rPr lang="es-AR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s-A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2 </a:t>
            </a:r>
            <a:r>
              <a:rPr lang="el-G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Δ</a:t>
            </a:r>
            <a:r>
              <a:rPr lang="es-A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l / 2 l </a:t>
            </a:r>
          </a:p>
          <a:p>
            <a:pPr marL="0" indent="0">
              <a:buNone/>
            </a:pPr>
            <a:endParaRPr lang="es-AR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es-AR" dirty="0"/>
          </a:p>
        </p:txBody>
      </p:sp>
      <p:pic>
        <p:nvPicPr>
          <p:cNvPr id="4" name="Picture 2" descr="F:\11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6" y="4869160"/>
            <a:ext cx="2374279" cy="16561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A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DEFORMACION NORMAL BAJO CARGA AXIAL</a:t>
            </a:r>
            <a:endParaRPr lang="es-AR" dirty="0"/>
          </a:p>
        </p:txBody>
      </p:sp>
      <p:pic>
        <p:nvPicPr>
          <p:cNvPr id="4" name="Picture 2" descr="F:\113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628800"/>
            <a:ext cx="6732254" cy="46950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353114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403648" y="274638"/>
            <a:ext cx="7283152" cy="418058"/>
          </a:xfrm>
        </p:spPr>
        <p:txBody>
          <a:bodyPr>
            <a:noAutofit/>
          </a:bodyPr>
          <a:lstStyle/>
          <a:p>
            <a:r>
              <a:rPr lang="es-AR" sz="32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Deformación especifica o unitaria €</a:t>
            </a:r>
            <a:endParaRPr lang="es-AR" sz="32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07504" y="692696"/>
            <a:ext cx="8640960" cy="6165304"/>
          </a:xfrm>
        </p:spPr>
        <p:txBody>
          <a:bodyPr>
            <a:noAutofit/>
          </a:bodyPr>
          <a:lstStyle/>
          <a:p>
            <a:r>
              <a:rPr lang="es-AR" dirty="0" smtClean="0">
                <a:latin typeface="Arial" pitchFamily="34" charset="0"/>
                <a:cs typeface="Arial" pitchFamily="34" charset="0"/>
              </a:rPr>
              <a:t>La </a:t>
            </a:r>
            <a:r>
              <a:rPr lang="es-A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deformación específica o unitaria € </a:t>
            </a:r>
            <a:r>
              <a:rPr lang="es-AR" dirty="0" smtClean="0">
                <a:latin typeface="Arial" pitchFamily="34" charset="0"/>
                <a:cs typeface="Arial" pitchFamily="34" charset="0"/>
              </a:rPr>
              <a:t>es una </a:t>
            </a:r>
            <a:r>
              <a:rPr lang="es-A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deformación por unidad de longitud </a:t>
            </a:r>
            <a:r>
              <a:rPr lang="es-AR" dirty="0" smtClean="0">
                <a:latin typeface="Arial" pitchFamily="34" charset="0"/>
                <a:cs typeface="Arial" pitchFamily="34" charset="0"/>
              </a:rPr>
              <a:t>de la varilla, y como vimos es el  cociente entre la </a:t>
            </a:r>
            <a:r>
              <a:rPr lang="es-AR" b="1" u="sng" dirty="0" smtClean="0">
                <a:latin typeface="Arial" pitchFamily="34" charset="0"/>
                <a:cs typeface="Arial" pitchFamily="34" charset="0"/>
              </a:rPr>
              <a:t>deformación absoluta de la varilla</a:t>
            </a:r>
            <a:r>
              <a:rPr lang="es-AR" dirty="0" smtClean="0">
                <a:latin typeface="Arial" pitchFamily="34" charset="0"/>
                <a:cs typeface="Arial" pitchFamily="34" charset="0"/>
              </a:rPr>
              <a:t> entre la </a:t>
            </a:r>
            <a:r>
              <a:rPr lang="es-AR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longitud original de la misma</a:t>
            </a:r>
            <a:r>
              <a:rPr lang="es-AR" dirty="0" smtClean="0">
                <a:latin typeface="Arial" pitchFamily="34" charset="0"/>
                <a:cs typeface="Arial" pitchFamily="34" charset="0"/>
              </a:rPr>
              <a:t>: </a:t>
            </a:r>
          </a:p>
          <a:p>
            <a:pPr marL="0" indent="0">
              <a:buNone/>
            </a:pPr>
            <a:r>
              <a:rPr lang="es-AR" dirty="0">
                <a:latin typeface="Arial" pitchFamily="34" charset="0"/>
                <a:cs typeface="Arial" pitchFamily="34" charset="0"/>
              </a:rPr>
              <a:t> </a:t>
            </a:r>
            <a:r>
              <a:rPr lang="es-AR" dirty="0" smtClean="0">
                <a:latin typeface="Arial" pitchFamily="34" charset="0"/>
                <a:cs typeface="Arial" pitchFamily="34" charset="0"/>
              </a:rPr>
              <a:t>   </a:t>
            </a:r>
            <a:r>
              <a:rPr lang="es-AR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€ = </a:t>
            </a:r>
            <a:r>
              <a:rPr lang="el-GR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Δ</a:t>
            </a:r>
            <a:r>
              <a:rPr lang="es-AR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l / l</a:t>
            </a:r>
            <a:r>
              <a:rPr lang="es-AR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r>
              <a:rPr lang="es-AR" sz="2400" dirty="0" smtClean="0">
                <a:latin typeface="Arial" pitchFamily="34" charset="0"/>
                <a:cs typeface="Arial" pitchFamily="34" charset="0"/>
                <a:sym typeface="Wingdings"/>
              </a:rPr>
              <a:t> </a:t>
            </a:r>
            <a:r>
              <a:rPr lang="es-AR" dirty="0" smtClean="0">
                <a:latin typeface="Arial" pitchFamily="34" charset="0"/>
                <a:cs typeface="Arial" pitchFamily="34" charset="0"/>
                <a:sym typeface="Wingdings"/>
              </a:rPr>
              <a:t>cambiando en el eje “y” , el valor de P por el de </a:t>
            </a:r>
            <a:r>
              <a:rPr lang="el-GR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  <a:sym typeface="Wingdings"/>
              </a:rPr>
              <a:t>σ</a:t>
            </a:r>
            <a:r>
              <a:rPr lang="es-AR" dirty="0" smtClean="0">
                <a:latin typeface="Arial" pitchFamily="34" charset="0"/>
                <a:cs typeface="Arial" pitchFamily="34" charset="0"/>
                <a:sym typeface="Wingdings"/>
              </a:rPr>
              <a:t> y en el eje “x “ el valor de </a:t>
            </a:r>
            <a:r>
              <a:rPr lang="el-GR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  <a:sym typeface="Wingdings"/>
              </a:rPr>
              <a:t>Δ</a:t>
            </a:r>
            <a:r>
              <a:rPr lang="es-AR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  <a:sym typeface="Wingdings"/>
              </a:rPr>
              <a:t>l</a:t>
            </a:r>
            <a:r>
              <a:rPr lang="es-AR" dirty="0" smtClean="0">
                <a:latin typeface="Arial" pitchFamily="34" charset="0"/>
                <a:cs typeface="Arial" pitchFamily="34" charset="0"/>
                <a:sym typeface="Wingdings"/>
              </a:rPr>
              <a:t>  por el de </a:t>
            </a:r>
            <a:r>
              <a:rPr lang="es-AR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  <a:sym typeface="Wingdings"/>
              </a:rPr>
              <a:t>€</a:t>
            </a:r>
            <a:r>
              <a:rPr lang="es-AR" dirty="0" smtClean="0">
                <a:latin typeface="Arial" pitchFamily="34" charset="0"/>
                <a:cs typeface="Arial" pitchFamily="34" charset="0"/>
                <a:sym typeface="Wingdings"/>
              </a:rPr>
              <a:t>, obtenemos una curva que establece las características de las </a:t>
            </a:r>
            <a:r>
              <a:rPr lang="es-AR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  <a:sym typeface="Wingdings"/>
              </a:rPr>
              <a:t>Propiedades Mecánicas del Material</a:t>
            </a:r>
            <a:r>
              <a:rPr lang="es-AR" dirty="0" smtClean="0">
                <a:latin typeface="Arial" pitchFamily="34" charset="0"/>
                <a:cs typeface="Arial" pitchFamily="34" charset="0"/>
                <a:sym typeface="Wingdings"/>
              </a:rPr>
              <a:t> . </a:t>
            </a:r>
          </a:p>
        </p:txBody>
      </p:sp>
    </p:spTree>
    <p:extLst>
      <p:ext uri="{BB962C8B-B14F-4D97-AF65-F5344CB8AC3E}">
        <p14:creationId xmlns:p14="http://schemas.microsoft.com/office/powerpoint/2010/main" val="9995886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67544" y="274638"/>
            <a:ext cx="8219256" cy="1066130"/>
          </a:xfrm>
        </p:spPr>
        <p:txBody>
          <a:bodyPr>
            <a:normAutofit fontScale="90000"/>
          </a:bodyPr>
          <a:lstStyle/>
          <a:p>
            <a:r>
              <a:rPr lang="es-AR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Deformación especifica o unitaria €</a:t>
            </a:r>
            <a:endParaRPr lang="es-AR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23528" y="1600200"/>
            <a:ext cx="8363272" cy="5069160"/>
          </a:xfrm>
        </p:spPr>
        <p:txBody>
          <a:bodyPr>
            <a:normAutofit/>
          </a:bodyPr>
          <a:lstStyle/>
          <a:p>
            <a:r>
              <a:rPr lang="es-AR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  <a:sym typeface="Wingdings"/>
              </a:rPr>
              <a:t>Sus </a:t>
            </a:r>
            <a:r>
              <a:rPr lang="es-AR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  <a:sym typeface="Wingdings"/>
              </a:rPr>
              <a:t>resultados ya no dependerán de las dimensiones de la </a:t>
            </a:r>
            <a:r>
              <a:rPr lang="es-AR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  <a:sym typeface="Wingdings"/>
              </a:rPr>
              <a:t>muestra particularmente </a:t>
            </a:r>
            <a:r>
              <a:rPr lang="es-AR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  <a:sym typeface="Wingdings"/>
              </a:rPr>
              <a:t>utilizada </a:t>
            </a:r>
            <a:r>
              <a:rPr lang="es-AR" dirty="0">
                <a:latin typeface="Arial" pitchFamily="34" charset="0"/>
                <a:cs typeface="Arial" pitchFamily="34" charset="0"/>
                <a:sym typeface="Wingdings"/>
              </a:rPr>
              <a:t>(o de la varilla en nuestro ejemplo).</a:t>
            </a:r>
          </a:p>
          <a:p>
            <a:r>
              <a:rPr lang="es-AR" dirty="0" smtClean="0">
                <a:latin typeface="Arial" pitchFamily="34" charset="0"/>
                <a:cs typeface="Arial" pitchFamily="34" charset="0"/>
                <a:sym typeface="Wingdings"/>
              </a:rPr>
              <a:t>Notar </a:t>
            </a:r>
            <a:r>
              <a:rPr lang="es-AR" dirty="0">
                <a:latin typeface="Arial" pitchFamily="34" charset="0"/>
                <a:cs typeface="Arial" pitchFamily="34" charset="0"/>
                <a:sym typeface="Wingdings"/>
              </a:rPr>
              <a:t>que </a:t>
            </a:r>
            <a:r>
              <a:rPr lang="es-AR" dirty="0">
                <a:solidFill>
                  <a:srgbClr val="FF0000"/>
                </a:solidFill>
                <a:latin typeface="Arial" pitchFamily="34" charset="0"/>
                <a:cs typeface="Arial" pitchFamily="34" charset="0"/>
                <a:sym typeface="Wingdings"/>
              </a:rPr>
              <a:t>€ es cantidad </a:t>
            </a:r>
            <a:r>
              <a:rPr lang="es-AR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  <a:sym typeface="Wingdings"/>
              </a:rPr>
              <a:t>adimensional </a:t>
            </a:r>
            <a:r>
              <a:rPr lang="es-A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  <a:sym typeface="Wingdings"/>
              </a:rPr>
              <a:t>. </a:t>
            </a:r>
            <a:r>
              <a:rPr lang="es-AR" dirty="0">
                <a:latin typeface="Arial" pitchFamily="34" charset="0"/>
                <a:cs typeface="Arial" pitchFamily="34" charset="0"/>
                <a:sym typeface="Wingdings"/>
              </a:rPr>
              <a:t>Además es una cantidad muy pequeña para poder ser graficada por lo que en algunos casos se la expresa en </a:t>
            </a:r>
            <a:r>
              <a:rPr lang="es-AR" dirty="0" smtClean="0">
                <a:latin typeface="Arial" pitchFamily="34" charset="0"/>
                <a:cs typeface="Arial" pitchFamily="34" charset="0"/>
                <a:sym typeface="Wingdings"/>
              </a:rPr>
              <a:t>“ </a:t>
            </a:r>
            <a:r>
              <a:rPr lang="es-AR" b="1" dirty="0" smtClean="0">
                <a:latin typeface="Arial" pitchFamily="34" charset="0"/>
                <a:cs typeface="Arial" pitchFamily="34" charset="0"/>
                <a:sym typeface="Wingdings"/>
              </a:rPr>
              <a:t>%”</a:t>
            </a:r>
            <a:endParaRPr lang="es-AR" dirty="0" smtClean="0">
              <a:latin typeface="Arial" pitchFamily="34" charset="0"/>
              <a:cs typeface="Arial" pitchFamily="34" charset="0"/>
              <a:sym typeface="Wingdings"/>
            </a:endParaRPr>
          </a:p>
          <a:p>
            <a:pPr marL="0" indent="0">
              <a:buNone/>
            </a:pPr>
            <a:r>
              <a:rPr lang="es-AR" dirty="0">
                <a:latin typeface="Arial" pitchFamily="34" charset="0"/>
                <a:cs typeface="Arial" pitchFamily="34" charset="0"/>
                <a:sym typeface="Wingdings"/>
              </a:rPr>
              <a:t> </a:t>
            </a:r>
            <a:r>
              <a:rPr lang="es-AR" dirty="0" smtClean="0">
                <a:latin typeface="Arial" pitchFamily="34" charset="0"/>
                <a:cs typeface="Arial" pitchFamily="34" charset="0"/>
                <a:sym typeface="Wingdings"/>
              </a:rPr>
              <a:t>  ( </a:t>
            </a:r>
            <a:r>
              <a:rPr lang="es-AR" dirty="0">
                <a:latin typeface="Arial" pitchFamily="34" charset="0"/>
                <a:cs typeface="Arial" pitchFamily="34" charset="0"/>
                <a:sym typeface="Wingdings"/>
              </a:rPr>
              <a:t>multiplicando su valor por 100.)</a:t>
            </a:r>
            <a:endParaRPr lang="es-AR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30840064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1198</TotalTime>
  <Words>2784</Words>
  <Application>Microsoft Office PowerPoint</Application>
  <PresentationFormat>Presentación en pantalla (4:3)</PresentationFormat>
  <Paragraphs>229</Paragraphs>
  <Slides>48</Slides>
  <Notes>1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48</vt:i4>
      </vt:variant>
    </vt:vector>
  </HeadingPairs>
  <TitlesOfParts>
    <vt:vector size="52" baseType="lpstr">
      <vt:lpstr>Arial</vt:lpstr>
      <vt:lpstr>Calibri</vt:lpstr>
      <vt:lpstr>Wingdings</vt:lpstr>
      <vt:lpstr>Tema de Office</vt:lpstr>
      <vt:lpstr>DEFORMACION NORMAL BAJO CARGA AXIAL</vt:lpstr>
      <vt:lpstr>Diagrama Carga-Deformacion</vt:lpstr>
      <vt:lpstr>Diagrama Carga-Deformacion</vt:lpstr>
      <vt:lpstr>DEFORMACION NORMAL BAJO CARGA AXIAL</vt:lpstr>
      <vt:lpstr>DEFORMACION NORMAL BAJO CARGA AXIAL</vt:lpstr>
      <vt:lpstr>DEFORMACION NORMAL BAJO CARGA AXIAL</vt:lpstr>
      <vt:lpstr>DEFORMACION NORMAL BAJO CARGA AXIAL</vt:lpstr>
      <vt:lpstr>Deformación especifica o unitaria €</vt:lpstr>
      <vt:lpstr>Deformación especifica o unitaria €</vt:lpstr>
      <vt:lpstr>Diagrama esfuerzo deformación  σ - € a tracción del acero  </vt:lpstr>
      <vt:lpstr>Diagrama esfuerzo deformación  σ - € a tracción del acero  </vt:lpstr>
      <vt:lpstr>Diagrama esfuerzo deformación  σ - € a tracción del acero  </vt:lpstr>
      <vt:lpstr>Diagrama esfuerzo deformación  σ - € a tracción del acero</vt:lpstr>
      <vt:lpstr>Diagrama esfuerzo deformación  σ - € a tracción del acero  </vt:lpstr>
      <vt:lpstr>Diagrama esfuerzo deformación  σ - € a tracción del acero- PERIODO DE ELASTICIDAD</vt:lpstr>
      <vt:lpstr>Diagrama esfuerzo deformación  σ - € a tracción del acero- PERIODO DE ELASTICIDAD</vt:lpstr>
      <vt:lpstr>Diagrama esfuerzo deformación  σ - € a tracción del acero- PERIODO DE FLUENCIA</vt:lpstr>
      <vt:lpstr>Diagrama esfuerzo deformación  σ - € a tracción del acero- PERIODO DE FLUENCIA</vt:lpstr>
      <vt:lpstr>Diagrama esfuerzo deformación  σ - € a tracción del acero- PERIODO DE FLUENCIA</vt:lpstr>
      <vt:lpstr>Presentación de PowerPoint</vt:lpstr>
      <vt:lpstr>Diagrama esfuerzo deformación  σ - € a tracción del acero- PERIODO DE FLUENCIA</vt:lpstr>
      <vt:lpstr>Diagrama esfuerzo deformación  σ - € a tracción del acero- PERIODO DE FLUENCIA</vt:lpstr>
      <vt:lpstr>Diagrama esfuerzo deformación  σ - € a tracción del acero- PERIODO DE FLUENCIA</vt:lpstr>
      <vt:lpstr>Diagrama esfuerzo deformación  σ - € a tracción del acero- PERIODO DE FLUENCIA</vt:lpstr>
      <vt:lpstr>Diagrama esfuerzo deformación  σ - € a tracción del acero- PERIODO DE FLUENCIA</vt:lpstr>
      <vt:lpstr>Diagrama esfuerzo deformación  σ - € a tracción del acero- PERIODO DE GRANDES DEFORMACIONES</vt:lpstr>
      <vt:lpstr>Diagrama esfuerzo deformación  σ - € a tracción del acero- PERIODO DE GRANDES DEDORMACIONES</vt:lpstr>
      <vt:lpstr>Diagrama esfuerzo deformación  σ - € a tracción del acero- PERIODO PLASTICO DE GRANDES  DEFORMACIONES  </vt:lpstr>
      <vt:lpstr>Medidas Stándares de DUCTILIDAD de Materiales Dúctiles</vt:lpstr>
      <vt:lpstr>Ensayo de compresión del acero</vt:lpstr>
      <vt:lpstr>Ensayos de compresión de un material frágil (hormigón)</vt:lpstr>
      <vt:lpstr>Ensayos de compresión de un material frágil (hormigón)</vt:lpstr>
      <vt:lpstr>Ley de HOOKE y PERIODO DE ELASTICIDAD</vt:lpstr>
      <vt:lpstr>Ley de HOOKE y PERIODO DE ELASTICIDAD</vt:lpstr>
      <vt:lpstr>Concepto de isotropisidad</vt:lpstr>
      <vt:lpstr>DEFORMACIONES DE ELEMENTOS SUJETOS A TRACCION</vt:lpstr>
      <vt:lpstr>DEFORMACIONES DE ELEMENTOS SUJETOS A TRACCION</vt:lpstr>
      <vt:lpstr>PROBLEMAS QUE INVOLUCRAN CAMBIOS DE TEMPERATURAS</vt:lpstr>
      <vt:lpstr>PROBLEMAS QUE INVOLUCRAN CAMBIOS DE TEMPERATURAS</vt:lpstr>
      <vt:lpstr>PROBLEMAS QUE INVOLUCRAN CAMBIOS DE TEMPERATURAS  PROBLEMAS QUE INVOLUCRAN CAMBIOS DE TEMPERATURAS  Consideremos ahora la misma barra impedida de moverse ante un cambio de temperatura:  </vt:lpstr>
      <vt:lpstr>PROBLEMAS QUE INVOLUCRAN CAMBIOS DE TEMPERATURAS</vt:lpstr>
      <vt:lpstr>PROBLEMAS QUE INVOLUCRAN CAMBIOS DE TEMPERATURAS</vt:lpstr>
      <vt:lpstr>PROBLEMAS QUE INVOLUCRAN CAMBIOS DE TEMPERATURAS</vt:lpstr>
      <vt:lpstr>PROBLEMAS QUE INVOLUCRAN CAMBIOS DE TEMPERATURAS</vt:lpstr>
      <vt:lpstr>Relación de Poisson </vt:lpstr>
      <vt:lpstr>Relación de Poisson </vt:lpstr>
      <vt:lpstr>Relación de Poisson </vt:lpstr>
      <vt:lpstr>Relación de Poisson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RUBEN</dc:creator>
  <cp:lastModifiedBy>RUBEN ANTONIO SELUY</cp:lastModifiedBy>
  <cp:revision>110</cp:revision>
  <dcterms:created xsi:type="dcterms:W3CDTF">2014-04-27T17:11:58Z</dcterms:created>
  <dcterms:modified xsi:type="dcterms:W3CDTF">2020-10-06T12:00:16Z</dcterms:modified>
</cp:coreProperties>
</file>