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2" r:id="rId4"/>
  </p:sldMasterIdLst>
  <p:notesMasterIdLst>
    <p:notesMasterId r:id="rId40"/>
  </p:notesMasterIdLst>
  <p:handoutMasterIdLst>
    <p:handoutMasterId r:id="rId41"/>
  </p:handoutMasterIdLst>
  <p:sldIdLst>
    <p:sldId id="256" r:id="rId5"/>
    <p:sldId id="257" r:id="rId6"/>
    <p:sldId id="258" r:id="rId7"/>
    <p:sldId id="259" r:id="rId8"/>
    <p:sldId id="270" r:id="rId9"/>
    <p:sldId id="269" r:id="rId10"/>
    <p:sldId id="267" r:id="rId11"/>
    <p:sldId id="260" r:id="rId12"/>
    <p:sldId id="261" r:id="rId13"/>
    <p:sldId id="262" r:id="rId14"/>
    <p:sldId id="263" r:id="rId15"/>
    <p:sldId id="271" r:id="rId16"/>
    <p:sldId id="264" r:id="rId17"/>
    <p:sldId id="265" r:id="rId18"/>
    <p:sldId id="266" r:id="rId19"/>
    <p:sldId id="272" r:id="rId20"/>
    <p:sldId id="273" r:id="rId21"/>
    <p:sldId id="274" r:id="rId22"/>
    <p:sldId id="275" r:id="rId23"/>
    <p:sldId id="277" r:id="rId24"/>
    <p:sldId id="278" r:id="rId25"/>
    <p:sldId id="279" r:id="rId26"/>
    <p:sldId id="280" r:id="rId27"/>
    <p:sldId id="281" r:id="rId28"/>
    <p:sldId id="276"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varScale="1">
        <p:scale>
          <a:sx n="59" d="100"/>
          <a:sy n="59" d="100"/>
        </p:scale>
        <p:origin x="-1350" y="-7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20/08/2013</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a:pPr/>
              <a:t>5/9/2006</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30</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31</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32</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33</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34</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5C14FD69-4A85-4715-A222-ABB225B63BC6}" type="datetimeFigureOut">
              <a:rPr lang="es-ES" smtClean="0"/>
              <a:pPr/>
              <a:t>5/9/2006</a:t>
            </a:fld>
            <a:endParaRPr lang="es-ES" dirty="0"/>
          </a:p>
        </p:txBody>
      </p:sp>
      <p:sp>
        <p:nvSpPr>
          <p:cNvPr id="2" name="1 Marcador de pie de página"/>
          <p:cNvSpPr>
            <a:spLocks noGrp="1"/>
          </p:cNvSpPr>
          <p:nvPr>
            <p:ph type="ftr" sz="quarter" idx="11"/>
          </p:nvPr>
        </p:nvSpPr>
        <p:spPr/>
        <p:txBody>
          <a:bodyPr/>
          <a:lstStyle/>
          <a:p>
            <a:endParaRPr lang="es-ES" dirty="0"/>
          </a:p>
        </p:txBody>
      </p:sp>
      <p:sp>
        <p:nvSpPr>
          <p:cNvPr id="15" name="14 Marcador de número de diapositiva"/>
          <p:cNvSpPr>
            <a:spLocks noGrp="1"/>
          </p:cNvSpPr>
          <p:nvPr>
            <p:ph type="sldNum" sz="quarter" idx="12"/>
          </p:nvPr>
        </p:nvSpPr>
        <p:spPr>
          <a:xfrm>
            <a:off x="8229600" y="6473952"/>
            <a:ext cx="758952" cy="246888"/>
          </a:xfrm>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19" name="18 Marcador de pie de página"/>
          <p:cNvSpPr>
            <a:spLocks noGrp="1"/>
          </p:cNvSpPr>
          <p:nvPr>
            <p:ph type="ftr" sz="quarter" idx="11"/>
          </p:nvPr>
        </p:nvSpPr>
        <p:spPr>
          <a:xfrm>
            <a:off x="3581400" y="76200"/>
            <a:ext cx="2895600" cy="288925"/>
          </a:xfrm>
        </p:spPr>
        <p:txBody>
          <a:bodyPr/>
          <a:lstStyle/>
          <a:p>
            <a:pPr algn="ctr"/>
            <a:endParaRPr lang="es-ES" sz="1000" dirty="0"/>
          </a:p>
        </p:txBody>
      </p:sp>
      <p:sp>
        <p:nvSpPr>
          <p:cNvPr id="16" name="15 Marcador de número de diapositiva"/>
          <p:cNvSpPr>
            <a:spLocks noGrp="1"/>
          </p:cNvSpPr>
          <p:nvPr>
            <p:ph type="sldNum" sz="quarter" idx="12"/>
          </p:nvPr>
        </p:nvSpPr>
        <p:spPr>
          <a:xfrm>
            <a:off x="8229600" y="6473952"/>
            <a:ext cx="758952" cy="246888"/>
          </a:xfrm>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11" name="10 Marcador de pie de página"/>
          <p:cNvSpPr>
            <a:spLocks noGrp="1"/>
          </p:cNvSpPr>
          <p:nvPr>
            <p:ph type="ftr" sz="quarter" idx="11"/>
          </p:nvPr>
        </p:nvSpPr>
        <p:spPr/>
        <p:txBody>
          <a:bodyPr/>
          <a:lstStyle/>
          <a:p>
            <a:pPr algn="ctr"/>
            <a:endParaRPr lang="es-ES" sz="1000" dirty="0"/>
          </a:p>
        </p:txBody>
      </p:sp>
      <p:sp>
        <p:nvSpPr>
          <p:cNvPr id="16" name="1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10" name="9 Marcador de pie de página"/>
          <p:cNvSpPr>
            <a:spLocks noGrp="1"/>
          </p:cNvSpPr>
          <p:nvPr>
            <p:ph type="ftr" sz="quarter" idx="11"/>
          </p:nvPr>
        </p:nvSpPr>
        <p:spPr/>
        <p:txBody>
          <a:bodyPr/>
          <a:lstStyle/>
          <a:p>
            <a:pPr algn="ctr"/>
            <a:endParaRPr lang="es-ES" sz="1000" dirty="0"/>
          </a:p>
        </p:txBody>
      </p:sp>
      <p:sp>
        <p:nvSpPr>
          <p:cNvPr id="31" name="30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a:xfrm>
            <a:off x="8229600" y="6477000"/>
            <a:ext cx="762000" cy="246888"/>
          </a:xfrm>
        </p:spPr>
        <p:txBody>
          <a:bodyPr/>
          <a:lstStyle/>
          <a:p>
            <a:pPr algn="r"/>
            <a:fld id="{D4C49B74-5DB2-4B03-B1D2-7F6A3C51C318}" type="slidenum">
              <a:rPr lang="es-ES" smtClean="0"/>
              <a:pPr algn="r"/>
              <a:t>‹Nº›</a:t>
            </a:fld>
            <a:endParaRPr lang="es-ES" sz="1000"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21" name="20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5C14FD69-4A85-4715-A222-ABB225B63BC6}" type="datetimeFigureOut">
              <a:rPr lang="es-ES" smtClean="0"/>
              <a:pPr/>
              <a:t>5/9/2006</a:t>
            </a:fld>
            <a:endParaRPr lang="es-ES" dirty="0"/>
          </a:p>
        </p:txBody>
      </p:sp>
      <p:sp>
        <p:nvSpPr>
          <p:cNvPr id="24" name="23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29" name="28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5C14FD69-4A85-4715-A222-ABB225B63BC6}" type="datetimeFigureOut">
              <a:rPr lang="es-ES" smtClean="0"/>
              <a:pPr/>
              <a:t>5/9/2006</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31" name="30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14FD69-4A85-4715-A222-ABB225B63BC6}" type="datetimeFigureOut">
              <a:rPr lang="es-ES" smtClean="0"/>
              <a:pPr/>
              <a:t>5/9/2006</a:t>
            </a:fld>
            <a:endParaRPr lang="es-ES" sz="1000"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ctr"/>
            <a:endParaRPr lang="es-ES" sz="1000"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r"/>
            <a:fld id="{D4C49B74-5DB2-4B03-B1D2-7F6A3C51C318}" type="slidenum">
              <a:rPr lang="es-ES" smtClean="0"/>
              <a:pPr algn="r"/>
              <a:t>‹Nº›</a:t>
            </a:fld>
            <a:endParaRPr lang="es-ES" sz="1000"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5786" y="2285992"/>
            <a:ext cx="7577814" cy="1470025"/>
          </a:xfrm>
        </p:spPr>
        <p:txBody>
          <a:bodyPr>
            <a:normAutofit fontScale="90000"/>
          </a:bodyPr>
          <a:lstStyle/>
          <a:p>
            <a:pPr algn="ctr"/>
            <a:r>
              <a:rPr b="1" smtClean="0">
                <a:latin typeface="Arial" pitchFamily="34" charset="0"/>
                <a:cs typeface="Arial" pitchFamily="34" charset="0"/>
              </a:rPr>
              <a:t>Tecnologias de la Informacion y de la Comunicacion</a:t>
            </a:r>
            <a:endParaRPr b="1">
              <a:latin typeface="Arial" pitchFamily="34" charset="0"/>
              <a:cs typeface="Arial" pitchFamily="34" charset="0"/>
            </a:endParaRPr>
          </a:p>
        </p:txBody>
      </p:sp>
      <p:sp>
        <p:nvSpPr>
          <p:cNvPr id="2" name="Subtitle 1"/>
          <p:cNvSpPr>
            <a:spLocks noGrp="1"/>
          </p:cNvSpPr>
          <p:nvPr>
            <p:ph type="subTitle" idx="1"/>
          </p:nvPr>
        </p:nvSpPr>
        <p:spPr>
          <a:xfrm>
            <a:off x="1428728" y="4286256"/>
            <a:ext cx="6194066" cy="925223"/>
          </a:xfrm>
        </p:spPr>
        <p:txBody>
          <a:bodyPr/>
          <a:lstStyle/>
          <a:p>
            <a:pPr algn="ctr"/>
            <a:r>
              <a:rPr smtClean="0">
                <a:latin typeface="Arial" pitchFamily="34" charset="0"/>
                <a:cs typeface="Arial" pitchFamily="34" charset="0"/>
              </a:rPr>
              <a:t>Conceptos Introductorios</a:t>
            </a:r>
            <a:endParaRPr>
              <a:latin typeface="Arial" pitchFamily="34" charset="0"/>
              <a:cs typeface="Arial" pitchFamily="34" charset="0"/>
            </a:endParaRPr>
          </a:p>
        </p:txBody>
      </p:sp>
      <p:sp>
        <p:nvSpPr>
          <p:cNvPr id="4" name="Subtitle 1"/>
          <p:cNvSpPr txBox="1">
            <a:spLocks/>
          </p:cNvSpPr>
          <p:nvPr/>
        </p:nvSpPr>
        <p:spPr>
          <a:xfrm>
            <a:off x="1285852" y="5286388"/>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Ing. María Aparicio</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428860" y="428604"/>
            <a:ext cx="4000528" cy="571504"/>
          </a:xfrm>
        </p:spPr>
        <p:txBody>
          <a:bodyPr>
            <a:normAutofit/>
          </a:bodyPr>
          <a:lstStyle/>
          <a:p>
            <a:pPr algn="ctr"/>
            <a:r>
              <a:rPr smtClean="0">
                <a:latin typeface="Arial" pitchFamily="34" charset="0"/>
                <a:cs typeface="Arial" pitchFamily="34" charset="0"/>
              </a:rPr>
              <a:t>Caracteristicas de las TIC ?</a:t>
            </a:r>
            <a:endParaRPr>
              <a:latin typeface="Arial" pitchFamily="34" charset="0"/>
              <a:cs typeface="Arial" pitchFamily="34" charset="0"/>
            </a:endParaRPr>
          </a:p>
        </p:txBody>
      </p:sp>
      <p:sp>
        <p:nvSpPr>
          <p:cNvPr id="12289" name="Rectangle 1"/>
          <p:cNvSpPr>
            <a:spLocks noChangeArrowheads="1"/>
          </p:cNvSpPr>
          <p:nvPr/>
        </p:nvSpPr>
        <p:spPr bwMode="auto">
          <a:xfrm>
            <a:off x="285720" y="1071546"/>
            <a:ext cx="842968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600"/>
              </a:spcAft>
              <a:buClrTx/>
              <a:buSzTx/>
              <a:buFont typeface="Arial" pitchFamily="34" charset="0"/>
              <a:buChar char="•"/>
              <a:tabLst/>
            </a:pPr>
            <a:r>
              <a:rPr kumimoji="0" lang="es-ES" sz="2000" i="0" strike="noStrike" cap="none" normalizeH="0" baseline="0" dirty="0" smtClean="0">
                <a:ln>
                  <a:noFill/>
                </a:ln>
                <a:effectLst/>
                <a:latin typeface="Arial" pitchFamily="34" charset="0"/>
                <a:ea typeface="Calibri" pitchFamily="34" charset="0"/>
                <a:cs typeface="Arial" pitchFamily="34" charset="0"/>
              </a:rPr>
              <a:t> Carácter innovador y creativo</a:t>
            </a:r>
            <a:endParaRPr kumimoji="0" lang="es-ES" sz="2000" i="0"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smtClean="0">
                <a:ln>
                  <a:noFill/>
                </a:ln>
                <a:effectLst/>
                <a:latin typeface="Arial" pitchFamily="34" charset="0"/>
                <a:ea typeface="Calibri" pitchFamily="34" charset="0"/>
                <a:cs typeface="Arial" pitchFamily="34" charset="0"/>
              </a:rPr>
              <a:t> Mayor influencia, accesibilidad, dinamismo.</a:t>
            </a: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smtClean="0">
                <a:ln>
                  <a:noFill/>
                </a:ln>
                <a:effectLst/>
                <a:latin typeface="Arial" pitchFamily="34" charset="0"/>
                <a:ea typeface="Calibri" pitchFamily="34" charset="0"/>
                <a:cs typeface="Arial" pitchFamily="34" charset="0"/>
              </a:rPr>
              <a:t> Son considerados temas de debate público y político.</a:t>
            </a: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smtClean="0">
                <a:ln>
                  <a:noFill/>
                </a:ln>
                <a:effectLst/>
                <a:latin typeface="Arial" pitchFamily="34" charset="0"/>
                <a:ea typeface="Calibri" pitchFamily="34" charset="0"/>
                <a:cs typeface="Arial" pitchFamily="34" charset="0"/>
              </a:rPr>
              <a:t> Se relacionan con mayor frecuencia con Internet e informática.</a:t>
            </a:r>
            <a:endParaRPr kumimoji="0" lang="es-ES" sz="2000" i="0"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smtClean="0">
                <a:ln>
                  <a:noFill/>
                </a:ln>
                <a:effectLst/>
                <a:latin typeface="Arial" pitchFamily="34" charset="0"/>
                <a:ea typeface="Calibri" pitchFamily="34" charset="0"/>
                <a:cs typeface="Arial" pitchFamily="34" charset="0"/>
              </a:rPr>
              <a:t> Afectan a numerosos ámbitos de las</a:t>
            </a:r>
            <a:r>
              <a:rPr kumimoji="0" lang="es-ES" sz="2000" i="0" strike="noStrike" cap="none" normalizeH="0" dirty="0" smtClean="0">
                <a:ln>
                  <a:noFill/>
                </a:ln>
                <a:effectLst/>
                <a:latin typeface="Arial" pitchFamily="34" charset="0"/>
                <a:ea typeface="Calibri" pitchFamily="34" charset="0"/>
                <a:cs typeface="Arial" pitchFamily="34" charset="0"/>
              </a:rPr>
              <a:t> ciencias</a:t>
            </a:r>
            <a:r>
              <a:rPr kumimoji="0" lang="es-ES" sz="2000" i="0" strike="noStrike" cap="none" normalizeH="0" baseline="0" dirty="0" smtClean="0">
                <a:ln>
                  <a:noFill/>
                </a:ln>
                <a:effectLst/>
                <a:latin typeface="Arial" pitchFamily="34" charset="0"/>
                <a:ea typeface="Calibri" pitchFamily="34" charset="0"/>
                <a:cs typeface="Arial" pitchFamily="34" charset="0"/>
              </a:rPr>
              <a:t> humanas como la sociología, teoría  de las organizaciones o la gestión, medicina, ciencias exactas, y sobre todo en las comunicaciones.</a:t>
            </a:r>
            <a:endParaRPr kumimoji="0" lang="es-ES" sz="2000" i="0"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smtClean="0">
                <a:ln>
                  <a:noFill/>
                </a:ln>
                <a:effectLst/>
                <a:latin typeface="Arial" pitchFamily="34" charset="0"/>
                <a:ea typeface="Calibri" pitchFamily="34" charset="0"/>
                <a:cs typeface="Arial" pitchFamily="34" charset="0"/>
              </a:rPr>
              <a:t> Uso intensivo en la educación Superior (Universidades, institutos</a:t>
            </a:r>
            <a:r>
              <a:rPr kumimoji="0" lang="es-ES" sz="2000" i="0" strike="noStrike" cap="none" normalizeH="0" dirty="0" smtClean="0">
                <a:ln>
                  <a:noFill/>
                </a:ln>
                <a:effectLst/>
                <a:latin typeface="Arial" pitchFamily="34" charset="0"/>
                <a:ea typeface="Calibri" pitchFamily="34" charset="0"/>
                <a:cs typeface="Arial" pitchFamily="34" charset="0"/>
              </a:rPr>
              <a:t> de formación</a:t>
            </a:r>
            <a:r>
              <a:rPr lang="es-ES" sz="2000" dirty="0" smtClean="0">
                <a:latin typeface="Arial" pitchFamily="34" charset="0"/>
                <a:ea typeface="Calibri" pitchFamily="34" charset="0"/>
                <a:cs typeface="Arial" pitchFamily="34" charset="0"/>
              </a:rPr>
              <a:t>, etc.).</a:t>
            </a:r>
          </a:p>
          <a:p>
            <a:pPr marL="0" marR="0" lvl="0" indent="0" algn="just" defTabSz="914400" rtl="0" eaLnBrk="0" fontAlgn="base" latinLnBrk="0" hangingPunct="0">
              <a:lnSpc>
                <a:spcPct val="100000"/>
              </a:lnSpc>
              <a:spcBef>
                <a:spcPts val="600"/>
              </a:spcBef>
              <a:spcAft>
                <a:spcPts val="600"/>
              </a:spcAft>
              <a:buClrTx/>
              <a:buSzTx/>
              <a:buFont typeface="Arial" pitchFamily="34" charset="0"/>
              <a:buChar char="•"/>
              <a:tabLst/>
            </a:pPr>
            <a:r>
              <a:rPr kumimoji="0" lang="es-ES" sz="2000" i="0" strike="noStrike" cap="none" normalizeH="0" baseline="0" dirty="0" smtClean="0">
                <a:ln>
                  <a:noFill/>
                </a:ln>
                <a:effectLst/>
                <a:latin typeface="Arial" pitchFamily="34" charset="0"/>
                <a:ea typeface="Calibri" pitchFamily="34" charset="0"/>
                <a:cs typeface="Arial" pitchFamily="34" charset="0"/>
              </a:rPr>
              <a:t> Constituyen medios de comunicación y adquisición de información de toda variedad, inclusive científica, es decir potencian la educación a distancia.</a:t>
            </a:r>
          </a:p>
          <a:p>
            <a:pPr marL="0" marR="0" lvl="0" indent="0" algn="just" defTabSz="914400" rtl="0" eaLnBrk="0" fontAlgn="base" latinLnBrk="0" hangingPunct="0">
              <a:lnSpc>
                <a:spcPct val="100000"/>
              </a:lnSpc>
              <a:spcBef>
                <a:spcPts val="600"/>
              </a:spcBef>
              <a:spcAft>
                <a:spcPct val="0"/>
              </a:spcAft>
              <a:buClrTx/>
              <a:buSzTx/>
              <a:tabLst/>
            </a:pPr>
            <a:endParaRPr kumimoji="0" lang="es-ES" sz="2000" i="0"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428860" y="642918"/>
            <a:ext cx="4000528" cy="571504"/>
          </a:xfrm>
        </p:spPr>
        <p:txBody>
          <a:bodyPr>
            <a:normAutofit/>
          </a:bodyPr>
          <a:lstStyle/>
          <a:p>
            <a:pPr algn="ctr"/>
            <a:r>
              <a:rPr smtClean="0">
                <a:latin typeface="Arial" pitchFamily="34" charset="0"/>
                <a:cs typeface="Arial" pitchFamily="34" charset="0"/>
              </a:rPr>
              <a:t>Ventajas de las TIC ?</a:t>
            </a:r>
            <a:endParaRPr>
              <a:latin typeface="Arial" pitchFamily="34" charset="0"/>
              <a:cs typeface="Arial" pitchFamily="34" charset="0"/>
            </a:endParaRPr>
          </a:p>
        </p:txBody>
      </p:sp>
      <p:sp>
        <p:nvSpPr>
          <p:cNvPr id="10241" name="Rectangle 1"/>
          <p:cNvSpPr>
            <a:spLocks noChangeArrowheads="1"/>
          </p:cNvSpPr>
          <p:nvPr/>
        </p:nvSpPr>
        <p:spPr bwMode="auto">
          <a:xfrm>
            <a:off x="357158" y="1571612"/>
            <a:ext cx="85011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Desarrollo de habilidades para el uso de la tecnología. </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rgbClr val="000000"/>
                </a:solidFill>
                <a:effectLst/>
                <a:latin typeface="Arial" pitchFamily="34" charset="0"/>
                <a:ea typeface="Calibri" pitchFamily="34" charset="0"/>
                <a:cs typeface="Arial" pitchFamily="34" charset="0"/>
              </a:rPr>
              <a:t>Interés y motivación.</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Acceso a gran diversidad de información. </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Aprendizaje cooperativo. </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Desarrollo de la iniciativa. </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Desarrollo de la habilidad para la búsqueda y selección de información. </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Programación del aprendizaje. </a:t>
            </a: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Menores costos</a:t>
            </a: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Brindar grandes beneficios y adelantos.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428860" y="428604"/>
            <a:ext cx="4000528" cy="571504"/>
          </a:xfrm>
        </p:spPr>
        <p:txBody>
          <a:bodyPr>
            <a:normAutofit/>
          </a:bodyPr>
          <a:lstStyle/>
          <a:p>
            <a:pPr algn="ctr"/>
            <a:r>
              <a:rPr smtClean="0">
                <a:latin typeface="Arial" pitchFamily="34" charset="0"/>
                <a:cs typeface="Arial" pitchFamily="34" charset="0"/>
              </a:rPr>
              <a:t>Ventajas de las TIC ?</a:t>
            </a:r>
            <a:endParaRPr>
              <a:latin typeface="Arial" pitchFamily="34" charset="0"/>
              <a:cs typeface="Arial" pitchFamily="34" charset="0"/>
            </a:endParaRPr>
          </a:p>
        </p:txBody>
      </p:sp>
      <p:sp>
        <p:nvSpPr>
          <p:cNvPr id="10241" name="Rectangle 1"/>
          <p:cNvSpPr>
            <a:spLocks noChangeArrowheads="1"/>
          </p:cNvSpPr>
          <p:nvPr/>
        </p:nvSpPr>
        <p:spPr bwMode="auto">
          <a:xfrm>
            <a:off x="428596" y="1285860"/>
            <a:ext cx="81439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Potenciar a las personas y actores sociales, ONG, a través de redes de apoyo e intercambio y lista de discusión.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Apoyar al comercio de las</a:t>
            </a:r>
            <a:r>
              <a:rPr kumimoji="0" lang="es-ES" sz="2000" b="0" i="0" u="none" strike="noStrike" cap="none" normalizeH="0" dirty="0" smtClean="0">
                <a:ln>
                  <a:noFill/>
                </a:ln>
                <a:solidFill>
                  <a:srgbClr val="000000"/>
                </a:solidFill>
                <a:effectLst/>
                <a:latin typeface="Arial" pitchFamily="34" charset="0"/>
                <a:ea typeface="Calibri" pitchFamily="34" charset="0"/>
                <a:cs typeface="Arial" pitchFamily="34" charset="0"/>
              </a:rPr>
              <a:t> pequeñas y medianas empresas</a:t>
            </a: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locales para presentar y vender sus productos a través de la Internet.</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 typeface="Wingdings" pitchFamily="2" charset="2"/>
              <a:buChar char="Ø"/>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Ofrecer nuevas formas de trabajo, por ejemplo teletrabajo.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428860" y="428604"/>
            <a:ext cx="4000528" cy="571504"/>
          </a:xfrm>
        </p:spPr>
        <p:txBody>
          <a:bodyPr>
            <a:normAutofit/>
          </a:bodyPr>
          <a:lstStyle/>
          <a:p>
            <a:pPr algn="ctr"/>
            <a:r>
              <a:rPr smtClean="0">
                <a:latin typeface="Arial" pitchFamily="34" charset="0"/>
                <a:cs typeface="Arial" pitchFamily="34" charset="0"/>
              </a:rPr>
              <a:t>Desventajas de las TIC ?</a:t>
            </a:r>
            <a:endParaRPr>
              <a:latin typeface="Arial" pitchFamily="34" charset="0"/>
              <a:cs typeface="Arial" pitchFamily="34" charset="0"/>
            </a:endParaRPr>
          </a:p>
        </p:txBody>
      </p:sp>
      <p:sp>
        <p:nvSpPr>
          <p:cNvPr id="8193" name="Rectangle 1"/>
          <p:cNvSpPr>
            <a:spLocks noChangeArrowheads="1"/>
          </p:cNvSpPr>
          <p:nvPr/>
        </p:nvSpPr>
        <p:spPr bwMode="auto">
          <a:xfrm>
            <a:off x="857224" y="1285860"/>
            <a:ext cx="692948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Distracciones. </a:t>
            </a:r>
          </a:p>
          <a:p>
            <a:pPr marL="0" marR="0" lvl="0" indent="0" algn="l" defTabSz="914400" rtl="0" eaLnBrk="1" fontAlgn="base" latinLnBrk="0" hangingPunct="1">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Dispersión. </a:t>
            </a:r>
            <a:endParaRPr kumimoji="0" lang="es-E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Falta de privacidad</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Merma los puestos de trabajo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Aprendizajes incompletos y superficiales.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Aislamiento.</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Puede disminuir algunas habilidades.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Pérdidas de tiempo.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Costo de los equipos </a:t>
            </a:r>
          </a:p>
          <a:p>
            <a:pPr marL="0" marR="0" lvl="0" indent="0" algn="l" defTabSz="914400" rtl="0" eaLnBrk="0" fontAlgn="base" latinLnBrk="0" hangingPunct="0">
              <a:lnSpc>
                <a:spcPct val="100000"/>
              </a:lnSpc>
              <a:spcBef>
                <a:spcPts val="600"/>
              </a:spcBef>
              <a:spcAft>
                <a:spcPts val="600"/>
              </a:spcAft>
              <a:buClrTx/>
              <a:buSzTx/>
              <a:buFont typeface="Wingdings" pitchFamily="2" charset="2"/>
              <a:buChar char="v"/>
              <a:tabLst/>
            </a:pP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Poco atractivo para el aprendizaje.</a:t>
            </a:r>
            <a:r>
              <a:rPr kumimoji="0" lang="es-ES" sz="200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4 Rectángulo"/>
          <p:cNvSpPr/>
          <p:nvPr/>
        </p:nvSpPr>
        <p:spPr>
          <a:xfrm>
            <a:off x="357158" y="1142984"/>
            <a:ext cx="8358246" cy="707886"/>
          </a:xfrm>
          <a:prstGeom prst="rect">
            <a:avLst/>
          </a:prstGeom>
        </p:spPr>
        <p:txBody>
          <a:bodyPr wrap="square">
            <a:spAutoFit/>
          </a:bodyPr>
          <a:lstStyle/>
          <a:p>
            <a:r>
              <a:rPr lang="es-ES_tradnl" sz="2000" dirty="0" smtClean="0">
                <a:latin typeface="Arial" pitchFamily="34" charset="0"/>
                <a:cs typeface="Arial" pitchFamily="34" charset="0"/>
              </a:rPr>
              <a:t>El término INFORMATICA proviene de la contracción de </a:t>
            </a:r>
            <a:r>
              <a:rPr lang="es-ES_tradnl" sz="2000" dirty="0" err="1" smtClean="0">
                <a:latin typeface="Arial" pitchFamily="34" charset="0"/>
                <a:cs typeface="Arial" pitchFamily="34" charset="0"/>
              </a:rPr>
              <a:t>INFORmation</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autoMATIQUE</a:t>
            </a:r>
            <a:r>
              <a:rPr lang="es-ES_tradnl" sz="2000" dirty="0" smtClean="0">
                <a:latin typeface="Arial" pitchFamily="34" charset="0"/>
                <a:cs typeface="Arial" pitchFamily="34" charset="0"/>
              </a:rPr>
              <a:t>, o  sea procesamiento automático de la información</a:t>
            </a:r>
            <a:r>
              <a:rPr lang="es-ES_tradnl" dirty="0" smtClean="0"/>
              <a:t>.</a:t>
            </a:r>
            <a:endParaRPr lang="es-ES" dirty="0"/>
          </a:p>
        </p:txBody>
      </p:sp>
      <p:sp>
        <p:nvSpPr>
          <p:cNvPr id="6" name="Subtitle 1"/>
          <p:cNvSpPr>
            <a:spLocks noGrp="1"/>
          </p:cNvSpPr>
          <p:nvPr>
            <p:ph type="subTitle" idx="1"/>
          </p:nvPr>
        </p:nvSpPr>
        <p:spPr>
          <a:xfrm>
            <a:off x="0" y="571480"/>
            <a:ext cx="3000396" cy="571504"/>
          </a:xfrm>
        </p:spPr>
        <p:txBody>
          <a:bodyPr>
            <a:normAutofit/>
          </a:bodyPr>
          <a:lstStyle/>
          <a:p>
            <a:pPr algn="ctr"/>
            <a:r>
              <a:rPr smtClean="0">
                <a:latin typeface="Arial" pitchFamily="34" charset="0"/>
                <a:cs typeface="Arial" pitchFamily="34" charset="0"/>
              </a:rPr>
              <a:t>Informatica</a:t>
            </a:r>
            <a:endParaRPr>
              <a:latin typeface="Arial" pitchFamily="34" charset="0"/>
              <a:cs typeface="Arial" pitchFamily="34" charset="0"/>
            </a:endParaRPr>
          </a:p>
        </p:txBody>
      </p:sp>
      <p:sp>
        <p:nvSpPr>
          <p:cNvPr id="10" name="9 Rectángulo"/>
          <p:cNvSpPr/>
          <p:nvPr/>
        </p:nvSpPr>
        <p:spPr>
          <a:xfrm>
            <a:off x="642910" y="4357694"/>
            <a:ext cx="8001056" cy="1631216"/>
          </a:xfrm>
          <a:prstGeom prst="rect">
            <a:avLst/>
          </a:prstGeom>
        </p:spPr>
        <p:txBody>
          <a:bodyPr wrap="square">
            <a:spAutoFit/>
          </a:bodyPr>
          <a:lstStyle/>
          <a:p>
            <a:pPr algn="just"/>
            <a:r>
              <a:rPr lang="es-ES" sz="2000" dirty="0" smtClean="0">
                <a:latin typeface="Arial" pitchFamily="34" charset="0"/>
                <a:cs typeface="Arial" pitchFamily="34" charset="0"/>
              </a:rPr>
              <a:t>La informática es la ciencia que se encarga del tratamiento automático de la </a:t>
            </a:r>
            <a:r>
              <a:rPr lang="es-ES" sz="2000" i="1" dirty="0" smtClean="0">
                <a:latin typeface="Arial" pitchFamily="34" charset="0"/>
                <a:cs typeface="Arial" pitchFamily="34" charset="0"/>
              </a:rPr>
              <a:t>información</a:t>
            </a:r>
            <a:r>
              <a:rPr lang="es-ES" sz="2000" dirty="0" smtClean="0">
                <a:latin typeface="Arial" pitchFamily="34" charset="0"/>
                <a:cs typeface="Arial" pitchFamily="34" charset="0"/>
              </a:rPr>
              <a:t>. </a:t>
            </a:r>
          </a:p>
          <a:p>
            <a:pPr algn="just"/>
            <a:r>
              <a:rPr lang="es-ES" sz="2000" dirty="0" smtClean="0">
                <a:latin typeface="Arial" pitchFamily="34" charset="0"/>
                <a:cs typeface="Arial" pitchFamily="34" charset="0"/>
              </a:rPr>
              <a:t>Este tratamiento automático es el que ha propiciado y facilitado la manipulación de grandes volúmenes de datos y la ejecución rápida de cálculos complejos.</a:t>
            </a:r>
            <a:endParaRPr lang="es-ES" sz="2000" dirty="0">
              <a:latin typeface="Arial" pitchFamily="34" charset="0"/>
              <a:cs typeface="Arial" pitchFamily="34" charset="0"/>
            </a:endParaRPr>
          </a:p>
        </p:txBody>
      </p:sp>
      <p:sp>
        <p:nvSpPr>
          <p:cNvPr id="6146" name="Rectangle 2"/>
          <p:cNvSpPr>
            <a:spLocks noChangeArrowheads="1"/>
          </p:cNvSpPr>
          <p:nvPr/>
        </p:nvSpPr>
        <p:spPr bwMode="auto">
          <a:xfrm>
            <a:off x="571472" y="2714620"/>
            <a:ext cx="807249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una disciplina que busca establecer una base científica para distintos temas corno el diseño de computadoras, la programación de las mismas, el procesamiento de la </a:t>
            </a:r>
            <a:r>
              <a:rPr kumimoji="0" lang="es-ES_tradnl"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información </a:t>
            </a:r>
            <a:r>
              <a:rPr kumimoji="0" lang="es-ES_tradn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y la</a:t>
            </a:r>
            <a:r>
              <a:rPr kumimoji="0" lang="es-ES_tradnl"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ES_tradn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elaboración de algoritmos para resolver problemas.</a:t>
            </a:r>
            <a:endParaRPr kumimoji="0" lang="es-ES_tradn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Subtitle 1"/>
          <p:cNvSpPr txBox="1">
            <a:spLocks/>
          </p:cNvSpPr>
          <p:nvPr/>
        </p:nvSpPr>
        <p:spPr>
          <a:xfrm>
            <a:off x="0" y="2071678"/>
            <a:ext cx="3000396"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Definiciones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3000396"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Información</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1015663"/>
          </a:xfrm>
          <a:prstGeom prst="rect">
            <a:avLst/>
          </a:prstGeom>
        </p:spPr>
        <p:txBody>
          <a:bodyPr wrap="square">
            <a:spAutoFit/>
          </a:bodyPr>
          <a:lstStyle/>
          <a:p>
            <a:pPr algn="just"/>
            <a:r>
              <a:rPr lang="es-ES_tradnl" sz="2000" dirty="0" smtClean="0">
                <a:latin typeface="Arial" pitchFamily="34" charset="0"/>
                <a:cs typeface="Arial" pitchFamily="34" charset="0"/>
              </a:rPr>
              <a:t>Es todo aquello que permite adquirir algún tipo de conocimiento, luego, solo existirá información cuando se dé a conocer algo que se desconoce</a:t>
            </a:r>
            <a:r>
              <a:rPr lang="es-ES_tradnl" dirty="0" smtClean="0"/>
              <a:t>.</a:t>
            </a:r>
            <a:endParaRPr lang="es-ES" dirty="0"/>
          </a:p>
        </p:txBody>
      </p:sp>
      <p:sp>
        <p:nvSpPr>
          <p:cNvPr id="4097" name="Rectangle 1"/>
          <p:cNvSpPr>
            <a:spLocks noChangeArrowheads="1"/>
          </p:cNvSpPr>
          <p:nvPr/>
        </p:nvSpPr>
        <p:spPr bwMode="auto">
          <a:xfrm>
            <a:off x="428596" y="2500306"/>
            <a:ext cx="82153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ingeniería: es el resultado veraz, oportuno y relevante de un proceso de datos, que permite tornar decisiones adecuadas. </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0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 sentido general, la </a:t>
            </a:r>
            <a:r>
              <a:rPr kumimoji="0" lang="es-ES" sz="2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información es un conjunto organizado de datos procesados, que co</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nstituyen un mensaje sobre un determinado ente o fenómeno.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500034" y="4714884"/>
            <a:ext cx="80724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La información es un fenómeno que proporciona significado o sentido a las cosas, e indica mediante códigos y conjuntos de datos, los modelos del pensamiento humano.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2643174"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smtClean="0">
                <a:solidFill>
                  <a:sysClr val="windowText" lastClr="000000"/>
                </a:solidFill>
                <a:latin typeface="Arial" pitchFamily="34" charset="0"/>
                <a:cs typeface="Arial" pitchFamily="34" charset="0"/>
              </a:rPr>
              <a:t>Símbolos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707886"/>
          </a:xfrm>
          <a:prstGeom prst="rect">
            <a:avLst/>
          </a:prstGeom>
        </p:spPr>
        <p:txBody>
          <a:bodyPr wrap="square">
            <a:spAutoFit/>
          </a:bodyPr>
          <a:lstStyle/>
          <a:p>
            <a:pPr algn="just"/>
            <a:r>
              <a:rPr lang="es-ES" sz="2000" dirty="0" smtClean="0">
                <a:latin typeface="Arial" pitchFamily="34" charset="0"/>
                <a:cs typeface="Arial" pitchFamily="34" charset="0"/>
              </a:rPr>
              <a:t>Un símbolo es la representación perceptible de una idea, con rasgos asociados por una convención socialmente aceptada.</a:t>
            </a:r>
            <a:endParaRPr lang="es-ES" dirty="0">
              <a:latin typeface="Arial" pitchFamily="34" charset="0"/>
              <a:cs typeface="Arial" pitchFamily="34" charset="0"/>
            </a:endParaRPr>
          </a:p>
        </p:txBody>
      </p:sp>
      <p:sp>
        <p:nvSpPr>
          <p:cNvPr id="4097" name="Rectangle 1"/>
          <p:cNvSpPr>
            <a:spLocks noChangeArrowheads="1"/>
          </p:cNvSpPr>
          <p:nvPr/>
        </p:nvSpPr>
        <p:spPr bwMode="auto">
          <a:xfrm>
            <a:off x="500034" y="3929066"/>
            <a:ext cx="82153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000" dirty="0" smtClean="0">
                <a:latin typeface="Arial" pitchFamily="34" charset="0"/>
                <a:cs typeface="Arial" pitchFamily="34" charset="0"/>
              </a:rPr>
              <a:t>Es un signo sin semejanza ni contigüidad, que solamente posee un vínculo convencional entre su significante y su denotado, además de una clase intencional para su designado</a:t>
            </a:r>
            <a:r>
              <a:rPr lang="es-ES" sz="2000" dirty="0" smtClean="0"/>
              <a:t>.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AutoShape 2"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6" name="AutoShape 4"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8" name="AutoShape 6"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 name="11 Imagen" descr="blotooo.jpg"/>
          <p:cNvPicPr>
            <a:picLocks noChangeAspect="1"/>
          </p:cNvPicPr>
          <p:nvPr/>
        </p:nvPicPr>
        <p:blipFill>
          <a:blip r:embed="rId3" cstate="print"/>
          <a:stretch>
            <a:fillRect/>
          </a:stretch>
        </p:blipFill>
        <p:spPr>
          <a:xfrm>
            <a:off x="928662" y="2428868"/>
            <a:ext cx="1000132" cy="1000132"/>
          </a:xfrm>
          <a:prstGeom prst="rect">
            <a:avLst/>
          </a:prstGeom>
        </p:spPr>
      </p:pic>
      <p:pic>
        <p:nvPicPr>
          <p:cNvPr id="3080" name="Picture 8" descr="http://www.dotpod.com.ar/wp-content/uploads/2011/01/04-origen-de-los-s%C3%ADmbolos-inform%C3%A1ticos-ethernet.png"/>
          <p:cNvPicPr>
            <a:picLocks noChangeAspect="1" noChangeArrowheads="1"/>
          </p:cNvPicPr>
          <p:nvPr/>
        </p:nvPicPr>
        <p:blipFill>
          <a:blip r:embed="rId4" cstate="print"/>
          <a:srcRect/>
          <a:stretch>
            <a:fillRect/>
          </a:stretch>
        </p:blipFill>
        <p:spPr bwMode="auto">
          <a:xfrm>
            <a:off x="2357422" y="2428868"/>
            <a:ext cx="1571636" cy="997275"/>
          </a:xfrm>
          <a:prstGeom prst="rect">
            <a:avLst/>
          </a:prstGeom>
          <a:noFill/>
        </p:spPr>
      </p:pic>
      <p:pic>
        <p:nvPicPr>
          <p:cNvPr id="3082" name="Picture 10" descr="http://www.dotpod.com.ar/wp-content/uploads/2011/01/07-origen-de-los-s%C3%ADmbolos-inform%C3%A1ticos.jpg"/>
          <p:cNvPicPr>
            <a:picLocks noChangeAspect="1" noChangeArrowheads="1"/>
          </p:cNvPicPr>
          <p:nvPr/>
        </p:nvPicPr>
        <p:blipFill>
          <a:blip r:embed="rId5" cstate="print"/>
          <a:srcRect/>
          <a:stretch>
            <a:fillRect/>
          </a:stretch>
        </p:blipFill>
        <p:spPr bwMode="auto">
          <a:xfrm>
            <a:off x="4214810" y="2500306"/>
            <a:ext cx="1214870" cy="909803"/>
          </a:xfrm>
          <a:prstGeom prst="rect">
            <a:avLst/>
          </a:prstGeom>
          <a:noFill/>
        </p:spPr>
      </p:pic>
      <p:pic>
        <p:nvPicPr>
          <p:cNvPr id="3084" name="Picture 12" descr="http://www.dotpod.com.ar/wp-content/uploads/2011/01/06-origen-de-los-s%C3%ADmbolos-inform%C3%A1ticos.png"/>
          <p:cNvPicPr>
            <a:picLocks noChangeAspect="1" noChangeArrowheads="1"/>
          </p:cNvPicPr>
          <p:nvPr/>
        </p:nvPicPr>
        <p:blipFill>
          <a:blip r:embed="rId6" cstate="print"/>
          <a:srcRect/>
          <a:stretch>
            <a:fillRect/>
          </a:stretch>
        </p:blipFill>
        <p:spPr bwMode="auto">
          <a:xfrm>
            <a:off x="5857884" y="2427438"/>
            <a:ext cx="1571636" cy="1037281"/>
          </a:xfrm>
          <a:prstGeom prst="rect">
            <a:avLst/>
          </a:prstGeom>
          <a:noFill/>
        </p:spPr>
      </p:pic>
      <p:pic>
        <p:nvPicPr>
          <p:cNvPr id="3086" name="Picture 14" descr="http://estaticos.20minutos.es/img/2007/09/19/677996.jpg"/>
          <p:cNvPicPr>
            <a:picLocks noChangeAspect="1" noChangeArrowheads="1"/>
          </p:cNvPicPr>
          <p:nvPr/>
        </p:nvPicPr>
        <p:blipFill>
          <a:blip r:embed="rId7" cstate="print"/>
          <a:srcRect/>
          <a:stretch>
            <a:fillRect/>
          </a:stretch>
        </p:blipFill>
        <p:spPr bwMode="auto">
          <a:xfrm>
            <a:off x="785786" y="5286388"/>
            <a:ext cx="2786082" cy="975471"/>
          </a:xfrm>
          <a:prstGeom prst="rect">
            <a:avLst/>
          </a:prstGeom>
          <a:noFill/>
        </p:spPr>
      </p:pic>
      <p:pic>
        <p:nvPicPr>
          <p:cNvPr id="3088" name="Picture 16" descr="http://t3.gstatic.com/images?q=tbn:ANd9GcQ-eyp8cdKcF9aUGxtuwounpIMB8y86mWByydlkykpCNgU_9g3A"/>
          <p:cNvPicPr>
            <a:picLocks noChangeAspect="1" noChangeArrowheads="1"/>
          </p:cNvPicPr>
          <p:nvPr/>
        </p:nvPicPr>
        <p:blipFill>
          <a:blip r:embed="rId8" cstate="print"/>
          <a:srcRect/>
          <a:stretch>
            <a:fillRect/>
          </a:stretch>
        </p:blipFill>
        <p:spPr bwMode="auto">
          <a:xfrm>
            <a:off x="4500562" y="5143512"/>
            <a:ext cx="1143008" cy="1143009"/>
          </a:xfrm>
          <a:prstGeom prst="rect">
            <a:avLst/>
          </a:prstGeom>
          <a:noFill/>
        </p:spPr>
      </p:pic>
      <p:sp>
        <p:nvSpPr>
          <p:cNvPr id="3090" name="AutoShape 18" descr="data:image/jpg;base64,/9j/4AAQSkZJRgABAQAAAQABAAD/2wCEAAkGBhQSDRUQEBQUDg4UEhAXDxAXEBUUFhAQFRYhFBQUFBQYHSgeFx4oHBgXHzIgJjMsOCw4ISAxNTEqNSYrOCkBCQoKDgwOGg8PGiwlHyUsLyk1NSksNS0sKjQqNSwvKi0pNS4sLjUtLCw1LSwpLCowNCosLCksLio1LSkqMiwpLP/AABEIAHgAeAMBIgACEQEDEQH/xAAcAAABBAMBAAAAAAAAAAAAAAAAAQMEBgIFBwj/xAA/EAACAQMABgYHBAoCAwAAAAABAgMABBEFEiExQYEGEyJRYWIHFDJScZGhQlNywQgjM3OCk6Kys9IXsRYkNP/EABsBAAEFAQEAAAAAAAAAAAAAAAQAAQIDBQYH/8QAMxEAAQMCAgUKBgMAAAAAAAAAAQACAwQRBTESIUFRcQYTImGBkaGxwdEUMkJScuEjJJL/2gAMAwEAAhEDEQA/AO40UUUkkUUjNgZOwDee4Vr5r1n2R9hPvCNrfgB/7PIcRVLK2IaTinAupdzeJGO2wXO4by3fhRtPKoT6XY/s4ifF21B8gGb6U3HbAEkbWPtMTlm+LHbyrLUrCqMVkyjFuKtDBtTL3k5+2ifhiORzZiD8qZMs/wB838uP/WpZSsTHWHLidV958FYGN3KONIXA+1G480RBPNWwPlT8fSEj9rEw80bCQfIhW+lYNHTTx1Q3HqyI63B3Ee1k/NNK3NnfxyjMbB8e0OK+DKdq86kVVZLYEhtquPZcHDL8GG3luqbZ6aZOzP2k4TAY1f3ij+4cwN56LD+UEFSQyTou8D2+6qfERkt7RSK2RkbQdx7xS10apRRRRSSRSM2Bk7AN57hS1rrybXfqx7C4MnmO8J+Z5DicVSyiJpc5OBdJJJ1pydkQPZX3+5mHd3DmeGHNWhacrAkkMp0nK0Cyb1aQimNLaVjtoHnnYRwxrl2PAfDieGONUPQ3pxsbi6FuRLbhm1Y5ZFUIzE4AbDErnvPPFBOgfICWC4ClcBdBIrE1mawNYcysCwIrBlpw1zvTPpssoLowASzhW1ZJYwpQMDghcsC2O8cs0E2lmqCWwtJI3KekBmr0yU06UaM0nHcQJPAwkhcZRhxH5Hhin2Wsw3aS12ammbG9MBwdtufaX7rzL5e9eY45sStkZG0Hce8VXHWn9C3mo/UN7ByYT7pG1o/zHMcBnuuT+Ll5FLMfxPp7d25Cyx/UFvaKKK7NDpm8uerjZ8ZwNg72OwDPDJwK11smF2nLbSx72O0n5/lTml3y8cfizn4JgD+p1+tYpXO4rUfyCMbNauYNV0+tZ5psGlzWVzynZcg/SK0uy29taqcLI8sknj1YVUB8MuTyFcJruv6RGiWa3trpRlY3ljk8OsClCfDKEcxXCq6fDiDTgjrVL816v9HelmudDW0znWkMQV24syEpk+J1c1YTVd9HeimttD20LjVkEQZ14qzkuQfEa2KsJrhK1zedfo5XKJbkq36RdKtb6HuZkOrIIiqHirOQmR4jWzXlSvVXpE0W1xoe5hQa0hiLIvFmQh8DxOrivKtdHybLTC+2el6avVUzZhdv/R+0szW9zbMcrG8bx+HWAhgPDKA8zXWq5L+j9ollt7m5YYWR40j8erBLEeGXA5GutVx+O6Hx8mhvHfYX8URF8gTTrUS5jJHZOq4IKN7rjap+Gd/eMip7Co8grMikcxwc06xrUyFu7C8EsKyAY1htHutuZT8DkcqK1vR2TDSxdzLIv4ZAQf6kf6UV7FSTiogZKNov7rPcLGyS7bN23ljiX4HLMfoV+VOoaiSn/wBqb8Uf+NakxmuKxOX+0/j6Ilg6IT4NLmsM0ZoDnlKyj6V0ZHcwPBOokhkXDqeI+PA8c8KouhvQjY290JyZZwra0cUjKUVgcgthQWx3HnmuhZpM1NtbLG0tY4gFLRBQTWJNBNITWXJIpgJDXPdMehSynujODLAGbWkijKhGYnJ1cqSufDliugk0lURVk1O4uhcRfcnLQc1F0ZoyO3gSCBRHCgwijgPzPHNSqKKEc4uJJzUkGmJBT9MyU7UlhoxsXq8A0Uq/Fgysv0D/ADpKwtv/AK4fxS/42or1Hk84mhaDsJ80FL8yf0gMXjcA0cTfEgsp+gT505G1Z9IY8NFL3M0bfhkwR/UifWo8b1zGPNMVY4/cAfT0V0Wtqlg1ptI6dZb+3s4Qru/WSXOcnqbZVIDbDsLSFVGd/a7qj366QeVlga0gtz7MrCWWUDG/q+ymc95NVXobfPZ6aurC9frZ7gpLbXbgB7hACBGTnGwA6qjYMP3gUFBGHMc+4JDb2Ge6/Ze9s9W5SJXS80maTNJmst0qsslJpCaSiqHPJT2RRRRVadFabR+m2a+ntJgqSJqSW+MjrbZgAW2naVcMpx5e+tzXN+mN615pq1sLJuqnty8tzdoAXt0IAMYOcbQRrKdhyncRR1FAJ3OactEm/wBttd/Tt3qDjZdINMSGtPYJpBJVWdrSe3HtSqJYpSMb+r7SZzjiK20hod0egbXB4J7o0Yub1eIWKU/Biyqv01/lRUno7FlpZe9ljX8MYJP9bv8ASivVcFhMVFGDtF+/WgpDdxWyv7MSwtGTjWGw+629WA8Dg8qrttISO0NVwSHX3XGxh893hg1aq0WmrPUfr19hsCYe6RsWT8jyPA5C5QYeamDnGDpN8Rt91KJ1jZYo1Vn0g9DfX7YNEervoDr2kudUh9+qWG4HA28CAasKNT6tXnUUz4JBJGdYRZAIsVROgnpIEzeo349W0nGdRlYaonYbOzwDeXjvHhfqqXTf0c2+kU1m/U3YGI7hRk+CuPtj6jgaog6RaY0N2LuP1+zXdKSzALu2TAZX+MGtX4SGv6dKQ1+1hNv8HaOrYoaRb8y7RRXONG+nWxkH65ZrZuOU11z4MhyfkK23/LujMZ9Z5dVJn+2gn4XWMNjE7sF/JS0271caK5xpL062MY/UrNctwwnVrnxZzkfI1Xv/ACLTGmexaR+oWbb5QWUFfGYjWb+ACiI8GqSNOUCNu9+rwzTGQbNatXTv0kiFvUdHj1nSch1FVRrCBjs28C3l4bz47P0fdDfULYtKetvpzr3cuckvv1Qx3gZO3iSTWPQj0c2+jk1l/XXRGJLhhg+KoPsD6niatTNVdTURMj+Gpfl2uObyPJo2DtKQBvdyxdqiXMhA7I1nJARfec7FHwzv8M087VI0LZ679e3sDIhHvZ2NJ+Q8MniMTwqgdWThn0jWeH7yTPdohbSwsxFEsYOdUbT7zb2Y/E5POipFFesAACwQKKRlBGDtB3jvFLRTpKuX1kYDkbbc+y33Xlby9zcjwyiPVjZcjB2g7x3itHeaFZO1B2k4wk41f3bH+08iNx4zF+T5eTNSji329u7ciI5djlir1nrVBjuQSV2q49pCMMvxU7ee6nxJXDyROY4tcLHrRIK0+kegFhOdaW1hLHeyr1ZJ7yUxmtV/w3ozOeob4dfJj+6reJKXrKIZW1TBZsjgPyKbRadi0mjugFhAdaK1hDDczJ1hB7wXzit/rU0ZKxMlUSSSSm8jiT1m6cADJOM9NO9MyXIBC7Wc+ygGszfBRt57qm2mhWftT9lOEIOdb94w3/hHMnOBo0GFT1jugLN3nL98FBzw1M2ViZzk7Lce0fvfKvl725DjixKuBgbANw7hQq4GBsA3DuFLXpVBQRUUXNx9p2lBucXG5RRRRR6iiiiikkiiiikko95YRyjEih8eyeK+KsNq8q1snR0j9lKy+WRRIPmCrfWiihp6SCoFpWA8QnDiMlGbRlwPsxuPLKwJ/hZMD5036tP9w382P/aiisp3J6hJuGkdpVnOuTi6MuD9mNB5pWJH8Kpg/OpMfR0n9rKzeWNRGPmSzfWiiiIcFoojcRg8dfmmMjjtWys7COIYjUJn2jxbxZjtbnUiiitUAAWCrRRRRTpIooop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92" name="Picture 20" descr="http://upload.wikimedia.org/wikipedia/commons/thumb/8/85/Smiley.svg/150px-Smiley.svg.png"/>
          <p:cNvPicPr>
            <a:picLocks noChangeAspect="1" noChangeArrowheads="1"/>
          </p:cNvPicPr>
          <p:nvPr/>
        </p:nvPicPr>
        <p:blipFill>
          <a:blip r:embed="rId9" cstate="print"/>
          <a:srcRect/>
          <a:stretch>
            <a:fillRect/>
          </a:stretch>
        </p:blipFill>
        <p:spPr bwMode="auto">
          <a:xfrm>
            <a:off x="6072198" y="5214950"/>
            <a:ext cx="1071570" cy="107157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4071934"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Datos y Resultados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1015663"/>
          </a:xfrm>
          <a:prstGeom prst="rect">
            <a:avLst/>
          </a:prstGeom>
        </p:spPr>
        <p:txBody>
          <a:bodyPr wrap="square">
            <a:spAutoFit/>
          </a:bodyPr>
          <a:lstStyle/>
          <a:p>
            <a:r>
              <a:rPr lang="es-ES" sz="2000" dirty="0" smtClean="0">
                <a:latin typeface="Arial" pitchFamily="34" charset="0"/>
                <a:cs typeface="Arial" pitchFamily="34" charset="0"/>
              </a:rPr>
              <a:t>El dato es una representación simbólica (numérica, alfabética, algorítmica etc.), un atributo o característica de una entidad. </a:t>
            </a:r>
          </a:p>
          <a:p>
            <a:r>
              <a:rPr lang="es-ES" sz="2000" dirty="0" smtClean="0">
                <a:latin typeface="Arial" pitchFamily="34" charset="0"/>
                <a:cs typeface="Arial" pitchFamily="34" charset="0"/>
              </a:rPr>
              <a:t>Los datos son hechos que describen sucesos y entidades.</a:t>
            </a:r>
            <a:endParaRPr lang="es-ES" sz="2000" dirty="0">
              <a:latin typeface="Arial" pitchFamily="34" charset="0"/>
              <a:cs typeface="Arial" pitchFamily="34" charset="0"/>
            </a:endParaRPr>
          </a:p>
        </p:txBody>
      </p:sp>
      <p:sp>
        <p:nvSpPr>
          <p:cNvPr id="4097" name="Rectangle 1"/>
          <p:cNvSpPr>
            <a:spLocks noChangeArrowheads="1"/>
          </p:cNvSpPr>
          <p:nvPr/>
        </p:nvSpPr>
        <p:spPr bwMode="auto">
          <a:xfrm>
            <a:off x="571472" y="2928934"/>
            <a:ext cx="821537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000" dirty="0" smtClean="0">
                <a:latin typeface="Arial" pitchFamily="34" charset="0"/>
                <a:cs typeface="Arial" pitchFamily="34" charset="0"/>
              </a:rPr>
              <a:t>Es la Técnica que consiste en la recolección de los datos primarios de entrada, que son evaluados y ordenados, para obtener información útil o resultado, que luego serán analizados por el usuario final, para que pueda tomar las decisiones o realizar las acciones que estime conveniente.</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AutoShape 2"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6" name="AutoShape 4"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8" name="AutoShape 6"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Subtitle 1"/>
          <p:cNvSpPr txBox="1">
            <a:spLocks/>
          </p:cNvSpPr>
          <p:nvPr/>
        </p:nvSpPr>
        <p:spPr>
          <a:xfrm>
            <a:off x="152400" y="2428868"/>
            <a:ext cx="4071934"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Procesamiento de Datos </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46081" name="Oval 1"/>
          <p:cNvSpPr>
            <a:spLocks noChangeArrowheads="1"/>
          </p:cNvSpPr>
          <p:nvPr/>
        </p:nvSpPr>
        <p:spPr bwMode="auto">
          <a:xfrm>
            <a:off x="4057666" y="4786322"/>
            <a:ext cx="1728780" cy="857256"/>
          </a:xfrm>
          <a:prstGeom prst="ellipse">
            <a:avLst/>
          </a:prstGeom>
          <a:solidFill>
            <a:srgbClr val="FFFFFF"/>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Procesamiento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de Datos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2" name="Oval 2"/>
          <p:cNvSpPr>
            <a:spLocks noChangeArrowheads="1"/>
          </p:cNvSpPr>
          <p:nvPr/>
        </p:nvSpPr>
        <p:spPr bwMode="auto">
          <a:xfrm>
            <a:off x="6429388" y="4857760"/>
            <a:ext cx="1790704" cy="714380"/>
          </a:xfrm>
          <a:prstGeom prst="ellipse">
            <a:avLst/>
          </a:prstGeom>
          <a:solidFill>
            <a:srgbClr val="FFFFFF"/>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Información Útil o Resultado</a:t>
            </a:r>
          </a:p>
        </p:txBody>
      </p:sp>
      <p:sp>
        <p:nvSpPr>
          <p:cNvPr id="46083" name="Oval 3"/>
          <p:cNvSpPr>
            <a:spLocks noChangeArrowheads="1"/>
          </p:cNvSpPr>
          <p:nvPr/>
        </p:nvSpPr>
        <p:spPr bwMode="auto">
          <a:xfrm>
            <a:off x="1785918" y="4786322"/>
            <a:ext cx="1443072" cy="714380"/>
          </a:xfrm>
          <a:prstGeom prst="ellipse">
            <a:avLst/>
          </a:prstGeom>
          <a:solidFill>
            <a:srgbClr val="FFFFFF"/>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Datos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4" name="AutoShape 4"/>
          <p:cNvSpPr>
            <a:spLocks noChangeArrowheads="1"/>
          </p:cNvSpPr>
          <p:nvPr/>
        </p:nvSpPr>
        <p:spPr bwMode="auto">
          <a:xfrm>
            <a:off x="3428992" y="5000636"/>
            <a:ext cx="390525" cy="285750"/>
          </a:xfrm>
          <a:prstGeom prst="rightArrow">
            <a:avLst>
              <a:gd name="adj1" fmla="val 50000"/>
              <a:gd name="adj2" fmla="val 34167"/>
            </a:avLst>
          </a:prstGeom>
          <a:solidFill>
            <a:srgbClr val="FFFF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46085" name="AutoShape 5"/>
          <p:cNvSpPr>
            <a:spLocks noChangeArrowheads="1"/>
          </p:cNvSpPr>
          <p:nvPr/>
        </p:nvSpPr>
        <p:spPr bwMode="auto">
          <a:xfrm>
            <a:off x="5924560" y="5072074"/>
            <a:ext cx="390525" cy="285750"/>
          </a:xfrm>
          <a:prstGeom prst="rightArrow">
            <a:avLst>
              <a:gd name="adj1" fmla="val 50000"/>
              <a:gd name="adj2" fmla="val 34167"/>
            </a:avLst>
          </a:prstGeom>
          <a:solidFill>
            <a:srgbClr val="FFFF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3000396"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Magnitud</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1631216"/>
          </a:xfrm>
          <a:prstGeom prst="rect">
            <a:avLst/>
          </a:prstGeom>
        </p:spPr>
        <p:txBody>
          <a:bodyPr wrap="square">
            <a:spAutoFit/>
          </a:bodyPr>
          <a:lstStyle/>
          <a:p>
            <a:pPr algn="just"/>
            <a:r>
              <a:rPr lang="es-ES" sz="2000" dirty="0" smtClean="0">
                <a:latin typeface="Arial" pitchFamily="34" charset="0"/>
                <a:cs typeface="Arial" pitchFamily="34" charset="0"/>
              </a:rPr>
              <a:t>La noción de magnitud está inevitablemente relacionada con la de medida.</a:t>
            </a:r>
          </a:p>
          <a:p>
            <a:pPr algn="just"/>
            <a:r>
              <a:rPr lang="es-ES" sz="2000" dirty="0" smtClean="0">
                <a:latin typeface="Arial" pitchFamily="34" charset="0"/>
                <a:cs typeface="Arial" pitchFamily="34" charset="0"/>
              </a:rPr>
              <a:t>Se denominan </a:t>
            </a:r>
            <a:r>
              <a:rPr lang="es-ES" sz="2000" i="1" dirty="0" smtClean="0">
                <a:latin typeface="Arial" pitchFamily="34" charset="0"/>
                <a:cs typeface="Arial" pitchFamily="34" charset="0"/>
              </a:rPr>
              <a:t>magnitudes a </a:t>
            </a:r>
            <a:r>
              <a:rPr lang="es-ES" sz="2000" dirty="0" smtClean="0">
                <a:latin typeface="Arial" pitchFamily="34" charset="0"/>
                <a:cs typeface="Arial" pitchFamily="34" charset="0"/>
              </a:rPr>
              <a:t>ciertas propiedades o aspectos observables de un sistema físico que pueden ser expresados en forma numérica</a:t>
            </a:r>
            <a:r>
              <a:rPr lang="es-ES" sz="2000" dirty="0" smtClean="0"/>
              <a:t>.</a:t>
            </a:r>
            <a:endParaRPr lang="es-ES" dirty="0">
              <a:latin typeface="Arial" pitchFamily="34" charset="0"/>
              <a:cs typeface="Arial" pitchFamily="34" charset="0"/>
            </a:endParaRPr>
          </a:p>
        </p:txBody>
      </p:sp>
      <p:sp>
        <p:nvSpPr>
          <p:cNvPr id="3074" name="AutoShape 2"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6" name="AutoShape 4"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8" name="AutoShape 6" descr="data:image/jpg;base64,/9j/4AAQSkZJRgABAQAAAQABAAD/2wCEAAkGBhQQEBUUEBQUFRUVFBQVFRYXFBQUFxQVFxQVFRUUFBQXHCYfGBkjGRUXHy8gJCcpLCwsFR4xNTAqNScrLSkBCQoKDgwOGg8PGCwkHyQ0LS8pKSosKSwqKiksLSwqKSwsLCwsLCkqLCwsLCwvLC8pLCwsLSwsKSwsLCksKSwpLP/AABEIAOEA4QMBIgACEQEDEQH/xAAcAAABBQEBAQAAAAAAAAAAAAAAAwQFBgcCAQj/xABDEAABAwEEBgYHBQcEAwEAAAABAAIDEQQFITEGEkFRYXETIoGRobEyQlJicsHRBzOCsvAkQ3OSosLhFCNT8RU00hb/xAAZAQEAAwEBAAAAAAAAAAAAAAAAAgQFAwH/xAApEQACAgEEAQQBBAMAAAAAAAAAAQIDEQQSITETIjJBUXFCYYGxkeHx/9oADAMBAAIRAxEAPwDcUIQgBCEIAQhCAELl7w0EkgACpJwAG8lV+06VF/VsbBJs6V1Wwj4TnJ+HDigLC5wAqcAFDWjS2AEti1p3DZC3XA5yYMHeoeW7zMa2qR0x9k9WIcohgfxVKlLNdjiAGtDW7PVA5BANpL8tUnoRxQje9zpXfyso0fzFIOinf95apeUYjiHeGl3ip2O6B6xJ5YJw2xMHqjtx80BVjcsbvTMr/jnmd/cgaO2f/hYeYr5q3BgGQHckLawFhJ2ZICs//nbP/wAMfY2nkum3DEPQ12fBNK3ycpEBdAIBkyxys+7tU44PLJh/W2vilmXja2ZiGYcNaF/jrNPgnAC7DEBzHpVGMJ2yQHfI3qdkrat7yFLxShwBaQ4HIggg8iFGiNMzcTWnWgc6B5xrHQNJ9+I9R3dXigLChQbb4lg/9pmsz/miBLRxkixczmNYclMQWhsjQ5jg5pxBBBB5EIBRCEIAQhCAEIQgBCEIAQhCAEIQgBR1734yzgA1dI70I24vfyGxu9xwCbX1fxjd0MAD5iKmvoRNPry08G5nlio2wXbRxNTJK/05Hek75NaNjRgEAlPDJaTrWogtrVsDSejbu1/+V3E4bgpay3Y52fVHy4BPrJdwZi7E+A5J4gEILG1mQx3nEpdNJ7xAwbifD/KYT2snFzqDuCAk5LW1uZ7sU3deW4d5UJLejRlV3gO9NZL2ecgB4+aAsJt7uASckznZlVt1tec3Hvp5JMyuO13eUBZQ1dBirIlcNru8pRlukGT3d9fNAWZrEo1ir8N+SDOjuYp4hSNm0gYfTBbx9IfVASYYuw1eQSteKtII4FLBqA5DVHTXMWOMllcInnFzaVik+NgyPvNoealQF6AgGF33uJHdHI0xTAVMZNdYe1G7J7eIy2gKRTS33aydtHg1Bq1wNHMdscx2wppZLwfE8Q2kipwjlAo2X3SPVk4ZHZuQEshCEAIQhACEIQAhCEAKFv2+XRkQwUMzxWpxbEzLpXjybtPCqc33e3+njqBrSPOpEz23nIcGjMnYAVD3bd5bXWOvLIdaR/tO4bmgYAbAEB7dl16vVZUkkue9xq57jm953/8AQVhs1lEYwz2neizWYMFBntO9e2i0Bgxz2DegOppg0VP/AGou02wv4N3fUpG1WrNzz+twCg7XbjJwbu+qAd2m9AMGYnfs7N6jpZi41cSUwt96MhzxdsaM+3cFXbbe0kuBNG+yMu3erVOlnbz0ivbqI18dssFqvqKPCusdzcfHJRc+kzj6DQOfWPyRduik01CR0bd76io4NzPgrBZdDIWfeF0h4nVb3DHxVxU0V98sqO62fXBUpL5lPrkcqN8kn/qJXetIe1x8loUV3xR+hGwcmivfmlHOXRWQXtic3GT7kZz0ko2yDteu2XtK3KR3aa+a0SeyyNbrOa4Df9dyjLXZGSem0HjTHvzXqshLuKG2UfkrUGksg9INd2ap7x9FJ2XSKJ2DqsPHEd4+ajb0uEx1dHUt2ja36hQ6PTVWLKWPwerUWQ7ZoVntBFHRu5Fp+YzU7YNIdko/EB5j6LJ7Jb3xGrHEbxmDzCst2aQsko1/Ud/SeR2HgVQu0k6+Vyi5XqYz4fDNPjeHAFpBByIXrngZqo2K3viPVOBzGw/Qp9LemsKqmWiVnvADJQ942gStLXirT+gQdhG9M5rYmUtqQE9cF9nW6CY1d+7ef3gGx3vgd4x3qwLNJ5a7SCCCCMCCMQQdhCuejd9/6iOj6dKygePaGx4G4+BqgJhCEIAQhCAFy94aCSaACpJwAAzJXSr+k8/SFllb+8681NkLTi38bqN5ayAY2aU2mU2l1dUgtgafVir6dPafSvLVCsdgsuqKnM+A3Jpd9mqeDf0ApUlAcTShoqf+1DWu1Uq55/WwBL2qfWPAZfVVy32zpHYeiMvqgE7VajIanLYNygb2vvUqyPF212YbwG8ovy9tTqMPWOZ9kbuajrjuN1qfQYMHpu3cBvcVoabTLHks6KV97T2Q7EruuyS0vowVObnHIcXH9FXi59GYrPQ015PaIy+EbOeakbFYmQMDIxRo7yd5O0rt713sucuF0VowS5YPekXPQ96Rc9ckiYOelLvxmZX2gmrnJa63f78fxfVeyXpZ7HtFwc0EUOIOaqt93OYuszFh/p4HhxVpe8AEnICp7F41zXtqKOa4cwQVRrm4PJesgprBnrnKr31YejfrN9F3gdo+avl/XIYTrsxjP9B3HhxVXvhmtE7hQjsP0qtamafKMyyDXDK0hCFcK5OXLpCY6MlJLMg7Mt57x5K1to4VBqDiCPMLOFN6PX50REch6hOB9g//AD+t6ztVpc+uHf0XtPqMemRPWpxaaHs4po+VTVoswe2ncdxVfkYWkg5jNZJonrnpWwW90ErZGZtzHtNPpNP6zATZBKA1Sy2lsrGvYatcAQeBSqp2hF60c6BxwNXx8/Xb8+9XFACEIQHjnUFTgAqpdTjKX2g5zuqzhC3qxDtFXc3qT0rnIs/RtNHTvbCOAf8AeHsjDylLDZwCABQNAoNwGACAf2ePVaB380nbJMKDb5JclMZ3jFxyAr2BAQ182nVGoMzieW7tVbvO39DHXacGjjv5BP7ROXuLjtP/AEFTr4tvSymnotwb8z2n5KzpqfLPnpdle+zxx47OLvsL7TKGNxLjVzjsHrOK0qw2FkEYYwUA7ydrjxKitFLp6CHWcOvIATwb6rfmefBTD3q9dPc8LpFGEcLLB70i56HvSLnrkkTBz0i56eSXXKG6xaaZ7K05ZqOc5Si0+g012DnJxdLv9+P4vqmTnJzc7v2iP4h5FSkvSzyPuRc7Z92/4HeRVQuW/TAdV2MZzHs8R9Fb7Z92/wCB35Ss3LlW00VKLTLOok4yTRpTXNkbUUc1w5ggqh6Z3GYI3vYCYzhvLCSBQ8OP6K1x6QGzmj8Yzn7vvDhvCujHsmjqNV7Ht4Oa5pHiFH1aeefg99N8f3MHQrTplocbKTLCCYSeZiJ2He3cew8astmuyNkd0TMnBweGCEIUyJcNFL26RvRPPWaOqd7d3MeXJPr6slRrjMYO5bD2KjWS0mJ7Xtzaajjw5EYLSrNK2aMOGLXtr2EYj5LG1lOyW5dP+zU0tu+O19oqZcuC9d22Ixvc07D3jYe5NHSKiWx1ZrYYpGvbm1wI7Nnbl2rV7LaBIxr25OaHDkRVYy6RaJoDePSWcsOcbv6XYjxqgLOhCEBX7xPSW5jdkMLpD8crtRvc1j/5lLWVlBzUVdg157VJvmEY5RRtH5nOUy0UCAJDgobSCbVi1Rm807BifkpkqsaSS1lDfZaO84nwogK7e9q6OFxGZ6o5n/FSoLR27+ntDWn0R1nfC3Z2mg7U60nnxYzcC49uA8ipTQmzasb5NrnBo5NxPifBa2nXjo3fLMy977cfRZ3vSLnoe9IueuaQBzlw2XVcDnQg030NVw5ySc5TweF5s1pbI0OYag+HA8VA37clKyRDDNzRs94fRRd3Xo6B1Ri0+k3f/lXGy2psrA5hqD4cDxVOUZUyyui4pRtjh9mfOcnVzH9oj+IeRUrpDcFKyRDDNzRs95o3cFC3PKBaYqnN4A4mhVxTU4NoquLhNJl7tv3T/gd+UrK7VeTGZmp3DPt3LUb0+4l/hv8AyFYdBA57g1gLnOIAAxJJ2BR0MU1Jsnq3yh1LapLQ4MaCdYgNY3Ek7Oa1TRC4X2Sz6sjy5zjrFtatYT6rfmdpTbRDRBtkbryUdM4YnMMB9VvzO3knmk2krLHHsdI4dRn9ztzR45coX3eV+OtcEqavGt8xpp3fMcNlfG4gvlaWtbtocC87gPNZPqp7bLU+eR0kri5zjUnyAGwDckxEr1FXijgq3T8ksjfUR0adCNe9Gu+TltGmorhoRbKsfEfVOs3kcx3/AJlWTGpLRqXo7Szc6rD+LLxouGojvraOtD2zTJfS6zU1JBt6p5jEfPuVYdKr5pNZteySb2gPH4TU+FVm75VgmuLPlVo+zi8NW1Fmx7SO0Y/LxVKdKpLRa2dHbIne8K8v0EBuKF5ReoCC0YFbPre3LO/+aZ/yUsSozRVv7DBxiB76u+akSUAo0KmXtJrTyH3iO7D5K6x5BUS1Gr3ne535igKdfslZ3cKDwH1VwuCPUs0Y3t1v5iXfNUm9HVmk+N3gVe7LhEwbmN/KFtyWK4oyM5nJiznpJzl45ySc5ckiYOck3OQ5yTc5SSIg5yc3Ze7rO+oxafSbv+hTJzkmXKTimsMKTTyjSLJa2ysD2GoPgdoO4qt3homRbYbRD6IkHSM9nPrs4VzHaqfYNLn2a0azOtHk5mx42uG524rUbtvKO0RiSJ1WnvB2tcNhG5UbK56d5XTLkJxuWH2j28Yy6GQNFSY3gDeS0gBQWh+iDbG3Xko6ZwxOYYPZb8zt5KzKG0k0kZY2bHSOHUZ/c7c0eK4QlNrxx+TtNRT3y+A0k0kZY2bHSOHUZ/c7c0eKy212l80hklcXOcak+QA2Abl1arU+aQySEuc41J8gBsA3IZGtamlVL9zPttdj/YTbGlBElmxpURrtk54GwiXvRJ0Il70SjkYGZiXkfVcHDYQe41TwxJN0S9yMGgWiESRubscxw7HNI+axknetrsGMbDvaw+AWMWtlJHjc9w7nELAfDNhCSWsT6SMPvN80iuoj1hzHmvAbP/5rivVVemK9QFu0VP7DBwiaO4U+SeEqN0ctAZZQ05sfMz+WZ48k/LkAqbWGhUqb0nfEfMqZvK06ryOAUM81J5oCkXo2k0nxu8yrvZ5Kxs+Bv5QqffsdLQ/jQ94Csl1Ta0EZ90Duw+S3Jc1xZkdTkh45ySc5DnJNzlBI9yDnJNzkFyTLlJIielyZXnadSM0zOA7f8JySoW3udNKI4wXGuqAMSXHd+ti6RXJFsYwQOe4NYC5zjQAYkncFrWh2jJsUR13EySULwCdVtMgBkTjifkktENEG2RuvJR0zhicwwH1W/M7eSmLdfEcUkcbjV8rtVrRnTa47hgqGp1DteyHX9l2ilV+uXY+VH010Vc5xtEVXf8jakkACms3hTMbM1dLRNqMc7PVaXU30FUld94MnjEkRq094O0EbCFUqnKt70WbIxmtrMgjYnDGK26T6KatZoBhm9g2b3NG7eFWY2LXharFlGdKDg8M8ZGlmxrtkaXbGjZ5gQES96JOhGuuiUcnuBiYkm+NP3RJPoKkDead+C93DBdLBHSNg91g8AsVtjqyPO97z3uK2+VwjY52xjSexor8lhRNcd+KxW8s1EC6iHWHMea5S9hZrSsG97fMLw9L30R3IVk/8ShARrpejmtEe6YvHKVrX/mLlOQTazGneAoPS2Po7U1+yWKn4o3f/AC/wTq47VrRU2tJHYcR5+CAb6QmjmneCO4/5UZA+oUvpBHrQ12tIPZkfPwVfsEvWpv8AkgIrSmCj2O3gt7Qa+R8F1o7bcDGfiby2j59pUlftk6SB1M29YdmfhVVGOQtILTQjEFbWlfkq2/RlahbLM/ZdHOSbnJhYr2bIKHqu3bDy+iduKltx2QzkC5cErwuSM04bTaSaADNxOAAC9SPAnkOAYC57jqsaMSXHcFddENERZG68lHTuGJzDAc2t+Z28krozoyLP/uS0MzhTeI2n1Gcd528krpRpQyxR7HSOHUZv9525o8cuVG252Px1/wDf9FyqpVrfMNKNKGWKPY6Rw6jN/vO3NHjlyzzR+2vnvGKSVxc50oJPYaADYBuUNbrc+eR0kri5zjUk+AA2AblJ6Ij9tg/iDyKtwoVVb+8FeVzsmvo1u8vuZP4b/wApWZ6PX0+yvq3Fpprs2OG8bjxWmXj9zJ/Df+UrJYQqukSlGSZZ1DakmjW7DbmTMD4zUHvB2gjYVXNIdG6EywjDN7Bs3uaN28KBuO93WZ9W4tPpN2EbxuPFaFY7Y2Vgew1B8OBGwrlKMqJZXR0jKN0cPsz2NicMjU7flxhtZIxQZubu4jhwUVGxWY2KayitKDi8M5bEuuiTlka7MSZIjB0aVuuza0zBuOsezFKvjUlo/ZfSf+EeZ+SjZPEWTrjmSE9MrX0VhmO1zdQc3kN8ie5Y4tD+1O8aCKAHMmV3IVazzd3LPFmmgCltFbL0tsib71T+u1RKuf2YWDXtLpNjG+J/QQGpr1CEBX9NrHr2bXGcLhJ+H0X/ANJJ/Cq7o9a9WQtOTx4jEeFVf5Yw5pa4VBBBG8EUIWXyQOs0roz6UT6A7wMWO7W08UBcJgHAg5EEHkVTpGmN5G1p8laYrSHtDhkRX/ChL/s+IeOTvkfl3IByxwcARkVSr2sPQyluw4t+E/TLsVmum1eoebfmPmur8uvpo+r6bcW8d7e3zCt6W7xz56ZX1FW+PHaKWl47e9uTj24+aQIQtzsyBy68pD63cAEnDaXMe14NXNc1wrji0givckkLzCGTR5ftQi6KrYn9LT0TTUDuLgakdleSz+3W588jpJXFznGpPkANgG5IIXKuiFftR1stlZ7mCm9Ef/dg/iDyKhFN6I/+7B/EHkVK32P8M8r9yNavH7mT+G/8pWTRLWbx+5k/hv8AylZbdlifM8MjFXHuA2knYFm6N4jJsv6nlod3fY3SvDGCpPgNpJ2BaFdF1Ns8eqMScXHeeWwLi5bmbZmUGLj6TtpO4bhwTe/L+EPUZjIf6BvPHguNtjultj0ThBVrdLs6v28w1pjGLnCh90HfxKgogmbXkmpNScSd6dROXeMFBYOE573kexhKuam7HpQyLwicGOpAGZNArFBCImAVADRifEkpldFj9c/h+ZUF9pOkHQwdAw9eYdb3Y9v82XLWVW6eXgt0wwsme6SXt/qrVJLsJozgxuDfDHmSo1CFwO4LWvs3uzorLrkYyGvZ+vJZjdF3meZkYFdZwry2/TtW62SziNjWDJoAQCyEIQAqhp3dfo2hoyoyT4Seq7sJp+Lgrek54GvaWvFWuBBG8EUIQGdXHbqExnbi3ntHzUpaGhzS05EUKrV8WB9knLCTgdZjvab6p57DxCmLFeAlZUZ5OG4/RD0r9pDoZKbQag+RVju23CZlRmMHDcfomV7WPpW4ekMuPAqt2O83QSaw2YOacKjaCh4S+klyZyxji8D84+ffvVaWi2C2smYHsNQc94O0Eb1X790YIrJAMM3MGzi0buC1NLqv0T/hmfqNP+uP8laQhC0ygCEIQApnRE/tsH8QeRUMpfRE/t0H8QeRXO32P8MnX7kbDa4i+N7Rm5rgOZBCY3DcTLJHqjF5prv2k7huHBSirmlGlIs46OIgykcxGDtPHcO3ngwUpeiPybE3GPqYrpFpGIBqRkGQjsYN547h+jT2ykmpNScSTmTvKYCUuJJJJJqScSTvKcRvWnXUq1hFGdjm8khG9OY3qPjel2SI0RJBsikbrsRlNT6AzO/gE1ui6nTGpqGb9/Bv1VlntEdmiLnkMjYMTsA+ZPeSVUtsUeF2WKq88voSvi9o7JA6WTBrRQAZuPqsbxKxG9bzfaZnyyHrONeAGxo4AYKR0s0odbpa4tibURs/ud7x8MucGqRcBCFJaPXK61ztjaMK1cdw/XzQF0+zK4aA2h4zwZy3/rgtBSNjsjYo2sYKBoolkAIQhACEIQENpRcAtcNBQSNqYzx2tPA/QrK4bY+zSkOBBB1XtOGRxHMLbVUdOND/APUtMsI/3WjED94B/d59yAg47UHtDmmoOSiL6uzpOsz09o9r/KiLBb3Wdxa4HVr1m7jvHFWBtpDhVpqCh6V27L0ks0lWcnNOTuB3HitAum947S2rDiPSafSbz3jiqheFhEmIwdv381EMe+F4LSWuGRH6xCHhfL40XZPVzOo/f6rviG/iPFU+33ZJAaSNI3HNp5O2qxXNpu11G2kap9sDqn4h6vZhyVpaGSs9V7HcnNPyKuU6udfD5RWt00Z8rhmVIV8t2hET8YyYzu9JvccR2FQNr0KtDPRDZB7rhX+V1PmtKGqqn84/JQnp7I/H+CBS9htjoZWSM9Jjg4VyqDkeC6nuyWP045G82OA76JsVY4kjjymX61/aYXRUiiLJCKaxcHBvFo29qqfTFxJcSSTUk4kk5klRzHp/ZbM9/oMe74WuPkFwjVCpelYOzslZ2Oo3pwx6dWLRO0yfu9Qb3kN8M/BWO7tBGjGZ5d7rOqO1xx8lynfXH5Osapy+Cu2WN0jg1gLidgFVbbo0VpR0+J9gZfiO3kFN2ayRwM6jWsaMTsy2uJ8yqrpD9pMUNW2akz/a/dt7fW7MOKz7NS5cR4LcKEuWWS9b3iskWvM4NaMGgZuOxrG7Ssj0o0sktz8erE09SMH+p293ls4x153rLaZC+Z5c7jkBuaMgOSaKqWAQhesYSQAKk4ADaUB1BAXuDWipJoAtj0O0aFjhxH+47Fx3cFF6C6G9CBNMOuR1R7I/X6yV1QAhCEAIQhACEIQAhCEBUNMdB22kGWEBsuZGQf8AR3msza+SzvLXAiho5pw/6K3tQekeiUVsbVw1ZKYPHk7egMxjtgeKju2hIzgOFDii+tHJrG+jwabHDEEc0ybbK596ATls1MsUpYL0lgNYnubvGw82nArx8iQc6qAuF3/aGRhPHX3mGh/lOHiFYbHphZZP3oYdzwWeOXissQgNts1qY8VY9jvhc0+RS/8Apwc2g8xVYWEqy1PGT3jk5w8igNzZZQMmjsaPoupLQ1g672tHvODR4lYW62SHN7zze4/NInHPFAbNa9NLHDnO1x3MrIf6ajxVdvL7VQKizQk+9Iaf0NPzCztCAkr30jtFqP8AvSEj2B1WD8Iw76lRqEIAQhSVy6PS2twETTTa45D6oBhBA57g1gJJyAWnaG6CiGktoAL9jdjf1+tyldGtDorGK01pNrjs5KwoAQhCAEIQgBCEIAQhCAEIQgBCEIBK0WZsjS2Roc05giqo9/fZk11XWU6p9g5dh+ver6hAYNeNyTWd1JWOHYac0xqvoOezNkFHtDhuIBVZvT7OrNNUsBjPDEdyAyJCutv+y+Zv3TmvHcVA2rRK1R+lE7mMkBEIS8lgkbmx4/CUmYXDNp7igOELoROOQPcUqywSOyjefwlAIIUtZdFLTJ6MTuZU7YPswnf965rB3n9diApieXfdEs5pExzuNMO9addn2b2eKhfWQ8cu5WezWRkYoxoaOAQFEuH7MgKOtRr7gy7f12K9WSxMibqxtDQNyXQgBCEIAQhCAEIQgBCEIAQhCAEIQgBCEIAQhCAEIQgBeBeoQELe2ZVclzQhAeR5hT91oQgJ9CEIAQhCAEIQgBCEIAQhCAEIQgB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4034" name="Picture 2" descr="http://t3.gstatic.com/images?q=tbn:ANd9GcTz1PY6OGiSFF3dSr3fruM2uehpNfnUt1fw1n0jwXGfEpgB192WVw"/>
          <p:cNvPicPr>
            <a:picLocks noChangeAspect="1" noChangeArrowheads="1"/>
          </p:cNvPicPr>
          <p:nvPr/>
        </p:nvPicPr>
        <p:blipFill>
          <a:blip r:embed="rId3" cstate="print"/>
          <a:srcRect/>
          <a:stretch>
            <a:fillRect/>
          </a:stretch>
        </p:blipFill>
        <p:spPr bwMode="auto">
          <a:xfrm>
            <a:off x="642910" y="3214686"/>
            <a:ext cx="2105025" cy="2171701"/>
          </a:xfrm>
          <a:prstGeom prst="rect">
            <a:avLst/>
          </a:prstGeom>
          <a:noFill/>
        </p:spPr>
      </p:pic>
      <p:pic>
        <p:nvPicPr>
          <p:cNvPr id="44036" name="Picture 4" descr="http://t1.gstatic.com/images?q=tbn:ANd9GcR1QLADwQbUS1nbz0w5egBkuAnfrLfnuzBHFUBgeSMOv0k6dAKnqQ"/>
          <p:cNvPicPr>
            <a:picLocks noChangeAspect="1" noChangeArrowheads="1"/>
          </p:cNvPicPr>
          <p:nvPr/>
        </p:nvPicPr>
        <p:blipFill>
          <a:blip r:embed="rId4" cstate="print"/>
          <a:srcRect/>
          <a:stretch>
            <a:fillRect/>
          </a:stretch>
        </p:blipFill>
        <p:spPr bwMode="auto">
          <a:xfrm>
            <a:off x="6143636" y="3214686"/>
            <a:ext cx="2643206" cy="2154904"/>
          </a:xfrm>
          <a:prstGeom prst="rect">
            <a:avLst/>
          </a:prstGeom>
          <a:noFill/>
        </p:spPr>
      </p:pic>
      <p:pic>
        <p:nvPicPr>
          <p:cNvPr id="44038" name="Picture 6" descr="http://t0.gstatic.com/images?q=tbn:ANd9GcTSFom7RI4v5di-L4OWcqUP94jmh4mDBe7LhFdKL680nhxUw_iMiA"/>
          <p:cNvPicPr>
            <a:picLocks noChangeAspect="1" noChangeArrowheads="1"/>
          </p:cNvPicPr>
          <p:nvPr/>
        </p:nvPicPr>
        <p:blipFill>
          <a:blip r:embed="rId5" cstate="print"/>
          <a:srcRect/>
          <a:stretch>
            <a:fillRect/>
          </a:stretch>
        </p:blipFill>
        <p:spPr bwMode="auto">
          <a:xfrm>
            <a:off x="2857488" y="2786058"/>
            <a:ext cx="3284173" cy="307183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smtClean="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3170099"/>
          </a:xfrm>
          <a:prstGeom prst="rect">
            <a:avLst/>
          </a:prstGeom>
        </p:spPr>
        <p:txBody>
          <a:bodyPr wrap="square">
            <a:spAutoFit/>
          </a:bodyPr>
          <a:lstStyle/>
          <a:p>
            <a:r>
              <a:rPr lang="es-ES" sz="2000" b="1" dirty="0" smtClean="0">
                <a:latin typeface="Arial" pitchFamily="34" charset="0"/>
                <a:cs typeface="Arial" pitchFamily="34" charset="0"/>
              </a:rPr>
              <a:t>Magnitudes Abstractas</a:t>
            </a:r>
          </a:p>
          <a:p>
            <a:endParaRPr lang="es-ES" sz="2000" b="1" dirty="0" smtClean="0">
              <a:latin typeface="Arial" pitchFamily="34" charset="0"/>
              <a:cs typeface="Arial" pitchFamily="34" charset="0"/>
            </a:endParaRPr>
          </a:p>
          <a:p>
            <a:r>
              <a:rPr lang="es-ES" sz="2000" dirty="0" smtClean="0">
                <a:latin typeface="Arial" pitchFamily="34" charset="0"/>
                <a:cs typeface="Arial" pitchFamily="34" charset="0"/>
              </a:rPr>
              <a:t>Algunas magnitudes pueden ser obtenidas mediante un proceso mental a través del cual se atiende a algún atributo, característica, o faceta independientemente de otras del conjunto en el que se halla inserta. Decimos entonces que hemos hecho una abstracción.</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Por ejemplo el cociente intelectual de una persona permite medir sus habilidades o destrezas de expresión verbal, aritmética, comprensión de consignas, memoria, etc.</a:t>
            </a:r>
            <a:endParaRPr lang="es-ES" sz="2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a:t>
            </a:r>
            <a:r>
              <a:rPr lang="es-ES" sz="1400" dirty="0" smtClean="0">
                <a:latin typeface="Arial" pitchFamily="34" charset="0"/>
                <a:cs typeface="Arial" pitchFamily="34" charset="0"/>
              </a:rPr>
              <a:t>Lectivo2013</a:t>
            </a:r>
            <a:endParaRPr lang="es-ES" dirty="0"/>
          </a:p>
        </p:txBody>
      </p:sp>
      <p:sp>
        <p:nvSpPr>
          <p:cNvPr id="10" name="Subtitle 1"/>
          <p:cNvSpPr>
            <a:spLocks noGrp="1"/>
          </p:cNvSpPr>
          <p:nvPr>
            <p:ph type="subTitle" idx="1"/>
          </p:nvPr>
        </p:nvSpPr>
        <p:spPr>
          <a:xfrm>
            <a:off x="2428860" y="285728"/>
            <a:ext cx="4000528" cy="571504"/>
          </a:xfrm>
        </p:spPr>
        <p:txBody>
          <a:bodyPr>
            <a:normAutofit/>
          </a:bodyPr>
          <a:lstStyle/>
          <a:p>
            <a:pPr algn="ctr"/>
            <a:r>
              <a:rPr smtClean="0">
                <a:latin typeface="Arial" pitchFamily="34" charset="0"/>
                <a:cs typeface="Arial" pitchFamily="34" charset="0"/>
              </a:rPr>
              <a:t> Una breve historia</a:t>
            </a:r>
            <a:endParaRPr>
              <a:latin typeface="Arial" pitchFamily="34" charset="0"/>
              <a:cs typeface="Arial" pitchFamily="34" charset="0"/>
            </a:endParaRPr>
          </a:p>
        </p:txBody>
      </p:sp>
      <p:sp>
        <p:nvSpPr>
          <p:cNvPr id="11" name="10 Rectángulo"/>
          <p:cNvSpPr/>
          <p:nvPr/>
        </p:nvSpPr>
        <p:spPr>
          <a:xfrm>
            <a:off x="3214678" y="4357694"/>
            <a:ext cx="5572164" cy="1323439"/>
          </a:xfrm>
          <a:prstGeom prst="rect">
            <a:avLst/>
          </a:prstGeom>
        </p:spPr>
        <p:txBody>
          <a:bodyPr wrap="square">
            <a:spAutoFit/>
          </a:bodyPr>
          <a:lstStyle/>
          <a:p>
            <a:pPr algn="just"/>
            <a:r>
              <a:rPr lang="es-ES" sz="2000" dirty="0" smtClean="0">
                <a:latin typeface="Arial" pitchFamily="34" charset="0"/>
                <a:cs typeface="Arial" pitchFamily="34" charset="0"/>
              </a:rPr>
              <a:t>Alrededor del año 1857 Antonio </a:t>
            </a:r>
            <a:r>
              <a:rPr lang="es-ES" sz="2000" dirty="0" err="1" smtClean="0">
                <a:latin typeface="Arial" pitchFamily="34" charset="0"/>
                <a:cs typeface="Arial" pitchFamily="34" charset="0"/>
              </a:rPr>
              <a:t>Meucci</a:t>
            </a:r>
            <a:r>
              <a:rPr lang="es-ES" sz="2000" dirty="0" smtClean="0">
                <a:latin typeface="Arial" pitchFamily="34" charset="0"/>
                <a:cs typeface="Arial" pitchFamily="34" charset="0"/>
              </a:rPr>
              <a:t> construyó el primer teléfono para conectar su oficina con su dormitorio.</a:t>
            </a:r>
          </a:p>
          <a:p>
            <a:pPr algn="just"/>
            <a:r>
              <a:rPr lang="es-ES" sz="2000" dirty="0" smtClean="0">
                <a:latin typeface="Arial" pitchFamily="34" charset="0"/>
                <a:cs typeface="Arial" pitchFamily="34" charset="0"/>
              </a:rPr>
              <a:t>Alexander Graham Bell lo patenta en 1876</a:t>
            </a:r>
            <a:endParaRPr lang="es-ES" sz="2000" b="1" dirty="0" smtClean="0">
              <a:latin typeface="Arial" pitchFamily="34" charset="0"/>
              <a:cs typeface="Arial" pitchFamily="34" charset="0"/>
            </a:endParaRPr>
          </a:p>
        </p:txBody>
      </p:sp>
      <p:pic>
        <p:nvPicPr>
          <p:cNvPr id="22532" name="Picture 4" descr="http://members.fortunecity.es/comunicacionesytecnologia/untitled1.gif"/>
          <p:cNvPicPr>
            <a:picLocks noChangeAspect="1" noChangeArrowheads="1"/>
          </p:cNvPicPr>
          <p:nvPr/>
        </p:nvPicPr>
        <p:blipFill>
          <a:blip r:embed="rId3" cstate="print"/>
          <a:srcRect/>
          <a:stretch>
            <a:fillRect/>
          </a:stretch>
        </p:blipFill>
        <p:spPr bwMode="auto">
          <a:xfrm>
            <a:off x="285720" y="3786190"/>
            <a:ext cx="2950874" cy="2605200"/>
          </a:xfrm>
          <a:prstGeom prst="rect">
            <a:avLst/>
          </a:prstGeom>
          <a:noFill/>
        </p:spPr>
      </p:pic>
      <p:pic>
        <p:nvPicPr>
          <p:cNvPr id="22536" name="Picture 8" descr="http://upload.wikimedia.org/wikipedia/commons/thumb/3/34/Telegrafo.png/400px-Telegrafo.png"/>
          <p:cNvPicPr>
            <a:picLocks noChangeAspect="1" noChangeArrowheads="1"/>
          </p:cNvPicPr>
          <p:nvPr/>
        </p:nvPicPr>
        <p:blipFill>
          <a:blip r:embed="rId4" cstate="print"/>
          <a:srcRect/>
          <a:stretch>
            <a:fillRect/>
          </a:stretch>
        </p:blipFill>
        <p:spPr bwMode="auto">
          <a:xfrm>
            <a:off x="500034" y="1142984"/>
            <a:ext cx="3286148" cy="2407103"/>
          </a:xfrm>
          <a:prstGeom prst="rect">
            <a:avLst/>
          </a:prstGeom>
          <a:noFill/>
        </p:spPr>
      </p:pic>
      <p:sp>
        <p:nvSpPr>
          <p:cNvPr id="19" name="18 Rectángulo"/>
          <p:cNvSpPr/>
          <p:nvPr/>
        </p:nvSpPr>
        <p:spPr>
          <a:xfrm>
            <a:off x="3929058" y="1357298"/>
            <a:ext cx="4786346" cy="2246769"/>
          </a:xfrm>
          <a:prstGeom prst="rect">
            <a:avLst/>
          </a:prstGeom>
        </p:spPr>
        <p:txBody>
          <a:bodyPr wrap="square">
            <a:spAutoFit/>
          </a:bodyPr>
          <a:lstStyle/>
          <a:p>
            <a:pPr algn="just"/>
            <a:r>
              <a:rPr lang="es-ES" sz="2000" dirty="0" smtClean="0">
                <a:latin typeface="Arial" pitchFamily="34" charset="0"/>
                <a:cs typeface="Arial" pitchFamily="34" charset="0"/>
              </a:rPr>
              <a:t>Este dispositivo fue inventado por Samuel Morse en 1832. Al principio, el sistema carecía de un código para la comunicación, pero  crearon un alfabeto basado en la amplitud de las señales dándole así una verdadera capacidad de comunicación a su invento</a:t>
            </a:r>
            <a:r>
              <a:rPr lang="es-ES" dirty="0" smtClean="0"/>
              <a:t>.</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smtClean="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142984"/>
            <a:ext cx="8143932" cy="5016758"/>
          </a:xfrm>
          <a:prstGeom prst="rect">
            <a:avLst/>
          </a:prstGeom>
        </p:spPr>
        <p:txBody>
          <a:bodyPr wrap="square">
            <a:spAutoFit/>
          </a:bodyPr>
          <a:lstStyle/>
          <a:p>
            <a:r>
              <a:rPr lang="es-ES" sz="2000" b="1" dirty="0" smtClean="0">
                <a:latin typeface="Arial" pitchFamily="34" charset="0"/>
                <a:cs typeface="Arial" pitchFamily="34" charset="0"/>
              </a:rPr>
              <a:t>Magnitudes </a:t>
            </a:r>
            <a:r>
              <a:rPr lang="es-ES" sz="2000" b="1" dirty="0" err="1" smtClean="0">
                <a:latin typeface="Arial" pitchFamily="34" charset="0"/>
                <a:cs typeface="Arial" pitchFamily="34" charset="0"/>
              </a:rPr>
              <a:t>Fisicas</a:t>
            </a:r>
            <a:endParaRPr lang="es-ES" sz="2000" b="1" dirty="0" smtClean="0">
              <a:latin typeface="Arial" pitchFamily="34" charset="0"/>
              <a:cs typeface="Arial" pitchFamily="34" charset="0"/>
            </a:endParaRPr>
          </a:p>
          <a:p>
            <a:endParaRPr lang="es-ES" sz="2000" b="1" dirty="0" smtClean="0">
              <a:latin typeface="Arial" pitchFamily="34" charset="0"/>
              <a:cs typeface="Arial" pitchFamily="34" charset="0"/>
            </a:endParaRPr>
          </a:p>
          <a:p>
            <a:r>
              <a:rPr lang="es-ES" sz="2000" dirty="0" smtClean="0">
                <a:latin typeface="Arial" pitchFamily="34" charset="0"/>
                <a:cs typeface="Arial" pitchFamily="34" charset="0"/>
              </a:rPr>
              <a:t>Todo aquello cuyas cantidades, directa o indirectamente, se pueden medir. </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El proceso de medición es un proceso físico experimental, fundamental para la ciencia, en donde lo que concretamente se mide es una cantidad de una magnitud física. </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La cantidad de una magnitud física se expresa por medio de un producto algebraico de un número por una unidad de medida adecuada. Por ejemplo, 39 kg, 350 mg, 25 lb, etc. son cantidades de masa.</a:t>
            </a:r>
          </a:p>
          <a:p>
            <a:endParaRPr lang="es-ES" sz="2000" b="1" dirty="0" smtClean="0">
              <a:latin typeface="Arial" pitchFamily="34" charset="0"/>
              <a:cs typeface="Arial" pitchFamily="34" charset="0"/>
            </a:endParaRPr>
          </a:p>
          <a:p>
            <a:endParaRPr lang="es-ES" sz="2000" b="1" dirty="0" smtClean="0">
              <a:latin typeface="Arial" pitchFamily="34" charset="0"/>
              <a:cs typeface="Arial" pitchFamily="34" charset="0"/>
            </a:endParaRPr>
          </a:p>
          <a:p>
            <a:endParaRPr lang="es-ES" sz="2000" b="1" dirty="0" smtClean="0">
              <a:latin typeface="Arial" pitchFamily="34" charset="0"/>
              <a:cs typeface="Arial" pitchFamily="34" charset="0"/>
            </a:endParaRPr>
          </a:p>
        </p:txBody>
      </p:sp>
      <p:pic>
        <p:nvPicPr>
          <p:cNvPr id="11" name="Picture 2" descr="http://t0.gstatic.com/images?q=tbn:ANd9GcTDVTA4y5SCdKpjGHwYrmyKIVQQmPgbM2ZcMjXeJwVwojesX4QCUg"/>
          <p:cNvPicPr>
            <a:picLocks noChangeAspect="1" noChangeArrowheads="1"/>
          </p:cNvPicPr>
          <p:nvPr/>
        </p:nvPicPr>
        <p:blipFill>
          <a:blip r:embed="rId3" cstate="print"/>
          <a:srcRect t="16187" b="8273"/>
          <a:stretch>
            <a:fillRect/>
          </a:stretch>
        </p:blipFill>
        <p:spPr bwMode="auto">
          <a:xfrm>
            <a:off x="1214414" y="5214950"/>
            <a:ext cx="1323975" cy="1000132"/>
          </a:xfrm>
          <a:prstGeom prst="rect">
            <a:avLst/>
          </a:prstGeom>
          <a:noFill/>
        </p:spPr>
      </p:pic>
      <p:pic>
        <p:nvPicPr>
          <p:cNvPr id="50178" name="Picture 2" descr="http://t2.gstatic.com/images?q=tbn:ANd9GcTdIinKmf1qaoB30JGbnxxsb8OyoggHK2f2eN9OKetqVsSY1P7kDzg5QGo9"/>
          <p:cNvPicPr>
            <a:picLocks noChangeAspect="1" noChangeArrowheads="1"/>
          </p:cNvPicPr>
          <p:nvPr/>
        </p:nvPicPr>
        <p:blipFill>
          <a:blip r:embed="rId4" cstate="print"/>
          <a:srcRect/>
          <a:stretch>
            <a:fillRect/>
          </a:stretch>
        </p:blipFill>
        <p:spPr bwMode="auto">
          <a:xfrm>
            <a:off x="3143241" y="5114927"/>
            <a:ext cx="1500198" cy="1333510"/>
          </a:xfrm>
          <a:prstGeom prst="rect">
            <a:avLst/>
          </a:prstGeom>
          <a:noFill/>
        </p:spPr>
      </p:pic>
      <p:sp>
        <p:nvSpPr>
          <p:cNvPr id="50180" name="AutoShape 4" descr="data:image/jpg;base64,/9j/4AAQSkZJRgABAQAAAQABAAD/2wCEAAkGBhQSERQUExQWFBUWFxoYGRYYGBkYGhwcGx4XGB4cHR4cGyceHx0kGxUYHy8gJicqLC0tFR4xNTAqNSYrLCkBCQoKDgwOGg8PGi0kHyQpKiksKSwtLCwvKS0sLCkpKSwpLCkpKSwsLCkpLCwpLCwpKSkpLCwsKSwpLCwpKSksKf/AABEIAIQAyAMBIgACEQEDEQH/xAAcAAABBAMBAAAAAAAAAAAAAAAGAAQFBwECAwj/xABJEAACAQIEAggDAwkDCgcAAAABAgMEEQAFEiEGMQcTIkFRYXGBMpGhFCNSM0JicoKSorHBU8PwFiQ0Q2OTssLR4RUXc4Oj4vH/xAAZAQACAwEAAAAAAAAAAAAAAAAAAQIDBAX/xAAoEQACAgEEAQMDBQAAAAAAAAAAAQIRAwQSITFBEyJRBYGRMmGhscH/2gAMAwEAAhEDEQA/ALxwsYOGOb5vHTxGSVtKj3JPgB3k9wwAOKuqSNGeRgiKLszGwA8STyxWufdMOomOgi6zu66S4T1Vebe5AwIcTcRVGZS3lSRKdTdIFsR5M+/af12Hd4l9k9XTRflIpv2UB/5sRckOmN53zGs/LVM1j+YhMa/JLfW+NY+jgtuVLE95uT9f+uLByHP6SY6IDZwPhZSre19j7XxO4dh0VBJ0cld1UqR3rcH6Y609XmVGfuqmUgfmSnrV+TXPyIxbROG0tLHLcEK3oQSPlgCwVynpmCgrWwOjgbNCNasfQ7qfmPPGlR01MT9zQuR4ySqn0VWw8r+B0dwRa3nh3T8HRLz39MAEJH0zzg9ugFv0Zzf+KIDEzlfTJRuQsyy0xPfIupP3luPnbHeThOEjvxDZnwArA6bHABZVJWpKgeN1dG5MpBB9xjvfFBRQVWWSGSmcoL9qM7xv5FeV/wBIbjzxa3BnHMVfGSPu5kt1kTEXW/Ig/nIe5vnhiCfGurGj1KgFiQABcnuAG9yfTf2xTvFvH81e7QUZaOm5NINnl9DzWP6t4gYADHiXpTpaUmNL1Ew2KREEKfBn+EHy3OAqs6RMzqD911dMvgi9Y3uzi1/RRhxw3wELAldI8cGlJkMUdrLc+eEMrVhmT7tW1Ps+kfw2xlHzOPdayo/afWPkwxY1fmkUO2nUw7lAsP1mOw+ffiMkzp2/1UCj9Ik/W6+mIuaXZdHDOXSByj6ScypzadI6hRzuOrf95dvmuDvhbpJpa0iMEwzf2MmzH9U/C3tv5YH6tVYduJfVD/Rtrftd+BnOOE0lUtHvb2YHuv3jyPywKal0KWGUO0XirY2xUfBfSNJTutNXsWQ2WOobmp2AWQ94vtr89+V8W0GxMpNsLCwsAGGxRnSFxG1fUvHGxFPTarWJGuRQwZtuYG6j1J8MWb0i58aTL5nU2kYCOP8AWfsg+wufbFX8N5KBSzEjYRPz/VP/AFGAaGWW5EjKdc7BtraRqG6q2wt3Eke2Or8OQWN6mTkT+T0+O3I+GJ7hqOKSDS8ZXqwilwzKCWQPuAdjzG4tthzWZJGt7GVyAW0hrbAE7m2w2PaO3rjnS1bhPbsNKgmrsadF+SoJJpSdbosaqT3a0DsfW/Z5dxxYpwC9GzgyVJW4DLC9rk2JDXFzubWHPB1jfHq6ozy7A/iUipqmp5ZWipYIevm0sV1g8gzDfQLgkDz8cAB4koDKRl8MlHMlzFMG7MhHa0SRk8mANiTztyvix+K+GZZX6+n0FzG0MsMlwksTX7OobqwubN3bYqit4Qan+6eCRaliXTtrITHysuncte97L3XNhiEpbUEVZe+X1fWxRyWtrRWt4XAJHtv9MOcV2nSZ1bKiUoECqFGueNZdgAOz2lAAAHO554mMv6R6d/ygeH9I6XjHq8ZYL6sAPTD9SPyGyQWYxbGEcEAgggi4I5EHw8fXG2JkRjmeVLMpBG/jitcy4BLyHsnbbb/t/jbFsYWACm5uAHAIAcA7EXaxHgRex5YMeEeFlRQzDYYMjhAWwAIC3oMDvEvELRsIIAWmfaw5g2uAL7arb3OyixPMYIJJAqljyUEn0G5+gwK8DZcKieaolF2QgKb30uQHZvW7BfSIWuCcRl3RbBJJyZI8P5KhVZtZlcXDKQAVcdqxBBKMCNJF99R5g4mMyy1WUBUQaSCL35jl8rL8scK/KWB62KQLUD84g6ZF2ssgHMbbN8S9x7scaTiBGEnW/cSRKWkR+YUC+sEfFHa51D3F8OkRc23bNK7IEKnqhobYC19N9rahvtta9icC2bUctK4JFiATcXKkd5HiOV1O4uDvcEFVbxvTREJGWqZmAKwwjW5vYjV3KLHv38saNS1lXFIKiGKnGzRqCZHFu5zqAuRcbC25xVOFq12a9PqXCSjPmPlMB83y1KqEyIB4MvPSe+/iLHbyOJ/oo4sZr0M7XkiF4WPNoxsVv3lNv2T5HEJkB6utMB+CZdNudjzX5EFb+BxE8RK9FUpUx/HC4f1HePRlJH7QxLHNyjbFrMCw5Kj0+UX7hYb0VYssaSIbq6h1PiGAI+hxnFpiKz6a6q7UUHczySEfqAKPrJ9cZp6YLllST3xN3XuLcrYadMP+nUV+XVSW/fS/9MTEK3y2Yf7Jz8lJ/phDIno7nVUnXTqLdTZABcjqQDe/IAGxJ88SOV1uijm6wWJNQNY3Bs0iqp8NIUKCdreGIfgypMayBFLM6wkm1r9g82OwG4v5dxw4eUwwSQuNWrrTqQFh22L2ItcfFa/I4r9TEntk+SxRl2ceiv459gPuoBsPAONvHzPfiw8A3RxCFkqLctEBHuruR/H/ACwcYsorZFcS52KWAuAC7EJGpNgXN7EnuVRdie4KfEYAMnpGrZiHmKrLe7m4aYjcarfBH+GO4UAgbscPek+pJnijvsIrj1lk0N/8cTD9rEtwzU0ytFGIJ+u0aDIEYRsAOtZAxOgg3Gw3uo52xnk909vwT6iOMk4SMSsWiRzoderVVCBhfSQzjUT2QAf9odtsQKFaiqFP9kF1IQzL92w0KOtcOosSJC19iDpA5tgxr+kCBI2ZkmicBtKTQyJdlvYXI0b8+fK+M5bkunLhEHIZ4yxkUkEu/bLXG+5O9rnf0xJqPREGMvnfLKhYXbVTSNYHkEJIXUANl7RAdOXaVwB2hg9wBZ5w9FHl3VK5Z9SuQQQR1lomIBAIuXBvYbrfngq4arjNR00rc3hjY+pUXPuQT74MTfKY5dJknhY1dwASSABuSdgMM8pzuCpVmglWRVYoSp5MO7ff/tvi4gPcLEGvF0f24Uel9Z12bbTdESQi17/DIu9vHEtWVqRIXldY0FrsxAAubC58+7AAq6MtFIo5lHA9SpA+uBno+0lJ1DkESq1gbDSVRgbX7w3MAd25OCuNwwBBuDyIsQfMd3fgJqQ1DWhtWmCa2o9wW5sb320s7ITvYOp7jiL7suhzFoPPiOB3jjh5Kz7NTG6vJITrW2pYkXVJ7HUi25XYHBPRRKiAXJAsLnnv4+e/LuwwycddV1FRzVLU0foh1SkeshC/+0MSKh/k3D8FImmCJYx3kcz5knc4eVTkL2Rc3H8xf6Xx0ZrDERnecdSCSOxa19ydRIABABIFjcm2IsK5K5zCInMabslW683BNzYFDz79nJw46RKIEXtzF/ph7kFAZqr7QQQsYbTf8Un0uE07Dljbj38mPQ4jjVJs2aue5xj8KiY6JK0yZXADziLxeyMQP4bYWI/oTP8AmEnh9pkt8kP874WLTEMOmukt9jnHJZHjJ/XUEfWM/PENX59MlCViQsrq6u4FyoK2F/AHUd/5Ysjjvh81lDNCvx21x/roda/Mi3vis+j/ADy2kNt3Ed47iD6YTHYsh45iip0idV7Ki5j3ufFlNt/E3wqrjmG3ZuffSB7ajiw5slp5N2hie/eY0J/ljkvDVKOVND/u0P8AMYxPRQctzL1naVFbcE5/N9uYQp1kcrrrCKSqqBbUSQLW5jFuY5xU6qLKqqPAAAfTG+NkY7VSKG7ZXPSpQkSwTAEgqY/2kbrVHuplHtjnTZzKiQ1RnYwxlAsXWCzMF0lVjCFmJFmBZgq3Jsd7nmd5QlTC0T3AbcMOasN1YeYPzvbvxU9RTS0MjQVEYeNza3JX59uFjyYXJ07MtyO0MZ5Jxlu8E17kWxLm8dRADGQ6SXBvzAAOzA3sbi1zy38MaRx21hCbIdDXBVSdJNgCe2u9u8i532N63pq6njROonEMqytI32hGGpSgjVLAEEKlx4DVtblial44iEYAIc2IveRYu/nJKeTC1wqs5BIHPBvQtrNeJs3jkpGaCB4XNl6ttuzGQVAW+xMrIg5EnBpkmX9RTQQ/2cSIfVVAP1vga4fyiWomFVU3Cgh0VhpLsL6GKHdI0udEZ3uxdrG2DIYsxp9sUvgaZxDE9PKs5AhMbCQk2AWxBN+7bvxQuSU2YVNRMKCSW0llklH3V1X4WkIO0hFibEHfncnFk9NNe0eWELt1kqIfTdrfw4COjbII5YImMkqtJVGNurlZOzodxsDzLKN8PLPZGyuTpGF6M6rqhVCqPWsQL3frNZbqzHqB1ahvc3t2bYjs+zbMoGSCrlLCN20SOC6avgLg27RTcrsbEkje2LY/8t6X8dTz1f6S/P8AFz5998Vh0l5UsMETLJK5M86feStILRtZbAkgbE799sZcGo3yq/4K4Ttlz8K5alPR08Ub9Yixrpe9wwPauPI6iQO4YdZpliTxlHGx5Ha4PiAdj6HY8jgQ6GMwaTLFVv8AVSvGP1dnHy6y2DvG6i9OnaAqGsq8vZVcmSmUGw525EWZrbLbZWIIv8RA3l8p4xpoaeKPU6EFQxeNhcsSXYmwXtMSbg76hidtiPfh6nJv1KA+K3T/AISB74jz4LN0X3wc8843g6turYuwsy6dQUkcgWta17X35N5YiEWevdGdergU7i5s3p428eQubEk9mchyCBDqESaudyCxv49omxw/AwqfkN8Y/p7NY4goAUWA5Af488A/SJWgAjwFvpg2qJwilj3YqPiWR6ypSnj+OZwg8r829AoY+2JlZZfRHRmPK4SecpeX2dmI+lsLBVQUSxRpGmyoqoo8lFh/LCwxGma5lHTwvNK2lEXUx8h/U8vfFEZWr1VXLUInUrNIXEY7tVuf6R5m212OCvpezgyzQUKXt+WlA79yEX05t7LiU4OyYJHqI3G3v3/0wATeVQOkahzc4eYxjOEAsLGMYeQKCSQABckkAADncnlgAzfHKqpEkUpIiup5q4BB9iLYCa/j+WZymXxBhcjr5AxVrc+rRRqex5ta3L3jK6TNo2QSVEql9wFhiUAFlXcG+2p1HO/aGAApk6PKM8kkjHgk8qL8tVh7Ye5bwhSQMHjhXrBykctI49C9yPa2BZc/zSjI+0RioXvGjqpLDc6St0b0vfBfkPEENXH1kLEgHSysLOjd6sOYOEkh2yTwsYxnDEBXTBQdblUx742ST906T9GvigcvzJYgwaMvc7feOlreSnf1x6h4koOvpKiL8cLr76SRf3Ax5QZMAiV/8dXQBobVcXbrpNxfcWvYXG18N8xrllK6EMYF9tbPe559rEeBiQyPKzUVEUK/FK6p6aiAT7C/ywlFIKPQXRJlRgyyG4s0paY+jbL/AAgfPBNmGZpCF1XJY2VVF2Y+W49z3YcU9OqIqKLKoCqPIAAD5DATmc/W5kybkIuhbG3IKz7j8TuoPf2MUajL6UHItxw3ugro81DmxRkJ2GqxB8gym3+PPD7A1Sx9UwjaxVtjzsb7A89iGsDb8YPMYzLX1etkElKgViLvrL6dtJKgWuQefLnjHo9d63Eu+y3Lh29BGzgC5NgO+9h88QbcVCQlaWJ6kjm69mEH/wBQ7fK+GeYUgSIz1tSZkX8xfu4ix5A6bluXefUYaR8SyyQdbTdR1CkLaI9pANzcMBYAAmyj0DcxvlkrkoUR/WUdfMCrfZFX8N5Sw9SNvDe1sVzURTxSmeO0c9PKVDLcqxAF+fNTyPiMWXDlUlQgMszdWx1gIWViO5WOwt+qBfHXPskVoLKoGkWA8sODb5fQ2kid4P4lSvpknUaSey6d6OLal9PA94YYxis+jjMzSZkYCbR1Itbu6xASp9SAy/LwwsWkAunoFaSaewBkbSWBuW0XSwP6Oki3jfDLJaxaebqeSym45tZ/M+drfLEVwjUMamthkLdWlVMwPcGLsdPlquDjrxZxJSU20slieSIeXqeZI7wOXfjFJ5Fkrv8ApFqqqDiKZWF1YMLkXBBG3MXHhjbFRcD8ZRw6ooJFlQuzCEgo4B3IS+xxaWWZklRGJIzcHn4g94I8RjXdlbHeADjvMWqKhaFbmNVEk4W93Jvoi23INtRFuSn0wfnFX5VmRTM62UwPUEVDjQoB2AEQ5+AkOwGGCDHLMpoKijukgKRbPMBo/MsQLjZLOCAPAXv3vJatZljtl81SkdtEjCNDtp7SiRw5vpU3tvpxjPMlheSno+rVKeUyySIg0BzGq6QdNt7sG/Y8sDvEWe1FI60GoVWponjclhIiBx2agqCSNls43YK1xgEEWbZzRvomn1q0WpBTsp6x2kGnQI+bMSLjT63wAVlc1HU/bEieKzaaiE7kx9n4rC2tAyNcXuGO+1yaTZAaeopaqWQz1Ukwid9NkCOr9iNPzVUgG+57yTfEd0nSIFaEU9tYMrSquxZleMh+yATaxvcmy92EML43BAI3BAIPiDuD788bYgOAagvltIx5mFR8rqPoBifwxGMQ3EnCVPXRCKdTpVgwKWQgi42NuVidsOq3PIoiQSWYfmruffuHod8R54sH9k1v1hfEXJI0w0maauMSAPQhl3hP/vf/AK4NqXLo41VURQEAAOkX2AXmBzsMNKTiKJza5RvBtvryxJ4kmmVZMcsfElRC8WVkiwqkRKPNKkWv8Aa+pvKyg7+eBKqpVocygC3Ebkrdjc/eKm5v36lJPngv4ry9pqYhCdSssm3MhTcqPMrfAvnGWHMqNSn5eDdb83XkPQkDGPUxU04PyTxunZK5w5Ei+aqB6l1xLLTRSzWKI9yASwvaym4G3x3C2F+TMd7WwH0Wep1aPUP95CLFDfrGccgwtZd7etsTWRZ7GtOyyIzvIS+y3W5G24PdYC43GOToMPp5Pd0k0aM73Lgd53wyqJ2TdbE6GLMshG9gOSnwNyPLDXhbhumMQYKZCRv1gFgSPiCgWBIPPcjcXxrPxLIyJHujkEama8jX2sEHMnlqP054nMjy8xR2IsSb6b3sAAAPW2/v5Y7EZRnk9nXkyu1HkfQwhFCqLKBYAdwxl0uLHv2xthY1FRTvFrGnqY5hzilST91hf6X+eFjp0mEfee+FgJErm5ekzmpUEhagLKvq9luPEh1PzxU+eQNPUuzTRAlyApfdQDYL8P8AjfHoHpSyAyRJVRgmSnvqtuTE1i1h3lWVXA8j44pXPeD2qWNRS6WL9p4rgHUdyyE7Mrc7XuL4OSIO5tSCnaMIy61Fyynta733/CBsB6X78Xf0dZiztv8A66COYj9PZWIHnz98VNQdH0wvJV/cQLu7bPIRcCyIpJLEkAE2FzzxZvA1PU/bOt6sRwtFp6okBoo0ssam+7N2QT4G98R3JOmxtXyWRbFdSyNQ5vMy8pgaiO/IkoUkHsdLW8FOLFxDcU8NrWRABurmjOuGUc0fx/VPIj3xIVkiKCeamp3cotZHZwRuhYgqy7H4XUkbeXhhhHxF/nbNNT1CtFGE0pEZe25DMQ6Ai2lYwL22Y4D6Li1qWWGKviKmFmZAbaGJBUPFIeyRYt2Oza/tgll48iWWHqFYxzSu05KMxA0bFSoKncAbE8gPHAMnqaCSolSaZDCkZJijYjVqIIMj22BCk2XuuScBXSbns2iSBlW5ltCENy2tAiK3gxZpGPgAMb8XdIMEhh6svrjlEigAM7MAyi0YuT8RtqK424Y4ZlknFZWjS4uYYCdRjLc3kNt5CLDyG21gMIAmyLLfs9NDD/Zxqt/Egbn3NzjGfVOinkIbSbWB8yRsPMgEYfk4r7pCz/kqG4RS/kWJKg+wH8WB9UX6aG/Ivz+BpBXLq0KQX/DcA91735HfCos2jeMu8qxkG2kqzc+W6+/yOASrq1ITTEI2A7TXJLGw3N9gb3O34sdYau0Tn9NP73G7HpMaXuMer+uaic36NKPjgPaqTSqlipVvhdWup8r7WPkbHBXwpVF4CC2ooxHmBsQMU1T5sACrLrUgjTfa9iAfUE39sGPRtmzdaiMfjVkPmUuyk+lj+8cZ82nWJpx6Num+oT12GUMiqUeb/byWfgYpshmhq2aIL1LNr1Fvhv8AGgXmb72ubcu8G5PjGKJRUjOnQ1rcphm/Kxo/mQCfnz+uIz/IijBv1RHo7j+TYncBHSHxfLA8dJS7VEo1F++NOQIvyY2Nrja3fcYUoxq2iUbk6RNyVVBQGxaGBm8fjI8+bW9cOqHiWlmNoqiJ2P5oYA/I2OKwqeiOt0mQzM0pGtlJOo+dw5JPtf0wL5RVFJXiqU6wgEBXJ2bluQbm17ix8N8UyyuHKXRrx6eOTjdyeisaSSBQSe4E/LAt0cZw81M6SMWaGQoCTdihAdLnvIBK379GHnFmbCKMrfc88aItNWjHOOyW1lfcQR/aayCAb9bMin0LAsf3QcZxN9FeTmprpKxh2IAUQ+MjDcj9VdvVsLEhWXAy7Yp/irhSTLZzU04LUbNqliA1dVc7nT/Znc3/ADeR25XFjR1GARXeR5/T1ER6sE2O67AHkQbKLW2t4jyxxqh1Ui1G40d3IBSNwPEkYmz0eRw1IqaM9QxuJIrXicHn2fzD3gjbyxB8VzVkewo5Zx+NQrqP2UOon2GMbwy37l+SxS4oK6WpWRFdd1YAj0IvjZ5gOZA9cVF/lbUJsYp1PgYpR/TG6V9fUbRUtQ9+/q2UfNhb541lYe59nlPoKOqSr+FwGX5HEBBw1lEu5p1Q+ALgfINjjlfRXW1B1Vcq06fgS0knzvoX+LHSs6Iq2M/5vUxyL3CQNG3zUMPoMFDCTKaGhpt4I4oj+JV7X7x7X1w4quJIUHxXwD/5B5uNtEPr1wt/w4cU/RTmEh++nhiX9DVK3yso+uHQGeIuPRpIBsMBM2YfaNW+5W3uDcenMbYuTh7oso6Vg7BqiUb65bEA+Kp8I+ROOXG3RvHWN18RENSPzvzZAO5wN/2huPPCfyXaeahP3dPh/cpTMFlYrLIQzSqGvcE/h3tyNl5emOcFdIilFYhWIJA8QCAfqcTGZZPJTSkSxaXs10bZWuD2lYbbG3LY27jthgtONBuG6zUoAsNJBG5LX2N+7HShmhJcs5Go+n6jFP2R3Lw18eDjAJZXUarkG4LGwFgTzPp9cF/R3C8lWkjEkgPM5Pi4I38Ll/ocDDIvY1KFsALA31Hnc+HoPDErScSLTIVU3dzvbmedlAHqeQ3xlz5VJ1Ho6Wj08tNCU8vDkqS8r5b/AMLNzzidIRZWGrxxxquM446SScjUY01aAbatwLA+p88COTcCVuYHXNqpYed3H3jeGlDyHm1vIYh+LOGKyjieKcFoGtaojBZLAgjWOanbe+3gcZwVXyNM+6TqipWwZolPOKP7sejP8bD930xEcKZ11FbFPKSQDYkkmwHLc322G/dfHOn4dD7rUJv4qw+oOO54Ll7pYT+0w/5cZ3CbOqp6ZJryeghnlOzLULPGF6sgqTY6bhgQOexBHKxB54898X5or18k0Q7Ifu7+d/Lvt7d+NJOHKlRpDAr4LLt8th9MRlTQSJ8S2A7wVP8AXBLc+GiGCGKDb3oLMk4keIl6aTSWABFgb2vYMpG/M29cN83z2eckNLrc9yov1PIYhKXheqlQSR0s7oeTLE5B9CBv7YsngrovmmRGqFamisLpa0r7b/qDzPa8Lc8Z44pw4i/saMuTA+Z19gu6HKy9B1RChoZCp0i17hXBPix1G58cLBdlOTxUyCOFAiDuHMnxJO5PmcLHQjwuTiSacntXBIYWFhYYhY1OFhYAMkYxhYWADIxnCwsACwsLCwALCwsLAAzzDLIpk0SxrIvgwB//AD2wPS9F9Axv1TLf8Mjj+uFhYROOSceItobr0PZde5ikPrNIf+bE3lHCdJTG8FPHGR+cFGr943b64WFhkW2+WTAxgqDseXhhYWAQKZt0XUFQSxh6pzzaEmM/Idn6YrbiHgmOma0c89t9mMZ/u8LCwDR14b4EjqWAknqLeCtGP7vFiZR0Y0FOVYQCR/xzEyn1s3ZB9sZwsAMK1XCwsLAI2wsLCw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0182" name="AutoShape 6" descr="data:image/jpg;base64,/9j/4AAQSkZJRgABAQAAAQABAAD/2wCEAAkGBhQSERQUExQWFBUWFxoYGRYYGBkYGhwcGx4XGB4cHR4cGyceHx0kGxUYHy8gJicqLC0tFR4xNTAqNSYrLCkBCQoKDgwOGg8PGi0kHyQpKiksKSwtLCwvKS0sLCkpKSwpLCkpKSwsLCkpLCwpLCwpKSkpLCwsKSwpLCwpKSksKf/AABEIAIQAyAMBIgACEQEDEQH/xAAcAAABBAMBAAAAAAAAAAAAAAAGAAQFBwECAwj/xABJEAACAQIEAggDAwkDCgcAAAABAgMEEQAFEiEGMQcTIkFRYXGBMpGhFCNSM0JicoKSorHBU8PwFiQ0Q2OTssLR4RUXc4Oj4vH/xAAZAQACAwEAAAAAAAAAAAAAAAAAAQIDBAX/xAAoEQACAgEEAQMDBQAAAAAAAAAAAQIRAwQSITFBEyJRBYGRMmGhscH/2gAMAwEAAhEDEQA/ALxwsYOGOb5vHTxGSVtKj3JPgB3k9wwAOKuqSNGeRgiKLszGwA8STyxWufdMOomOgi6zu66S4T1Vebe5AwIcTcRVGZS3lSRKdTdIFsR5M+/af12Hd4l9k9XTRflIpv2UB/5sRckOmN53zGs/LVM1j+YhMa/JLfW+NY+jgtuVLE95uT9f+uLByHP6SY6IDZwPhZSre19j7XxO4dh0VBJ0cld1UqR3rcH6Y609XmVGfuqmUgfmSnrV+TXPyIxbROG0tLHLcEK3oQSPlgCwVynpmCgrWwOjgbNCNasfQ7qfmPPGlR01MT9zQuR4ySqn0VWw8r+B0dwRa3nh3T8HRLz39MAEJH0zzg9ugFv0Zzf+KIDEzlfTJRuQsyy0xPfIupP3luPnbHeThOEjvxDZnwArA6bHABZVJWpKgeN1dG5MpBB9xjvfFBRQVWWSGSmcoL9qM7xv5FeV/wBIbjzxa3BnHMVfGSPu5kt1kTEXW/Ig/nIe5vnhiCfGurGj1KgFiQABcnuAG9yfTf2xTvFvH81e7QUZaOm5NINnl9DzWP6t4gYADHiXpTpaUmNL1Ew2KREEKfBn+EHy3OAqs6RMzqD911dMvgi9Y3uzi1/RRhxw3wELAldI8cGlJkMUdrLc+eEMrVhmT7tW1Ps+kfw2xlHzOPdayo/afWPkwxY1fmkUO2nUw7lAsP1mOw+ffiMkzp2/1UCj9Ik/W6+mIuaXZdHDOXSByj6ScypzadI6hRzuOrf95dvmuDvhbpJpa0iMEwzf2MmzH9U/C3tv5YH6tVYduJfVD/Rtrftd+BnOOE0lUtHvb2YHuv3jyPywKal0KWGUO0XirY2xUfBfSNJTutNXsWQ2WOobmp2AWQ94vtr89+V8W0GxMpNsLCwsAGGxRnSFxG1fUvHGxFPTarWJGuRQwZtuYG6j1J8MWb0i58aTL5nU2kYCOP8AWfsg+wufbFX8N5KBSzEjYRPz/VP/AFGAaGWW5EjKdc7BtraRqG6q2wt3Eke2Or8OQWN6mTkT+T0+O3I+GJ7hqOKSDS8ZXqwilwzKCWQPuAdjzG4tthzWZJGt7GVyAW0hrbAE7m2w2PaO3rjnS1bhPbsNKgmrsadF+SoJJpSdbosaqT3a0DsfW/Z5dxxYpwC9GzgyVJW4DLC9rk2JDXFzubWHPB1jfHq6ozy7A/iUipqmp5ZWipYIevm0sV1g8gzDfQLgkDz8cAB4koDKRl8MlHMlzFMG7MhHa0SRk8mANiTztyvix+K+GZZX6+n0FzG0MsMlwksTX7OobqwubN3bYqit4Qan+6eCRaliXTtrITHysuncte97L3XNhiEpbUEVZe+X1fWxRyWtrRWt4XAJHtv9MOcV2nSZ1bKiUoECqFGueNZdgAOz2lAAAHO554mMv6R6d/ygeH9I6XjHq8ZYL6sAPTD9SPyGyQWYxbGEcEAgggi4I5EHw8fXG2JkRjmeVLMpBG/jitcy4BLyHsnbbb/t/jbFsYWACm5uAHAIAcA7EXaxHgRex5YMeEeFlRQzDYYMjhAWwAIC3oMDvEvELRsIIAWmfaw5g2uAL7arb3OyixPMYIJJAqljyUEn0G5+gwK8DZcKieaolF2QgKb30uQHZvW7BfSIWuCcRl3RbBJJyZI8P5KhVZtZlcXDKQAVcdqxBBKMCNJF99R5g4mMyy1WUBUQaSCL35jl8rL8scK/KWB62KQLUD84g6ZF2ssgHMbbN8S9x7scaTiBGEnW/cSRKWkR+YUC+sEfFHa51D3F8OkRc23bNK7IEKnqhobYC19N9rahvtta9icC2bUctK4JFiATcXKkd5HiOV1O4uDvcEFVbxvTREJGWqZmAKwwjW5vYjV3KLHv38saNS1lXFIKiGKnGzRqCZHFu5zqAuRcbC25xVOFq12a9PqXCSjPmPlMB83y1KqEyIB4MvPSe+/iLHbyOJ/oo4sZr0M7XkiF4WPNoxsVv3lNv2T5HEJkB6utMB+CZdNudjzX5EFb+BxE8RK9FUpUx/HC4f1HePRlJH7QxLHNyjbFrMCw5Kj0+UX7hYb0VYssaSIbq6h1PiGAI+hxnFpiKz6a6q7UUHczySEfqAKPrJ9cZp6YLllST3xN3XuLcrYadMP+nUV+XVSW/fS/9MTEK3y2Yf7Jz8lJ/phDIno7nVUnXTqLdTZABcjqQDe/IAGxJ88SOV1uijm6wWJNQNY3Bs0iqp8NIUKCdreGIfgypMayBFLM6wkm1r9g82OwG4v5dxw4eUwwSQuNWrrTqQFh22L2ItcfFa/I4r9TEntk+SxRl2ceiv459gPuoBsPAONvHzPfiw8A3RxCFkqLctEBHuruR/H/ACwcYsorZFcS52KWAuAC7EJGpNgXN7EnuVRdie4KfEYAMnpGrZiHmKrLe7m4aYjcarfBH+GO4UAgbscPek+pJnijvsIrj1lk0N/8cTD9rEtwzU0ytFGIJ+u0aDIEYRsAOtZAxOgg3Gw3uo52xnk909vwT6iOMk4SMSsWiRzoderVVCBhfSQzjUT2QAf9odtsQKFaiqFP9kF1IQzL92w0KOtcOosSJC19iDpA5tgxr+kCBI2ZkmicBtKTQyJdlvYXI0b8+fK+M5bkunLhEHIZ4yxkUkEu/bLXG+5O9rnf0xJqPREGMvnfLKhYXbVTSNYHkEJIXUANl7RAdOXaVwB2hg9wBZ5w9FHl3VK5Z9SuQQQR1lomIBAIuXBvYbrfngq4arjNR00rc3hjY+pUXPuQT74MTfKY5dJknhY1dwASSABuSdgMM8pzuCpVmglWRVYoSp5MO7ff/tvi4gPcLEGvF0f24Uel9Z12bbTdESQi17/DIu9vHEtWVqRIXldY0FrsxAAubC58+7AAq6MtFIo5lHA9SpA+uBno+0lJ1DkESq1gbDSVRgbX7w3MAd25OCuNwwBBuDyIsQfMd3fgJqQ1DWhtWmCa2o9wW5sb320s7ITvYOp7jiL7suhzFoPPiOB3jjh5Kz7NTG6vJITrW2pYkXVJ7HUi25XYHBPRRKiAXJAsLnnv4+e/LuwwycddV1FRzVLU0foh1SkeshC/+0MSKh/k3D8FImmCJYx3kcz5knc4eVTkL2Rc3H8xf6Xx0ZrDERnecdSCSOxa19ydRIABABIFjcm2IsK5K5zCInMabslW683BNzYFDz79nJw46RKIEXtzF/ph7kFAZqr7QQQsYbTf8Un0uE07Dljbj38mPQ4jjVJs2aue5xj8KiY6JK0yZXADziLxeyMQP4bYWI/oTP8AmEnh9pkt8kP874WLTEMOmukt9jnHJZHjJ/XUEfWM/PENX59MlCViQsrq6u4FyoK2F/AHUd/5Ysjjvh81lDNCvx21x/roda/Mi3vis+j/ADy2kNt3Ed47iD6YTHYsh45iip0idV7Ki5j3ufFlNt/E3wqrjmG3ZuffSB7ajiw5slp5N2hie/eY0J/ljkvDVKOVND/u0P8AMYxPRQctzL1naVFbcE5/N9uYQp1kcrrrCKSqqBbUSQLW5jFuY5xU6qLKqqPAAAfTG+NkY7VSKG7ZXPSpQkSwTAEgqY/2kbrVHuplHtjnTZzKiQ1RnYwxlAsXWCzMF0lVjCFmJFmBZgq3Jsd7nmd5QlTC0T3AbcMOasN1YeYPzvbvxU9RTS0MjQVEYeNza3JX59uFjyYXJ07MtyO0MZ5Jxlu8E17kWxLm8dRADGQ6SXBvzAAOzA3sbi1zy38MaRx21hCbIdDXBVSdJNgCe2u9u8i532N63pq6njROonEMqytI32hGGpSgjVLAEEKlx4DVtblial44iEYAIc2IveRYu/nJKeTC1wqs5BIHPBvQtrNeJs3jkpGaCB4XNl6ttuzGQVAW+xMrIg5EnBpkmX9RTQQ/2cSIfVVAP1vga4fyiWomFVU3Cgh0VhpLsL6GKHdI0udEZ3uxdrG2DIYsxp9sUvgaZxDE9PKs5AhMbCQk2AWxBN+7bvxQuSU2YVNRMKCSW0llklH3V1X4WkIO0hFibEHfncnFk9NNe0eWELt1kqIfTdrfw4COjbII5YImMkqtJVGNurlZOzodxsDzLKN8PLPZGyuTpGF6M6rqhVCqPWsQL3frNZbqzHqB1ahvc3t2bYjs+zbMoGSCrlLCN20SOC6avgLg27RTcrsbEkje2LY/8t6X8dTz1f6S/P8AFz5998Vh0l5UsMETLJK5M86feStILRtZbAkgbE799sZcGo3yq/4K4Ttlz8K5alPR08Ub9Yixrpe9wwPauPI6iQO4YdZpliTxlHGx5Ha4PiAdj6HY8jgQ6GMwaTLFVv8AVSvGP1dnHy6y2DvG6i9OnaAqGsq8vZVcmSmUGw525EWZrbLbZWIIv8RA3l8p4xpoaeKPU6EFQxeNhcsSXYmwXtMSbg76hidtiPfh6nJv1KA+K3T/AISB74jz4LN0X3wc8843g6turYuwsy6dQUkcgWta17X35N5YiEWevdGdergU7i5s3p428eQubEk9mchyCBDqESaudyCxv49omxw/AwqfkN8Y/p7NY4goAUWA5Af488A/SJWgAjwFvpg2qJwilj3YqPiWR6ypSnj+OZwg8r829AoY+2JlZZfRHRmPK4SecpeX2dmI+lsLBVQUSxRpGmyoqoo8lFh/LCwxGma5lHTwvNK2lEXUx8h/U8vfFEZWr1VXLUInUrNIXEY7tVuf6R5m212OCvpezgyzQUKXt+WlA79yEX05t7LiU4OyYJHqI3G3v3/0wATeVQOkahzc4eYxjOEAsLGMYeQKCSQABckkAADncnlgAzfHKqpEkUpIiup5q4BB9iLYCa/j+WZymXxBhcjr5AxVrc+rRRqex5ta3L3jK6TNo2QSVEql9wFhiUAFlXcG+2p1HO/aGAApk6PKM8kkjHgk8qL8tVh7Ye5bwhSQMHjhXrBykctI49C9yPa2BZc/zSjI+0RioXvGjqpLDc6St0b0vfBfkPEENXH1kLEgHSysLOjd6sOYOEkh2yTwsYxnDEBXTBQdblUx742ST906T9GvigcvzJYgwaMvc7feOlreSnf1x6h4koOvpKiL8cLr76SRf3Ax5QZMAiV/8dXQBobVcXbrpNxfcWvYXG18N8xrllK6EMYF9tbPe559rEeBiQyPKzUVEUK/FK6p6aiAT7C/ywlFIKPQXRJlRgyyG4s0paY+jbL/AAgfPBNmGZpCF1XJY2VVF2Y+W49z3YcU9OqIqKLKoCqPIAAD5DATmc/W5kybkIuhbG3IKz7j8TuoPf2MUajL6UHItxw3ugro81DmxRkJ2GqxB8gym3+PPD7A1Sx9UwjaxVtjzsb7A89iGsDb8YPMYzLX1etkElKgViLvrL6dtJKgWuQefLnjHo9d63Eu+y3Lh29BGzgC5NgO+9h88QbcVCQlaWJ6kjm69mEH/wBQ7fK+GeYUgSIz1tSZkX8xfu4ix5A6bluXefUYaR8SyyQdbTdR1CkLaI9pANzcMBYAAmyj0DcxvlkrkoUR/WUdfMCrfZFX8N5Sw9SNvDe1sVzURTxSmeO0c9PKVDLcqxAF+fNTyPiMWXDlUlQgMszdWx1gIWViO5WOwt+qBfHXPskVoLKoGkWA8sODb5fQ2kid4P4lSvpknUaSey6d6OLal9PA94YYxis+jjMzSZkYCbR1Itbu6xASp9SAy/LwwsWkAunoFaSaewBkbSWBuW0XSwP6Oki3jfDLJaxaebqeSym45tZ/M+drfLEVwjUMamthkLdWlVMwPcGLsdPlquDjrxZxJSU20slieSIeXqeZI7wOXfjFJ5Fkrv8ApFqqqDiKZWF1YMLkXBBG3MXHhjbFRcD8ZRw6ooJFlQuzCEgo4B3IS+xxaWWZklRGJIzcHn4g94I8RjXdlbHeADjvMWqKhaFbmNVEk4W93Jvoi23INtRFuSn0wfnFX5VmRTM62UwPUEVDjQoB2AEQ5+AkOwGGCDHLMpoKijukgKRbPMBo/MsQLjZLOCAPAXv3vJatZljtl81SkdtEjCNDtp7SiRw5vpU3tvpxjPMlheSno+rVKeUyySIg0BzGq6QdNt7sG/Y8sDvEWe1FI60GoVWponjclhIiBx2agqCSNls43YK1xgEEWbZzRvomn1q0WpBTsp6x2kGnQI+bMSLjT63wAVlc1HU/bEieKzaaiE7kx9n4rC2tAyNcXuGO+1yaTZAaeopaqWQz1Ukwid9NkCOr9iNPzVUgG+57yTfEd0nSIFaEU9tYMrSquxZleMh+yATaxvcmy92EML43BAI3BAIPiDuD788bYgOAagvltIx5mFR8rqPoBifwxGMQ3EnCVPXRCKdTpVgwKWQgi42NuVidsOq3PIoiQSWYfmruffuHod8R54sH9k1v1hfEXJI0w0maauMSAPQhl3hP/vf/AK4NqXLo41VURQEAAOkX2AXmBzsMNKTiKJza5RvBtvryxJ4kmmVZMcsfElRC8WVkiwqkRKPNKkWv8Aa+pvKyg7+eBKqpVocygC3Ebkrdjc/eKm5v36lJPngv4ry9pqYhCdSssm3MhTcqPMrfAvnGWHMqNSn5eDdb83XkPQkDGPUxU04PyTxunZK5w5Ei+aqB6l1xLLTRSzWKI9yASwvaym4G3x3C2F+TMd7WwH0Wep1aPUP95CLFDfrGccgwtZd7etsTWRZ7GtOyyIzvIS+y3W5G24PdYC43GOToMPp5Pd0k0aM73Lgd53wyqJ2TdbE6GLMshG9gOSnwNyPLDXhbhumMQYKZCRv1gFgSPiCgWBIPPcjcXxrPxLIyJHujkEama8jX2sEHMnlqP054nMjy8xR2IsSb6b3sAAAPW2/v5Y7EZRnk9nXkyu1HkfQwhFCqLKBYAdwxl0uLHv2xthY1FRTvFrGnqY5hzilST91hf6X+eFjp0mEfee+FgJErm5ekzmpUEhagLKvq9luPEh1PzxU+eQNPUuzTRAlyApfdQDYL8P8AjfHoHpSyAyRJVRgmSnvqtuTE1i1h3lWVXA8j44pXPeD2qWNRS6WL9p4rgHUdyyE7Mrc7XuL4OSIO5tSCnaMIy61Fyynta733/CBsB6X78Xf0dZiztv8A66COYj9PZWIHnz98VNQdH0wvJV/cQLu7bPIRcCyIpJLEkAE2FzzxZvA1PU/bOt6sRwtFp6okBoo0ssam+7N2QT4G98R3JOmxtXyWRbFdSyNQ5vMy8pgaiO/IkoUkHsdLW8FOLFxDcU8NrWRABurmjOuGUc0fx/VPIj3xIVkiKCeamp3cotZHZwRuhYgqy7H4XUkbeXhhhHxF/nbNNT1CtFGE0pEZe25DMQ6Ai2lYwL22Y4D6Li1qWWGKviKmFmZAbaGJBUPFIeyRYt2Oza/tgll48iWWHqFYxzSu05KMxA0bFSoKncAbE8gPHAMnqaCSolSaZDCkZJijYjVqIIMj22BCk2XuuScBXSbns2iSBlW5ltCENy2tAiK3gxZpGPgAMb8XdIMEhh6svrjlEigAM7MAyi0YuT8RtqK424Y4ZlknFZWjS4uYYCdRjLc3kNt5CLDyG21gMIAmyLLfs9NDD/Zxqt/Egbn3NzjGfVOinkIbSbWB8yRsPMgEYfk4r7pCz/kqG4RS/kWJKg+wH8WB9UX6aG/Ivz+BpBXLq0KQX/DcA91735HfCos2jeMu8qxkG2kqzc+W6+/yOASrq1ITTEI2A7TXJLGw3N9gb3O34sdYau0Tn9NP73G7HpMaXuMer+uaic36NKPjgPaqTSqlipVvhdWup8r7WPkbHBXwpVF4CC2ooxHmBsQMU1T5sACrLrUgjTfa9iAfUE39sGPRtmzdaiMfjVkPmUuyk+lj+8cZ82nWJpx6Num+oT12GUMiqUeb/byWfgYpshmhq2aIL1LNr1Fvhv8AGgXmb72ubcu8G5PjGKJRUjOnQ1rcphm/Kxo/mQCfnz+uIz/IijBv1RHo7j+TYncBHSHxfLA8dJS7VEo1F++NOQIvyY2Nrja3fcYUoxq2iUbk6RNyVVBQGxaGBm8fjI8+bW9cOqHiWlmNoqiJ2P5oYA/I2OKwqeiOt0mQzM0pGtlJOo+dw5JPtf0wL5RVFJXiqU6wgEBXJ2bluQbm17ix8N8UyyuHKXRrx6eOTjdyeisaSSBQSe4E/LAt0cZw81M6SMWaGQoCTdihAdLnvIBK379GHnFmbCKMrfc88aItNWjHOOyW1lfcQR/aayCAb9bMin0LAsf3QcZxN9FeTmprpKxh2IAUQ+MjDcj9VdvVsLEhWXAy7Yp/irhSTLZzU04LUbNqliA1dVc7nT/Znc3/ADeR25XFjR1GARXeR5/T1ER6sE2O67AHkQbKLW2t4jyxxqh1Ui1G40d3IBSNwPEkYmz0eRw1IqaM9QxuJIrXicHn2fzD3gjbyxB8VzVkewo5Zx+NQrqP2UOon2GMbwy37l+SxS4oK6WpWRFdd1YAj0IvjZ5gOZA9cVF/lbUJsYp1PgYpR/TG6V9fUbRUtQ9+/q2UfNhb541lYe59nlPoKOqSr+FwGX5HEBBw1lEu5p1Q+ALgfINjjlfRXW1B1Vcq06fgS0knzvoX+LHSs6Iq2M/5vUxyL3CQNG3zUMPoMFDCTKaGhpt4I4oj+JV7X7x7X1w4quJIUHxXwD/5B5uNtEPr1wt/w4cU/RTmEh++nhiX9DVK3yso+uHQGeIuPRpIBsMBM2YfaNW+5W3uDcenMbYuTh7oso6Vg7BqiUb65bEA+Kp8I+ROOXG3RvHWN18RENSPzvzZAO5wN/2huPPCfyXaeahP3dPh/cpTMFlYrLIQzSqGvcE/h3tyNl5emOcFdIilFYhWIJA8QCAfqcTGZZPJTSkSxaXs10bZWuD2lYbbG3LY27jthgtONBuG6zUoAsNJBG5LX2N+7HShmhJcs5Go+n6jFP2R3Lw18eDjAJZXUarkG4LGwFgTzPp9cF/R3C8lWkjEkgPM5Pi4I38Ll/ocDDIvY1KFsALA31Hnc+HoPDErScSLTIVU3dzvbmedlAHqeQ3xlz5VJ1Ho6Wj08tNCU8vDkqS8r5b/AMLNzzidIRZWGrxxxquM446SScjUY01aAbatwLA+p88COTcCVuYHXNqpYed3H3jeGlDyHm1vIYh+LOGKyjieKcFoGtaojBZLAgjWOanbe+3gcZwVXyNM+6TqipWwZolPOKP7sejP8bD930xEcKZ11FbFPKSQDYkkmwHLc322G/dfHOn4dD7rUJv4qw+oOO54Ll7pYT+0w/5cZ3CbOqp6ZJryeghnlOzLULPGF6sgqTY6bhgQOexBHKxB54898X5or18k0Q7Ifu7+d/Lvt7d+NJOHKlRpDAr4LLt8th9MRlTQSJ8S2A7wVP8AXBLc+GiGCGKDb3oLMk4keIl6aTSWABFgb2vYMpG/M29cN83z2eckNLrc9yov1PIYhKXheqlQSR0s7oeTLE5B9CBv7YsngrovmmRGqFamisLpa0r7b/qDzPa8Lc8Z44pw4i/saMuTA+Z19gu6HKy9B1RChoZCp0i17hXBPix1G58cLBdlOTxUyCOFAiDuHMnxJO5PmcLHQjwuTiSacntXBIYWFhYYhY1OFhYAMkYxhYWADIxnCwsACwsLCwALCwsLAAzzDLIpk0SxrIvgwB//AD2wPS9F9Axv1TLf8Mjj+uFhYROOSceItobr0PZde5ikPrNIf+bE3lHCdJTG8FPHGR+cFGr943b64WFhkW2+WTAxgqDseXhhYWAQKZt0XUFQSxh6pzzaEmM/Idn6YrbiHgmOma0c89t9mMZ/u8LCwDR14b4EjqWAknqLeCtGP7vFiZR0Y0FOVYQCR/xzEyn1s3ZB9sZwsAMK1XCwsLAI2wsLCw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0184" name="Picture 8" descr="http://t1.gstatic.com/images?q=tbn:ANd9GcTzGNQn5cK5eYUJGHKd5iJrTcJyMZILJGUmYHh0Ri7fXiT9kKmv3K_3VZlQyw"/>
          <p:cNvPicPr>
            <a:picLocks noChangeAspect="1" noChangeArrowheads="1"/>
          </p:cNvPicPr>
          <p:nvPr/>
        </p:nvPicPr>
        <p:blipFill>
          <a:blip r:embed="rId5" cstate="print"/>
          <a:srcRect/>
          <a:stretch>
            <a:fillRect/>
          </a:stretch>
        </p:blipFill>
        <p:spPr bwMode="auto">
          <a:xfrm>
            <a:off x="5357818" y="5000636"/>
            <a:ext cx="1609725" cy="14573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smtClean="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3170099"/>
          </a:xfrm>
          <a:prstGeom prst="rect">
            <a:avLst/>
          </a:prstGeom>
        </p:spPr>
        <p:txBody>
          <a:bodyPr wrap="square">
            <a:spAutoFit/>
          </a:bodyPr>
          <a:lstStyle/>
          <a:p>
            <a:r>
              <a:rPr lang="es-ES" sz="2000" b="1" dirty="0" smtClean="0">
                <a:latin typeface="Arial" pitchFamily="34" charset="0"/>
                <a:cs typeface="Arial" pitchFamily="34" charset="0"/>
              </a:rPr>
              <a:t>Magnitudes Analógicas</a:t>
            </a:r>
          </a:p>
          <a:p>
            <a:endParaRPr lang="es-ES" sz="2000" b="1" dirty="0" smtClean="0">
              <a:latin typeface="Arial" pitchFamily="34" charset="0"/>
              <a:cs typeface="Arial" pitchFamily="34" charset="0"/>
            </a:endParaRPr>
          </a:p>
          <a:p>
            <a:pPr algn="just"/>
            <a:r>
              <a:rPr lang="es-ES" sz="2000" dirty="0" smtClean="0">
                <a:latin typeface="Arial" pitchFamily="34" charset="0"/>
                <a:cs typeface="Arial" pitchFamily="34" charset="0"/>
              </a:rPr>
              <a:t>Se dice que un sistema es analógico cuando las magnitudes de la señal se representan mediante variables continuas, esto es análogas (semejantes) a las magnitudes que dan lugar a la generación de esta señal. </a:t>
            </a:r>
          </a:p>
          <a:p>
            <a:pPr algn="just"/>
            <a:r>
              <a:rPr lang="es-ES" sz="2000" dirty="0" smtClean="0">
                <a:latin typeface="Arial" pitchFamily="34" charset="0"/>
                <a:cs typeface="Arial" pitchFamily="34" charset="0"/>
              </a:rPr>
              <a:t>Un sistema analógico contiene dispositivos que manipulan cantidades físicas representadas en forma analógica. </a:t>
            </a:r>
          </a:p>
          <a:p>
            <a:pPr algn="just"/>
            <a:r>
              <a:rPr lang="es-ES" sz="2000" dirty="0" smtClean="0">
                <a:latin typeface="Arial" pitchFamily="34" charset="0"/>
                <a:cs typeface="Arial" pitchFamily="34" charset="0"/>
              </a:rPr>
              <a:t>En un sistema de este tipo, las cantidades varían sobre un intervalo continuo de valores.</a:t>
            </a:r>
            <a:endParaRPr lang="es-ES" sz="2000" b="1" dirty="0" smtClean="0">
              <a:latin typeface="Arial" pitchFamily="34" charset="0"/>
              <a:cs typeface="Arial" pitchFamily="34" charset="0"/>
            </a:endParaRPr>
          </a:p>
        </p:txBody>
      </p:sp>
      <p:sp>
        <p:nvSpPr>
          <p:cNvPr id="48132" name="AutoShape 4" descr="data:image/jpg;base64,/9j/4AAQSkZJRgABAQAAAQABAAD/2wBDAAkGBwgHBgkIBwgKCgkLDRYPDQwMDRsUFRAWIB0iIiAdHx8kKDQsJCYxJx8fLT0tMTU3Ojo6Iys/RD84QzQ5Ojf/2wBDAQoKCg0MDRoPDxo3JR8lNzc3Nzc3Nzc3Nzc3Nzc3Nzc3Nzc3Nzc3Nzc3Nzc3Nzc3Nzc3Nzc3Nzc3Nzc3Nzc3Nzf/wAARCACHAMADASIAAhEBAxEB/8QAHAABAQACAwEBAAAAAAAAAAAAAAUGBwEDBAII/8QAUhAAAQMDAQQDCQcPCgcAAAAAAQACAwQFEQYHEiExQVFhExQiMjZxdIGzM1JydZGhshUWIyY0NUJzoqOxwcPR0hcnN1NUVWKCkpMIJURFY2SD/8QAFwEBAQEBAAAAAAAAAAAAAAAAAAECA//EACMRAQEAAgIBAgcAAAAAAAAAAAABITECEQNBYRIiM0JRccH/2gAMAwEAAhEDEQA/AN4oixDX+vqDRLaIVdNNUS1TzhkZA3WDG84k+ccOnsQZdkLnKwPUmuZ23yz2LS0EFdW3FrZzLI4mOGA8d44OeWT5uvIWc8uKD7RdNPUw1UfdKeWOVmSN6N4cMg4IyOo8F3ICIiAiIgIiICIiAi4ymUHK+Xuaxpc9wa0DJJOAApOpNS2rTNA6tvFUyCP8BucvkPU1vMleWxahtGtrFNJbZ3GKWN0U0eQ2WEkEEOHHB6jyPQgsOr6RsfdHVUAZuNfvGQAbruAdnPI9B6V3slY8ua1wJYcOAOSDz4rG7loyhuELYX1E7A2mgp24axw3Yi4tJa5pBzvHgRjgCMEKtabPDa31ToJJXd8PY53dHbxG5EyMceZ4MHPpygooiICIiAsH2vaVOqNKSilgMlwo8z0waMucfwmDzjo6wFnCINYbFtE1WnbfPc71A6O5VQDGMk4uhhHIHqJPHHYF79teozYdGyw08m5V3A97xFpwWtPF5H+Xh53BbAWsdudlpJNK1t7lD5KunijghDneBGHTN3iG++PLPUggf8Ot/DobhYJnYc13fUA/wnAeB690+srdq17sTslvodFUNxpqZrKyujLqibiXPw9wHPkMDkFsJAREQEREBERAXju81VT2urmoIe71UcL3QxYzvvAO6PlwvYiDGLlNqrv5zLbTUve7ZpCHzOwHMETNwHBzxeX8cfgj1yrnrym0taoKfUFVFU36Rjt2lp8eE7eIaHEeCzoBPLIOMrO3FaUrdNUuqtWTawa4x29l3pqWGPdDm1e7I2N8mehpPAdeCjW8NjWLTLGMlrtQCG4XerZiplkjDmMb/VRg8ox8/M5Wi9p9mqNKa3lfZGS2miqBG+OWCUtYCeZ8HxQHA8OzIX6YBWtNsNpF1oLg1sYdLBazUM4cfscrCfyS4etRJO2dWOC5QU7WXO4QVuI2BkkdOYycDi4+EQc8+GFTWMbNLp9WNDWerc7L+9xE89bmeAforJ1UEREBERAREQFgW28/zb3PPS+H2rVnqwDbn/RzX/jYfaBBS2UMMezyxNIxmm3vlcT+tZasZ2aDGgbB6DH+hZMgImcLjIQcomVK1Be6ex0jaioY+QvdusjjLQXcCScuIAAAJOT2cyARJ2qoscl1bQM74DY53mA4IDQM/ZRFw4++JHqKyIdqLZZtyi81wr6W20clXWzNhgjGXPdnh0DgOJJPDAUuTVNqbM2Fk75JHTCINZGT4RfGznyxmVvHqz1ISW6ePaTdprTpaoFFnv8ArXNoqQDmZJDugjtAyfUuuttUFk0taLXTD7FS1dDGD74iZmT5ycn1rxXMm+bTrZQDLqSx0zq2bqM0ngxg9oGSFkOqR/y6DsrqU/n2KXTXjzyiuOSg10MdTqltNMN6Ka1TMeOtpkYD8xV4cuKiz+WdKD022b2karPFhGwuaShhv2malxMtrrnboPvTw/Swn1raa1NUn619uUUxG5SagpQwu6O68B8u8xv+tbYHLgiOUREBERAREQFr7boCdnVbjGO7Q5ycfhhbBWv9ubHu2d1pY4AMmhc7Jxkb44dvEhBd2cjd0HYAf7BCfyQsjWPbP8DQ1g+L4PoBZBlBC1HeKm3VVBTUlOJH1Lzkua4ggFo3G7o8c72QTgANcTyXhrtRXWGhFTT2xzwX1LSDG9xbuSiOMkNGfCB3yAOQOFlZAPQvFdrlSWmhkrK6XucLMDgCS4ngGtA4lxPAAcSUWWPikryy30ct1MNJUztY10b5AAJCPFGeZ58OKh3bVNgqJ+9qelkvtXTSB4hoaXvjuTxyJf4jSPhZWv8AWuj9R6ouFmqKt4pKGoqixtHU1L5ZIA7Lsu5tyWtI3W+LwHHiVuWjpKeipmU1JBHBBGMMijYGtaOwBQ1lpqj2syfXZXU82myy2QhwljZBmpgLXZe5+OBG+SSMcyOOeezI9W2mqsNReLdUNq4YGZe1p3XNPU4HxePSeQ4rmzU0Eepb/LHDGyR74N57WAOd9j6T0qFqfQ1QK1t70bVC2XaMEOi5QVDc5LXNxgZOejHZ0i4Lizt2XfVNnr7YG11ulmiID3RSuDQHBsTgM55EzMGeWM8xz9F/vNh03ZTdKq3EPMRqI4e9jvF7nB26XYIYd/B4kYI4clgWnNqOqLnqeai+t+KsEUTmy0tFgOD2kAv33E8M8MHhjHNZ3VWC4apj3tWsjgt7RvMtNPKXBzuh00gxvEdDW8BzJKnTXxTUSNi9yF+p7/fJoXMrKy4ZlcTloaGjcY09TQcLMtUfe2In+2UvtmLz6EttFbdKW6Ghpo4GPgZK8MHjPc0Zcesld2rPvQD72qpj+fjS6XxzrySe6wOIUeoH230R/wDQnH5cSsBSakY1XQOyPCopxj/PEjPDbGNsWm571ppldbg76pWuTviAsHhEDxgO3gHDtb2qxoHVtNq3T8FbC5gq2tDauAHjHJ08Oo8werzFZKVhcmzSyDVMN/on1VDMyQSyQU0m7FK4HOSOgZ5gHB6lWWbIg5IgIiICIiAsG21MD9nF2Jz4HcnDH4xo/Ws5WD7aTjZreO0RD86xBR0tLPR7OrTJTwOnnitMTmQt4GRwiBDfWVPfedWGmp921tZNNFE0u7gXNjkdJJvOLd4HG4xh3SRul4yeBV3RgH1n2P4up/ZtVhwGEWVjkV3rLZFc6/VM1FQ2+OYNpnB3HdyQC45Oc+DgYB58OWfJp4fXTcGakqsmgjJFop3cg3kZ3D37uIHvW9pKxLbXa3XUR0FvqKl9WyOS41EclQ8wRwRMIzucgSTgYHPK2LpGzM0/pu32pj+6CmhDS8DG848XHHaSSoUvzAamzAnGLgD8kUirjlhRtQHFbYx13DH5mVWAqXUR7UftgvfwoPZqw4ZCi2nyjvnwoPZq2Ui8tsd0rR00FVfJIIIo3vuUm+5jAC7wWHifWflV+X3J/wAEqPpv3e8/GUn0GKxL7k/4JQ5bTtKeTNq9Ei+iF16t+8x9Ip/bxr70n5MWr0SL6IXVrH7yO4/9TTe3jUum+H1Z+/6tKNW+Vlr9DqvpQqwFHrfKy0+iVX0oUc+NysrlcBcqoIiICIiAiIgLBttn9Gl3/wDj7VizlYJtv/o0u3nh9qxBkejfJGyfF9P7NqqTSsiifJI9rGMBc5zjgNA4klTNIeSll9Ag9m1QtrD652kJaK2MqHVFfPHSfYGFzg158LzDdBBPagl0Ykumk9WapnDg660c4pGu5x0scbhGOze8J5+EtiQe4xj/AAj9Ch6ipIqLQ9zo6Zm5BBbJo429TRE4D5grlMd6nid1sB+ZBJ1A3NbYj1XD9jKrKkX/AO67H8YfsZVXCLdRDtLs6mvrervf2ZVw8lEtjd3VF6PvmUx/JeP1K2RwQu0TTZzUXr4yf9CNWJfc3/BKk6eaG1V6A/vFx+WONV5fc3eYoXaZpLjpe0+hxfRC6NafeF/pNN7eNd2j/JW0ehxfRC6NbHGnpT1TU/to0al+fv3XOkqLXn7brP20lX+mFWhzKiXHyus3o1X+xRmLi5REQREQEREBERAWB7bz/NrdfhQ+1as8WBbcTjZrdO18PtWoMm0h5KWb0CD2bVWwFG0hKwaWsjC9oebdA4Nzxx3NvHHUrSCVqhgfpq7Mx41FMPzbl7be7eoad3XE0/MF5tRDNguXokv0Cu+1nNspD1wM+iEPR4NQfdVk+MR7KVWFE1OSKixEf3mz2citjki+iJbj9tV4b/4KU/NJ+5XFCoOGr7wOukpD88w/UriJUewfdl7+MD7KJVpPc3eYqTYPuy9jquJ9jEq0niO8yCVo3yTs/ocX0QujXPk5P+Og9tGu7RnklZ/Q4vohdGuvJuf8dB7aNGvuXwodx8rbN6PV/slcChXPhq2ydsFUPmjRleRcBcoCIiAiIgIiIC13t5qY4dndVHIcGeeGNnn3t79DStiLz1tFS18BgraaGphJBMc0Ye3I5cCg11pjafo2l09aoKu6tjqoKKKKRpp5DuuaxoIzu9YVj+VfRP8AfjP9mT+FZOyz21rQ1tvpAByAgZw+Zc/Uq3f2Cl/2G/uQYVetqWjZrPXRw3hskj6eRrI2wvy4lpAAyMLstu1HRkFvpYZb3GHshYxwEMhwQ0A/grMvqZQt8WhpvVC39yhsrqmgBguun5JHNyG1FvpxLFIPg+Mw9YIx2lFmcMb1BtM0hVSWo093a8QXCOWTEMg3WBrgT4vaFVG1jRI/723/AGJP4VkFmmnrjNJU2g0MAwIBPu91eOkuaMho5YGc884VTuUf9Wz/AEhC/hrWm2naRi1NcKp11Pe89HTMZIKeTi5jpt4Y3c8ntPrVUbWdFnldXnzUk38KzXubM53G/IvrdHUiNaWfabpanqrq+etnaKiuMkW7SSu3mdzjbng3hxaVTk2p6XMb+4zVszg0kNZQTeF691ZxhMdp+VBrnTO0WxUWnbbSztuPd4aaNkjWW+ZwDg0ZGd3iurVmv7XcbM+loqW6SSvmhOHW+VuGtka4nxeoLZeO0pjtKL3nthf8pVo4Yt98dnqtcv7lMuOt4Zb/AGyshsOo5IaaKdr921SZJeGYxnHvStj486YRGEfyjxfg6V1YR8Vn+JeK87TKyCgkktejtQyVAxgVVC6OMDpJLST8y2Kvl7Q4EOGQRgg9KDR1Jt7qixpqbBA85DS2GqIcT1hpaeC2bojVkmq6KapfZq+2iMgNNU3DZc+8PDOMceHSFUt1itNseX262UdK9xy50MLWk+sBeTVVqu10pYYrLfZLRI1+ZJGQNl3x0Djy49RQUpbnQw1sdFLWUzKqXjHA6Voe/wAzc5K9a/OWzqhrNX7UH3CuuU1V9TX93NRIwb0oY4NYMchnn2L9GAjoQchERAREQEREBSNVWx11sVZSw7/fBieYNyZ0f2TdO7ktI4ZxwPDrREWbeq0UENsoY6Wma5rGjOHSOecnieLiTzz0r2oiIIiICIiAiIgIiICIiAuCMoiDCLjsr0xWXCWuhiqqGaXPdO8qh0TXZ58Oj1YCyXT1jo9PW1lvt/du4MJcO6yukdknJ4l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8134" name="Picture 6" descr="http://4.bp.blogspot.com/_Aq4KhwsdOhU/TUY4Az5kTaI/AAAAAAAAAVE/QLNns_z0WeY/s320/dig.jpg"/>
          <p:cNvPicPr>
            <a:picLocks noChangeAspect="1" noChangeArrowheads="1"/>
          </p:cNvPicPr>
          <p:nvPr/>
        </p:nvPicPr>
        <p:blipFill>
          <a:blip r:embed="rId3" cstate="print"/>
          <a:srcRect/>
          <a:stretch>
            <a:fillRect/>
          </a:stretch>
        </p:blipFill>
        <p:spPr bwMode="auto">
          <a:xfrm>
            <a:off x="1357290" y="4572008"/>
            <a:ext cx="2052635" cy="1671315"/>
          </a:xfrm>
          <a:prstGeom prst="rect">
            <a:avLst/>
          </a:prstGeom>
          <a:noFill/>
        </p:spPr>
      </p:pic>
      <p:pic>
        <p:nvPicPr>
          <p:cNvPr id="48136" name="Picture 8" descr="http://2.bp.blogspot.com/_lp56MwxRPNo/SfszimgSKmI/AAAAAAAAAZA/rVJ6TqqqdRo/s400/Dibujo.bmp"/>
          <p:cNvPicPr>
            <a:picLocks noChangeAspect="1" noChangeArrowheads="1"/>
          </p:cNvPicPr>
          <p:nvPr/>
        </p:nvPicPr>
        <p:blipFill>
          <a:blip r:embed="rId4" cstate="print"/>
          <a:srcRect/>
          <a:stretch>
            <a:fillRect/>
          </a:stretch>
        </p:blipFill>
        <p:spPr bwMode="auto">
          <a:xfrm>
            <a:off x="4214810" y="4441492"/>
            <a:ext cx="2786082" cy="184024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smtClean="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2246769"/>
          </a:xfrm>
          <a:prstGeom prst="rect">
            <a:avLst/>
          </a:prstGeom>
        </p:spPr>
        <p:txBody>
          <a:bodyPr wrap="square">
            <a:spAutoFit/>
          </a:bodyPr>
          <a:lstStyle/>
          <a:p>
            <a:r>
              <a:rPr lang="es-ES" sz="2000" b="1" dirty="0" smtClean="0">
                <a:latin typeface="Arial" pitchFamily="34" charset="0"/>
                <a:cs typeface="Arial" pitchFamily="34" charset="0"/>
              </a:rPr>
              <a:t>Magnitudes Digitales</a:t>
            </a:r>
          </a:p>
          <a:p>
            <a:endParaRPr lang="es-ES" sz="2000" b="1" dirty="0" smtClean="0">
              <a:latin typeface="Arial" pitchFamily="34" charset="0"/>
              <a:cs typeface="Arial" pitchFamily="34" charset="0"/>
            </a:endParaRPr>
          </a:p>
          <a:p>
            <a:r>
              <a:rPr lang="es-ES" sz="2000" dirty="0" smtClean="0">
                <a:latin typeface="Arial" pitchFamily="34" charset="0"/>
                <a:cs typeface="Arial" pitchFamily="34" charset="0"/>
              </a:rPr>
              <a:t>Es aquélla que sólo puede tomar un valor dentro de un conjunto finito de valores </a:t>
            </a:r>
            <a:r>
              <a:rPr lang="es-ES" sz="2000" dirty="0" err="1" smtClean="0">
                <a:latin typeface="Arial" pitchFamily="34" charset="0"/>
                <a:cs typeface="Arial" pitchFamily="34" charset="0"/>
              </a:rPr>
              <a:t>prestablecidos</a:t>
            </a:r>
            <a:r>
              <a:rPr lang="es-ES" sz="2000" dirty="0" smtClean="0">
                <a:latin typeface="Arial" pitchFamily="34" charset="0"/>
                <a:cs typeface="Arial" pitchFamily="34" charset="0"/>
              </a:rPr>
              <a:t>. </a:t>
            </a:r>
          </a:p>
          <a:p>
            <a:r>
              <a:rPr lang="es-ES" sz="2000" dirty="0" smtClean="0">
                <a:latin typeface="Arial" pitchFamily="34" charset="0"/>
                <a:cs typeface="Arial" pitchFamily="34" charset="0"/>
              </a:rPr>
              <a:t>Por ejemplo:</a:t>
            </a:r>
          </a:p>
          <a:p>
            <a:r>
              <a:rPr lang="es-ES" sz="2000" dirty="0" smtClean="0">
                <a:latin typeface="Arial" pitchFamily="34" charset="0"/>
                <a:cs typeface="Arial" pitchFamily="34" charset="0"/>
              </a:rPr>
              <a:t> El grupo al que pertenece un alumno de 1º: 1º A, 1º B, 1º C, 1º D. </a:t>
            </a:r>
          </a:p>
          <a:p>
            <a:r>
              <a:rPr lang="es-ES" sz="2000" dirty="0" smtClean="0">
                <a:latin typeface="Arial" pitchFamily="34" charset="0"/>
                <a:cs typeface="Arial" pitchFamily="34" charset="0"/>
              </a:rPr>
              <a:t> El día de la semana (LUNES, MARTES, …) </a:t>
            </a:r>
          </a:p>
        </p:txBody>
      </p:sp>
      <p:sp>
        <p:nvSpPr>
          <p:cNvPr id="48132" name="AutoShape 4" descr="data:image/jpg;base64,/9j/4AAQSkZJRgABAQAAAQABAAD/2wBDAAkGBwgHBgkIBwgKCgkLDRYPDQwMDRsUFRAWIB0iIiAdHx8kKDQsJCYxJx8fLT0tMTU3Ojo6Iys/RD84QzQ5Ojf/2wBDAQoKCg0MDRoPDxo3JR8lNzc3Nzc3Nzc3Nzc3Nzc3Nzc3Nzc3Nzc3Nzc3Nzc3Nzc3Nzc3Nzc3Nzc3Nzc3Nzc3Nzf/wAARCACHAMADASIAAhEBAxEB/8QAHAABAQACAwEBAAAAAAAAAAAAAAUGBwEDBAII/8QAUhAAAQMDAQQDCQcPCgcAAAAAAQACAwQFEQYHEiExQVFhExQiMjZxdIGzM1JydZGhshUWIyY0NUJzoqOxwcPR0hcnN1NUVWKCkpMIJURFY2SD/8QAFwEBAQEBAAAAAAAAAAAAAAAAAAECA//EACMRAQEAAgIBAgcAAAAAAAAAAAABITECEQNBYRIiM0JRccH/2gAMAwEAAhEDEQA/AN4oixDX+vqDRLaIVdNNUS1TzhkZA3WDG84k+ccOnsQZdkLnKwPUmuZ23yz2LS0EFdW3FrZzLI4mOGA8d44OeWT5uvIWc8uKD7RdNPUw1UfdKeWOVmSN6N4cMg4IyOo8F3ICIiAiIgIiICIiAi4ymUHK+Xuaxpc9wa0DJJOAApOpNS2rTNA6tvFUyCP8BucvkPU1vMleWxahtGtrFNJbZ3GKWN0U0eQ2WEkEEOHHB6jyPQgsOr6RsfdHVUAZuNfvGQAbruAdnPI9B6V3slY8ua1wJYcOAOSDz4rG7loyhuELYX1E7A2mgp24axw3Yi4tJa5pBzvHgRjgCMEKtabPDa31ToJJXd8PY53dHbxG5EyMceZ4MHPpygooiICIiAsH2vaVOqNKSilgMlwo8z0waMucfwmDzjo6wFnCINYbFtE1WnbfPc71A6O5VQDGMk4uhhHIHqJPHHYF79teozYdGyw08m5V3A97xFpwWtPF5H+Xh53BbAWsdudlpJNK1t7lD5KunijghDneBGHTN3iG++PLPUggf8Ot/DobhYJnYc13fUA/wnAeB690+srdq17sTslvodFUNxpqZrKyujLqibiXPw9wHPkMDkFsJAREQEREBERAXju81VT2urmoIe71UcL3QxYzvvAO6PlwvYiDGLlNqrv5zLbTUve7ZpCHzOwHMETNwHBzxeX8cfgj1yrnrym0taoKfUFVFU36Rjt2lp8eE7eIaHEeCzoBPLIOMrO3FaUrdNUuqtWTawa4x29l3pqWGPdDm1e7I2N8mehpPAdeCjW8NjWLTLGMlrtQCG4XerZiplkjDmMb/VRg8ox8/M5Wi9p9mqNKa3lfZGS2miqBG+OWCUtYCeZ8HxQHA8OzIX6YBWtNsNpF1oLg1sYdLBazUM4cfscrCfyS4etRJO2dWOC5QU7WXO4QVuI2BkkdOYycDi4+EQc8+GFTWMbNLp9WNDWerc7L+9xE89bmeAforJ1UEREBERAREQFgW28/zb3PPS+H2rVnqwDbn/RzX/jYfaBBS2UMMezyxNIxmm3vlcT+tZasZ2aDGgbB6DH+hZMgImcLjIQcomVK1Be6ex0jaioY+QvdusjjLQXcCScuIAAAJOT2cyARJ2qoscl1bQM74DY53mA4IDQM/ZRFw4++JHqKyIdqLZZtyi81wr6W20clXWzNhgjGXPdnh0DgOJJPDAUuTVNqbM2Fk75JHTCINZGT4RfGznyxmVvHqz1ISW6ePaTdprTpaoFFnv8ArXNoqQDmZJDugjtAyfUuuttUFk0taLXTD7FS1dDGD74iZmT5ycn1rxXMm+bTrZQDLqSx0zq2bqM0ngxg9oGSFkOqR/y6DsrqU/n2KXTXjzyiuOSg10MdTqltNMN6Ka1TMeOtpkYD8xV4cuKiz+WdKD022b2karPFhGwuaShhv2malxMtrrnboPvTw/Swn1raa1NUn619uUUxG5SagpQwu6O68B8u8xv+tbYHLgiOUREBERAREQFr7boCdnVbjGO7Q5ycfhhbBWv9ubHu2d1pY4AMmhc7Jxkb44dvEhBd2cjd0HYAf7BCfyQsjWPbP8DQ1g+L4PoBZBlBC1HeKm3VVBTUlOJH1Lzkua4ggFo3G7o8c72QTgANcTyXhrtRXWGhFTT2xzwX1LSDG9xbuSiOMkNGfCB3yAOQOFlZAPQvFdrlSWmhkrK6XucLMDgCS4ngGtA4lxPAAcSUWWPikryy30ct1MNJUztY10b5AAJCPFGeZ58OKh3bVNgqJ+9qelkvtXTSB4hoaXvjuTxyJf4jSPhZWv8AWuj9R6ouFmqKt4pKGoqixtHU1L5ZIA7Lsu5tyWtI3W+LwHHiVuWjpKeipmU1JBHBBGMMijYGtaOwBQ1lpqj2syfXZXU82myy2QhwljZBmpgLXZe5+OBG+SSMcyOOeezI9W2mqsNReLdUNq4YGZe1p3XNPU4HxePSeQ4rmzU0Eepb/LHDGyR74N57WAOd9j6T0qFqfQ1QK1t70bVC2XaMEOi5QVDc5LXNxgZOejHZ0i4Lizt2XfVNnr7YG11ulmiID3RSuDQHBsTgM55EzMGeWM8xz9F/vNh03ZTdKq3EPMRqI4e9jvF7nB26XYIYd/B4kYI4clgWnNqOqLnqeai+t+KsEUTmy0tFgOD2kAv33E8M8MHhjHNZ3VWC4apj3tWsjgt7RvMtNPKXBzuh00gxvEdDW8BzJKnTXxTUSNi9yF+p7/fJoXMrKy4ZlcTloaGjcY09TQcLMtUfe2In+2UvtmLz6EttFbdKW6Ghpo4GPgZK8MHjPc0Zcesld2rPvQD72qpj+fjS6XxzrySe6wOIUeoH230R/wDQnH5cSsBSakY1XQOyPCopxj/PEjPDbGNsWm571ppldbg76pWuTviAsHhEDxgO3gHDtb2qxoHVtNq3T8FbC5gq2tDauAHjHJ08Oo8werzFZKVhcmzSyDVMN/on1VDMyQSyQU0m7FK4HOSOgZ5gHB6lWWbIg5IgIiICIiAsG21MD9nF2Jz4HcnDH4xo/Ws5WD7aTjZreO0RD86xBR0tLPR7OrTJTwOnnitMTmQt4GRwiBDfWVPfedWGmp921tZNNFE0u7gXNjkdJJvOLd4HG4xh3SRul4yeBV3RgH1n2P4up/ZtVhwGEWVjkV3rLZFc6/VM1FQ2+OYNpnB3HdyQC45Oc+DgYB58OWfJp4fXTcGakqsmgjJFop3cg3kZ3D37uIHvW9pKxLbXa3XUR0FvqKl9WyOS41EclQ8wRwRMIzucgSTgYHPK2LpGzM0/pu32pj+6CmhDS8DG848XHHaSSoUvzAamzAnGLgD8kUirjlhRtQHFbYx13DH5mVWAqXUR7UftgvfwoPZqw4ZCi2nyjvnwoPZq2Ui8tsd0rR00FVfJIIIo3vuUm+5jAC7wWHifWflV+X3J/wAEqPpv3e8/GUn0GKxL7k/4JQ5bTtKeTNq9Ei+iF16t+8x9Ip/bxr70n5MWr0SL6IXVrH7yO4/9TTe3jUum+H1Z+/6tKNW+Vlr9DqvpQqwFHrfKy0+iVX0oUc+NysrlcBcqoIiICIiAiIgLBttn9Gl3/wDj7VizlYJtv/o0u3nh9qxBkejfJGyfF9P7NqqTSsiifJI9rGMBc5zjgNA4klTNIeSll9Ag9m1QtrD652kJaK2MqHVFfPHSfYGFzg158LzDdBBPagl0Ykumk9WapnDg660c4pGu5x0scbhGOze8J5+EtiQe4xj/AAj9Ch6ipIqLQ9zo6Zm5BBbJo429TRE4D5grlMd6nid1sB+ZBJ1A3NbYj1XD9jKrKkX/AO67H8YfsZVXCLdRDtLs6mvrervf2ZVw8lEtjd3VF6PvmUx/JeP1K2RwQu0TTZzUXr4yf9CNWJfc3/BKk6eaG1V6A/vFx+WONV5fc3eYoXaZpLjpe0+hxfRC6NafeF/pNN7eNd2j/JW0ehxfRC6NbHGnpT1TU/to0al+fv3XOkqLXn7brP20lX+mFWhzKiXHyus3o1X+xRmLi5REQREQEREBERAWB7bz/NrdfhQ+1as8WBbcTjZrdO18PtWoMm0h5KWb0CD2bVWwFG0hKwaWsjC9oebdA4Nzxx3NvHHUrSCVqhgfpq7Mx41FMPzbl7be7eoad3XE0/MF5tRDNguXokv0Cu+1nNspD1wM+iEPR4NQfdVk+MR7KVWFE1OSKixEf3mz2citjki+iJbj9tV4b/4KU/NJ+5XFCoOGr7wOukpD88w/UriJUewfdl7+MD7KJVpPc3eYqTYPuy9jquJ9jEq0niO8yCVo3yTs/ocX0QujXPk5P+Og9tGu7RnklZ/Q4vohdGuvJuf8dB7aNGvuXwodx8rbN6PV/slcChXPhq2ydsFUPmjRleRcBcoCIiAiIgIiIC13t5qY4dndVHIcGeeGNnn3t79DStiLz1tFS18BgraaGphJBMc0Ye3I5cCg11pjafo2l09aoKu6tjqoKKKKRpp5DuuaxoIzu9YVj+VfRP8AfjP9mT+FZOyz21rQ1tvpAByAgZw+Zc/Uq3f2Cl/2G/uQYVetqWjZrPXRw3hskj6eRrI2wvy4lpAAyMLstu1HRkFvpYZb3GHshYxwEMhwQ0A/grMvqZQt8WhpvVC39yhsrqmgBguun5JHNyG1FvpxLFIPg+Mw9YIx2lFmcMb1BtM0hVSWo093a8QXCOWTEMg3WBrgT4vaFVG1jRI/723/AGJP4VkFmmnrjNJU2g0MAwIBPu91eOkuaMho5YGc884VTuUf9Wz/AEhC/hrWm2naRi1NcKp11Pe89HTMZIKeTi5jpt4Y3c8ntPrVUbWdFnldXnzUk38KzXubM53G/IvrdHUiNaWfabpanqrq+etnaKiuMkW7SSu3mdzjbng3hxaVTk2p6XMb+4zVszg0kNZQTeF691ZxhMdp+VBrnTO0WxUWnbbSztuPd4aaNkjWW+ZwDg0ZGd3iurVmv7XcbM+loqW6SSvmhOHW+VuGtka4nxeoLZeO0pjtKL3nthf8pVo4Yt98dnqtcv7lMuOt4Zb/AGyshsOo5IaaKdr921SZJeGYxnHvStj486YRGEfyjxfg6V1YR8Vn+JeK87TKyCgkktejtQyVAxgVVC6OMDpJLST8y2Kvl7Q4EOGQRgg9KDR1Jt7qixpqbBA85DS2GqIcT1hpaeC2bojVkmq6KapfZq+2iMgNNU3DZc+8PDOMceHSFUt1itNseX262UdK9xy50MLWk+sBeTVVqu10pYYrLfZLRI1+ZJGQNl3x0Djy49RQUpbnQw1sdFLWUzKqXjHA6Voe/wAzc5K9a/OWzqhrNX7UH3CuuU1V9TX93NRIwb0oY4NYMchnn2L9GAjoQchERAREQEREBSNVWx11sVZSw7/fBieYNyZ0f2TdO7ktI4ZxwPDrREWbeq0UENsoY6Wma5rGjOHSOecnieLiTzz0r2oiIIiICIiAiIgIiICIiAuCMoiDCLjsr0xWXCWuhiqqGaXPdO8qh0TXZ58Oj1YCyXT1jo9PW1lvt/du4MJcO6yukdknJ4l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8370" name="Picture 2" descr="http://t0.gstatic.com/images?q=tbn:ANd9GcTmDBAnwnIVr-_2rVVHzs5bOLrm-dD6mUbZ7tnO3UMz-AuQrBVg"/>
          <p:cNvPicPr>
            <a:picLocks noChangeAspect="1" noChangeArrowheads="1"/>
          </p:cNvPicPr>
          <p:nvPr/>
        </p:nvPicPr>
        <p:blipFill>
          <a:blip r:embed="rId3" cstate="print"/>
          <a:srcRect/>
          <a:stretch>
            <a:fillRect/>
          </a:stretch>
        </p:blipFill>
        <p:spPr bwMode="auto">
          <a:xfrm>
            <a:off x="642910" y="3857628"/>
            <a:ext cx="3381164" cy="1785950"/>
          </a:xfrm>
          <a:prstGeom prst="rect">
            <a:avLst/>
          </a:prstGeom>
          <a:noFill/>
        </p:spPr>
      </p:pic>
      <p:pic>
        <p:nvPicPr>
          <p:cNvPr id="58372" name="Picture 4" descr="http://t0.gstatic.com/images?q=tbn:ANd9GcSlcRS8u1sbfRoNELfPyirX52RwlesaWDw4IdEA5AQa8u9JAXQ"/>
          <p:cNvPicPr>
            <a:picLocks noChangeAspect="1" noChangeArrowheads="1"/>
          </p:cNvPicPr>
          <p:nvPr/>
        </p:nvPicPr>
        <p:blipFill>
          <a:blip r:embed="rId4" cstate="print"/>
          <a:srcRect/>
          <a:stretch>
            <a:fillRect/>
          </a:stretch>
        </p:blipFill>
        <p:spPr bwMode="auto">
          <a:xfrm>
            <a:off x="4500562" y="3857627"/>
            <a:ext cx="3429024" cy="185504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642918"/>
            <a:ext cx="3428992" cy="571504"/>
          </a:xfrm>
          <a:prstGeom prst="rect">
            <a:avLst/>
          </a:prstGeom>
        </p:spPr>
        <p:txBody>
          <a:bodyPr>
            <a:normAutofit fontScale="925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800" kern="0" dirty="0" smtClean="0">
                <a:solidFill>
                  <a:sysClr val="windowText" lastClr="000000"/>
                </a:solidFill>
                <a:latin typeface="Arial" pitchFamily="34" charset="0"/>
                <a:cs typeface="Arial" pitchFamily="34" charset="0"/>
              </a:rPr>
              <a:t>Tipos de Magnitudes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5 Rectángulo"/>
          <p:cNvSpPr/>
          <p:nvPr/>
        </p:nvSpPr>
        <p:spPr>
          <a:xfrm>
            <a:off x="500034" y="1285860"/>
            <a:ext cx="8143932" cy="2246769"/>
          </a:xfrm>
          <a:prstGeom prst="rect">
            <a:avLst/>
          </a:prstGeom>
        </p:spPr>
        <p:txBody>
          <a:bodyPr wrap="square">
            <a:spAutoFit/>
          </a:bodyPr>
          <a:lstStyle/>
          <a:p>
            <a:r>
              <a:rPr lang="es-ES" sz="2000" b="1" dirty="0" smtClean="0">
                <a:latin typeface="Arial" pitchFamily="34" charset="0"/>
                <a:cs typeface="Arial" pitchFamily="34" charset="0"/>
              </a:rPr>
              <a:t>Magnitudes Digitales Binarias</a:t>
            </a:r>
          </a:p>
          <a:p>
            <a:endParaRPr lang="es-ES" sz="2000" b="1" dirty="0" smtClean="0">
              <a:latin typeface="Arial" pitchFamily="34" charset="0"/>
              <a:cs typeface="Arial" pitchFamily="34" charset="0"/>
            </a:endParaRPr>
          </a:p>
          <a:p>
            <a:r>
              <a:rPr lang="es-ES" sz="2000" dirty="0" smtClean="0">
                <a:latin typeface="Arial" pitchFamily="34" charset="0"/>
                <a:cs typeface="Arial" pitchFamily="34" charset="0"/>
              </a:rPr>
              <a:t>Magnitud digital binaria es aquélla que sólo puede tomar un valor dentro de un conjunto de 2 </a:t>
            </a:r>
          </a:p>
          <a:p>
            <a:r>
              <a:rPr lang="es-ES" sz="2000" dirty="0" smtClean="0">
                <a:latin typeface="Arial" pitchFamily="34" charset="0"/>
                <a:cs typeface="Arial" pitchFamily="34" charset="0"/>
              </a:rPr>
              <a:t>valores posibles. </a:t>
            </a:r>
          </a:p>
          <a:p>
            <a:r>
              <a:rPr lang="es-ES" sz="2000" dirty="0" smtClean="0">
                <a:latin typeface="Arial" pitchFamily="34" charset="0"/>
                <a:cs typeface="Arial" pitchFamily="34" charset="0"/>
              </a:rPr>
              <a:t> Por Ejemplo: cualquier pregunta cuya respuesta sea: SI,N</a:t>
            </a:r>
          </a:p>
          <a:p>
            <a:endParaRPr lang="es-ES" sz="2000" dirty="0" smtClean="0">
              <a:latin typeface="Arial" pitchFamily="34" charset="0"/>
              <a:cs typeface="Arial" pitchFamily="34" charset="0"/>
            </a:endParaRPr>
          </a:p>
        </p:txBody>
      </p:sp>
      <p:sp>
        <p:nvSpPr>
          <p:cNvPr id="48132" name="AutoShape 4" descr="data:image/jpg;base64,/9j/4AAQSkZJRgABAQAAAQABAAD/2wBDAAkGBwgHBgkIBwgKCgkLDRYPDQwMDRsUFRAWIB0iIiAdHx8kKDQsJCYxJx8fLT0tMTU3Ojo6Iys/RD84QzQ5Ojf/2wBDAQoKCg0MDRoPDxo3JR8lNzc3Nzc3Nzc3Nzc3Nzc3Nzc3Nzc3Nzc3Nzc3Nzc3Nzc3Nzc3Nzc3Nzc3Nzc3Nzc3Nzf/wAARCACHAMADASIAAhEBAxEB/8QAHAABAQACAwEBAAAAAAAAAAAAAAUGBwEDBAII/8QAUhAAAQMDAQQDCQcPCgcAAAAAAQACAwQFEQYHEiExQVFhExQiMjZxdIGzM1JydZGhshUWIyY0NUJzoqOxwcPR0hcnN1NUVWKCkpMIJURFY2SD/8QAFwEBAQEBAAAAAAAAAAAAAAAAAAECA//EACMRAQEAAgIBAgcAAAAAAAAAAAABITECEQNBYRIiM0JRccH/2gAMAwEAAhEDEQA/AN4oixDX+vqDRLaIVdNNUS1TzhkZA3WDG84k+ccOnsQZdkLnKwPUmuZ23yz2LS0EFdW3FrZzLI4mOGA8d44OeWT5uvIWc8uKD7RdNPUw1UfdKeWOVmSN6N4cMg4IyOo8F3ICIiAiIgIiICIiAi4ymUHK+Xuaxpc9wa0DJJOAApOpNS2rTNA6tvFUyCP8BucvkPU1vMleWxahtGtrFNJbZ3GKWN0U0eQ2WEkEEOHHB6jyPQgsOr6RsfdHVUAZuNfvGQAbruAdnPI9B6V3slY8ua1wJYcOAOSDz4rG7loyhuELYX1E7A2mgp24axw3Yi4tJa5pBzvHgRjgCMEKtabPDa31ToJJXd8PY53dHbxG5EyMceZ4MHPpygooiICIiAsH2vaVOqNKSilgMlwo8z0waMucfwmDzjo6wFnCINYbFtE1WnbfPc71A6O5VQDGMk4uhhHIHqJPHHYF79teozYdGyw08m5V3A97xFpwWtPF5H+Xh53BbAWsdudlpJNK1t7lD5KunijghDneBGHTN3iG++PLPUggf8Ot/DobhYJnYc13fUA/wnAeB690+srdq17sTslvodFUNxpqZrKyujLqibiXPw9wHPkMDkFsJAREQEREBERAXju81VT2urmoIe71UcL3QxYzvvAO6PlwvYiDGLlNqrv5zLbTUve7ZpCHzOwHMETNwHBzxeX8cfgj1yrnrym0taoKfUFVFU36Rjt2lp8eE7eIaHEeCzoBPLIOMrO3FaUrdNUuqtWTawa4x29l3pqWGPdDm1e7I2N8mehpPAdeCjW8NjWLTLGMlrtQCG4XerZiplkjDmMb/VRg8ox8/M5Wi9p9mqNKa3lfZGS2miqBG+OWCUtYCeZ8HxQHA8OzIX6YBWtNsNpF1oLg1sYdLBazUM4cfscrCfyS4etRJO2dWOC5QU7WXO4QVuI2BkkdOYycDi4+EQc8+GFTWMbNLp9WNDWerc7L+9xE89bmeAforJ1UEREBERAREQFgW28/zb3PPS+H2rVnqwDbn/RzX/jYfaBBS2UMMezyxNIxmm3vlcT+tZasZ2aDGgbB6DH+hZMgImcLjIQcomVK1Be6ex0jaioY+QvdusjjLQXcCScuIAAAJOT2cyARJ2qoscl1bQM74DY53mA4IDQM/ZRFw4++JHqKyIdqLZZtyi81wr6W20clXWzNhgjGXPdnh0DgOJJPDAUuTVNqbM2Fk75JHTCINZGT4RfGznyxmVvHqz1ISW6ePaTdprTpaoFFnv8ArXNoqQDmZJDugjtAyfUuuttUFk0taLXTD7FS1dDGD74iZmT5ycn1rxXMm+bTrZQDLqSx0zq2bqM0ngxg9oGSFkOqR/y6DsrqU/n2KXTXjzyiuOSg10MdTqltNMN6Ka1TMeOtpkYD8xV4cuKiz+WdKD022b2karPFhGwuaShhv2malxMtrrnboPvTw/Swn1raa1NUn619uUUxG5SagpQwu6O68B8u8xv+tbYHLgiOUREBERAREQFr7boCdnVbjGO7Q5ycfhhbBWv9ubHu2d1pY4AMmhc7Jxkb44dvEhBd2cjd0HYAf7BCfyQsjWPbP8DQ1g+L4PoBZBlBC1HeKm3VVBTUlOJH1Lzkua4ggFo3G7o8c72QTgANcTyXhrtRXWGhFTT2xzwX1LSDG9xbuSiOMkNGfCB3yAOQOFlZAPQvFdrlSWmhkrK6XucLMDgCS4ngGtA4lxPAAcSUWWPikryy30ct1MNJUztY10b5AAJCPFGeZ58OKh3bVNgqJ+9qelkvtXTSB4hoaXvjuTxyJf4jSPhZWv8AWuj9R6ouFmqKt4pKGoqixtHU1L5ZIA7Lsu5tyWtI3W+LwHHiVuWjpKeipmU1JBHBBGMMijYGtaOwBQ1lpqj2syfXZXU82myy2QhwljZBmpgLXZe5+OBG+SSMcyOOeezI9W2mqsNReLdUNq4YGZe1p3XNPU4HxePSeQ4rmzU0Eepb/LHDGyR74N57WAOd9j6T0qFqfQ1QK1t70bVC2XaMEOi5QVDc5LXNxgZOejHZ0i4Lizt2XfVNnr7YG11ulmiID3RSuDQHBsTgM55EzMGeWM8xz9F/vNh03ZTdKq3EPMRqI4e9jvF7nB26XYIYd/B4kYI4clgWnNqOqLnqeai+t+KsEUTmy0tFgOD2kAv33E8M8MHhjHNZ3VWC4apj3tWsjgt7RvMtNPKXBzuh00gxvEdDW8BzJKnTXxTUSNi9yF+p7/fJoXMrKy4ZlcTloaGjcY09TQcLMtUfe2In+2UvtmLz6EttFbdKW6Ghpo4GPgZK8MHjPc0Zcesld2rPvQD72qpj+fjS6XxzrySe6wOIUeoH230R/wDQnH5cSsBSakY1XQOyPCopxj/PEjPDbGNsWm571ppldbg76pWuTviAsHhEDxgO3gHDtb2qxoHVtNq3T8FbC5gq2tDauAHjHJ08Oo8werzFZKVhcmzSyDVMN/on1VDMyQSyQU0m7FK4HOSOgZ5gHB6lWWbIg5IgIiICIiAsG21MD9nF2Jz4HcnDH4xo/Ws5WD7aTjZreO0RD86xBR0tLPR7OrTJTwOnnitMTmQt4GRwiBDfWVPfedWGmp921tZNNFE0u7gXNjkdJJvOLd4HG4xh3SRul4yeBV3RgH1n2P4up/ZtVhwGEWVjkV3rLZFc6/VM1FQ2+OYNpnB3HdyQC45Oc+DgYB58OWfJp4fXTcGakqsmgjJFop3cg3kZ3D37uIHvW9pKxLbXa3XUR0FvqKl9WyOS41EclQ8wRwRMIzucgSTgYHPK2LpGzM0/pu32pj+6CmhDS8DG848XHHaSSoUvzAamzAnGLgD8kUirjlhRtQHFbYx13DH5mVWAqXUR7UftgvfwoPZqw4ZCi2nyjvnwoPZq2Ui8tsd0rR00FVfJIIIo3vuUm+5jAC7wWHifWflV+X3J/wAEqPpv3e8/GUn0GKxL7k/4JQ5bTtKeTNq9Ei+iF16t+8x9Ip/bxr70n5MWr0SL6IXVrH7yO4/9TTe3jUum+H1Z+/6tKNW+Vlr9DqvpQqwFHrfKy0+iVX0oUc+NysrlcBcqoIiICIiAiIgLBttn9Gl3/wDj7VizlYJtv/o0u3nh9qxBkejfJGyfF9P7NqqTSsiifJI9rGMBc5zjgNA4klTNIeSll9Ag9m1QtrD652kJaK2MqHVFfPHSfYGFzg158LzDdBBPagl0Ykumk9WapnDg660c4pGu5x0scbhGOze8J5+EtiQe4xj/AAj9Ch6ipIqLQ9zo6Zm5BBbJo429TRE4D5grlMd6nid1sB+ZBJ1A3NbYj1XD9jKrKkX/AO67H8YfsZVXCLdRDtLs6mvrervf2ZVw8lEtjd3VF6PvmUx/JeP1K2RwQu0TTZzUXr4yf9CNWJfc3/BKk6eaG1V6A/vFx+WONV5fc3eYoXaZpLjpe0+hxfRC6NafeF/pNN7eNd2j/JW0ehxfRC6NbHGnpT1TU/to0al+fv3XOkqLXn7brP20lX+mFWhzKiXHyus3o1X+xRmLi5REQREQEREBERAWB7bz/NrdfhQ+1as8WBbcTjZrdO18PtWoMm0h5KWb0CD2bVWwFG0hKwaWsjC9oebdA4Nzxx3NvHHUrSCVqhgfpq7Mx41FMPzbl7be7eoad3XE0/MF5tRDNguXokv0Cu+1nNspD1wM+iEPR4NQfdVk+MR7KVWFE1OSKixEf3mz2citjki+iJbj9tV4b/4KU/NJ+5XFCoOGr7wOukpD88w/UriJUewfdl7+MD7KJVpPc3eYqTYPuy9jquJ9jEq0niO8yCVo3yTs/ocX0QujXPk5P+Og9tGu7RnklZ/Q4vohdGuvJuf8dB7aNGvuXwodx8rbN6PV/slcChXPhq2ydsFUPmjRleRcBcoCIiAiIgIiIC13t5qY4dndVHIcGeeGNnn3t79DStiLz1tFS18BgraaGphJBMc0Ye3I5cCg11pjafo2l09aoKu6tjqoKKKKRpp5DuuaxoIzu9YVj+VfRP8AfjP9mT+FZOyz21rQ1tvpAByAgZw+Zc/Uq3f2Cl/2G/uQYVetqWjZrPXRw3hskj6eRrI2wvy4lpAAyMLstu1HRkFvpYZb3GHshYxwEMhwQ0A/grMvqZQt8WhpvVC39yhsrqmgBguun5JHNyG1FvpxLFIPg+Mw9YIx2lFmcMb1BtM0hVSWo093a8QXCOWTEMg3WBrgT4vaFVG1jRI/723/AGJP4VkFmmnrjNJU2g0MAwIBPu91eOkuaMho5YGc884VTuUf9Wz/AEhC/hrWm2naRi1NcKp11Pe89HTMZIKeTi5jpt4Y3c8ntPrVUbWdFnldXnzUk38KzXubM53G/IvrdHUiNaWfabpanqrq+etnaKiuMkW7SSu3mdzjbng3hxaVTk2p6XMb+4zVszg0kNZQTeF691ZxhMdp+VBrnTO0WxUWnbbSztuPd4aaNkjWW+ZwDg0ZGd3iurVmv7XcbM+loqW6SSvmhOHW+VuGtka4nxeoLZeO0pjtKL3nthf8pVo4Yt98dnqtcv7lMuOt4Zb/AGyshsOo5IaaKdr921SZJeGYxnHvStj486YRGEfyjxfg6V1YR8Vn+JeK87TKyCgkktejtQyVAxgVVC6OMDpJLST8y2Kvl7Q4EOGQRgg9KDR1Jt7qixpqbBA85DS2GqIcT1hpaeC2bojVkmq6KapfZq+2iMgNNU3DZc+8PDOMceHSFUt1itNseX262UdK9xy50MLWk+sBeTVVqu10pYYrLfZLRI1+ZJGQNl3x0Djy49RQUpbnQw1sdFLWUzKqXjHA6Voe/wAzc5K9a/OWzqhrNX7UH3CuuU1V9TX93NRIwb0oY4NYMchnn2L9GAjoQchERAREQEREBSNVWx11sVZSw7/fBieYNyZ0f2TdO7ktI4ZxwPDrREWbeq0UENsoY6Wma5rGjOHSOecnieLiTzz0r2oiIIiICIiAiIgIiICIiAuCMoiDCLjsr0xWXCWuhiqqGaXPdO8qh0TXZ58Oj1YCyXT1jo9PW1lvt/du4MJcO6yukdknJ4l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6322" name="Picture 2" descr="http://4.bp.blogspot.com/_lp56MwxRPNo/SfszXYLtIbI/AAAAAAAAAY4/Ht9OHYTMWvc/s400/222.bmp"/>
          <p:cNvPicPr>
            <a:picLocks noChangeAspect="1" noChangeArrowheads="1"/>
          </p:cNvPicPr>
          <p:nvPr/>
        </p:nvPicPr>
        <p:blipFill>
          <a:blip r:embed="rId3" cstate="print"/>
          <a:srcRect/>
          <a:stretch>
            <a:fillRect/>
          </a:stretch>
        </p:blipFill>
        <p:spPr bwMode="auto">
          <a:xfrm>
            <a:off x="2857488" y="3571876"/>
            <a:ext cx="3190875" cy="202882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0" y="500042"/>
            <a:ext cx="2285984"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Sensor</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0" name="9 Rectángulo"/>
          <p:cNvSpPr/>
          <p:nvPr/>
        </p:nvSpPr>
        <p:spPr>
          <a:xfrm>
            <a:off x="500034" y="1071546"/>
            <a:ext cx="8215370" cy="4401205"/>
          </a:xfrm>
          <a:prstGeom prst="rect">
            <a:avLst/>
          </a:prstGeom>
        </p:spPr>
        <p:txBody>
          <a:bodyPr wrap="square">
            <a:spAutoFit/>
          </a:bodyPr>
          <a:lstStyle/>
          <a:p>
            <a:r>
              <a:rPr lang="es-ES" sz="2000" dirty="0" smtClean="0">
                <a:latin typeface="Arial" pitchFamily="34" charset="0"/>
                <a:cs typeface="Arial" pitchFamily="34" charset="0"/>
              </a:rPr>
              <a:t>Un sensor o captador, como prefiera llamársele, no es más que un dispositivo diseñado para recibir información de una magnitud del exterior y transformarla en otra magnitud, normalmente eléctrica, que seamos capaces de cuantificar y manipular.</a:t>
            </a:r>
          </a:p>
          <a:p>
            <a:endParaRPr lang="es-ES"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Los sensores, son los dispositivos encargados de realizar la tarea de entregar una señal eléctrica proporcional (análoga) a alguna magnitud física que interesa para alguna aplicación determinada. </a:t>
            </a:r>
          </a:p>
          <a:p>
            <a:pPr algn="just"/>
            <a:endParaRPr lang="es-ES"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Por ejemplo: la mayoría de los microprocesadores actuales tienen internamente un sensor de temperatura que permite al sistema proteger al propio microprocesador de daños debidos a temperaturas excesivas de trabajo.</a:t>
            </a:r>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357158" y="500042"/>
            <a:ext cx="3428992"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Tipos de Sensores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500034" y="1214422"/>
            <a:ext cx="4633000" cy="5370701"/>
          </a:xfrm>
          <a:prstGeom prst="rect">
            <a:avLst/>
          </a:prstGeom>
        </p:spPr>
        <p:txBody>
          <a:bodyPr wrap="none">
            <a:spAutoFit/>
          </a:bodyPr>
          <a:lstStyle/>
          <a:p>
            <a:pPr>
              <a:spcBef>
                <a:spcPts val="600"/>
              </a:spcBef>
              <a:spcAft>
                <a:spcPts val="600"/>
              </a:spcAft>
              <a:buFont typeface="Wingdings" pitchFamily="2" charset="2"/>
              <a:buChar char="Ø"/>
            </a:pPr>
            <a:r>
              <a:rPr lang="es-AR" sz="2000" b="1" dirty="0" smtClean="0">
                <a:latin typeface="Arial" pitchFamily="34" charset="0"/>
                <a:cs typeface="Arial" pitchFamily="34" charset="0"/>
              </a:rPr>
              <a:t>Sensores de posición</a:t>
            </a:r>
          </a:p>
          <a:p>
            <a:pPr>
              <a:spcBef>
                <a:spcPts val="600"/>
              </a:spcBef>
              <a:spcAft>
                <a:spcPts val="600"/>
              </a:spcAft>
              <a:buFont typeface="Wingdings" pitchFamily="2" charset="2"/>
              <a:buChar char="Ø"/>
            </a:pPr>
            <a:r>
              <a:rPr lang="es-AR" sz="2000" b="1" dirty="0" smtClean="0">
                <a:latin typeface="Arial" pitchFamily="34" charset="0"/>
                <a:cs typeface="Arial" pitchFamily="34" charset="0"/>
              </a:rPr>
              <a:t>Los captadores fotoeléctricos</a:t>
            </a:r>
          </a:p>
          <a:p>
            <a:pPr>
              <a:spcBef>
                <a:spcPts val="600"/>
              </a:spcBef>
              <a:spcAft>
                <a:spcPts val="600"/>
              </a:spcAft>
              <a:buFont typeface="Wingdings" pitchFamily="2" charset="2"/>
              <a:buChar char="Ø"/>
            </a:pPr>
            <a:r>
              <a:rPr lang="es-AR" sz="2000" b="1" dirty="0" smtClean="0">
                <a:latin typeface="Arial" pitchFamily="34" charset="0"/>
                <a:cs typeface="Arial" pitchFamily="34" charset="0"/>
              </a:rPr>
              <a:t>Captadores</a:t>
            </a:r>
          </a:p>
          <a:p>
            <a:pPr>
              <a:spcBef>
                <a:spcPts val="600"/>
              </a:spcBef>
              <a:spcAft>
                <a:spcPts val="600"/>
              </a:spcAft>
              <a:buFont typeface="Wingdings" pitchFamily="2" charset="2"/>
              <a:buChar char="Ø"/>
            </a:pPr>
            <a:r>
              <a:rPr lang="es-AR" sz="2000" b="1" dirty="0" smtClean="0">
                <a:latin typeface="Arial" pitchFamily="34" charset="0"/>
                <a:cs typeface="Arial" pitchFamily="34" charset="0"/>
              </a:rPr>
              <a:t>Sensores de contacto</a:t>
            </a:r>
          </a:p>
          <a:p>
            <a:pPr>
              <a:spcBef>
                <a:spcPts val="600"/>
              </a:spcBef>
              <a:spcAft>
                <a:spcPts val="600"/>
              </a:spcAft>
              <a:buFont typeface="Wingdings" pitchFamily="2" charset="2"/>
              <a:buChar char="Ø"/>
            </a:pPr>
            <a:r>
              <a:rPr lang="es-AR" sz="2000" b="1" dirty="0" smtClean="0">
                <a:latin typeface="Arial" pitchFamily="34" charset="0"/>
                <a:cs typeface="Arial" pitchFamily="34" charset="0"/>
              </a:rPr>
              <a:t>Captadores de circuitos oscilantes</a:t>
            </a:r>
          </a:p>
          <a:p>
            <a:pPr>
              <a:spcBef>
                <a:spcPts val="600"/>
              </a:spcBef>
              <a:spcAft>
                <a:spcPts val="600"/>
              </a:spcAft>
              <a:buFont typeface="Wingdings" pitchFamily="2" charset="2"/>
              <a:buChar char="Ø"/>
            </a:pPr>
            <a:r>
              <a:rPr lang="es-AR" sz="2000" b="1" dirty="0" smtClean="0">
                <a:latin typeface="Arial" pitchFamily="34" charset="0"/>
                <a:cs typeface="Arial" pitchFamily="34" charset="0"/>
              </a:rPr>
              <a:t>Sensores por ultrasonidos</a:t>
            </a:r>
          </a:p>
          <a:p>
            <a:pPr>
              <a:spcBef>
                <a:spcPts val="600"/>
              </a:spcBef>
              <a:spcAft>
                <a:spcPts val="600"/>
              </a:spcAft>
              <a:buFont typeface="Wingdings" pitchFamily="2" charset="2"/>
              <a:buChar char="Ø"/>
            </a:pPr>
            <a:r>
              <a:rPr lang="es-AR" sz="2000" b="1" dirty="0" smtClean="0">
                <a:latin typeface="Arial" pitchFamily="34" charset="0"/>
                <a:cs typeface="Arial" pitchFamily="34" charset="0"/>
              </a:rPr>
              <a:t>Captadores de esfuerzo</a:t>
            </a:r>
          </a:p>
          <a:p>
            <a:pPr>
              <a:spcBef>
                <a:spcPts val="600"/>
              </a:spcBef>
              <a:spcAft>
                <a:spcPts val="600"/>
              </a:spcAft>
              <a:buFont typeface="Wingdings" pitchFamily="2" charset="2"/>
              <a:buChar char="Ø"/>
            </a:pPr>
            <a:r>
              <a:rPr lang="es-AR" sz="2000" b="1" dirty="0" smtClean="0">
                <a:latin typeface="Arial" pitchFamily="34" charset="0"/>
                <a:cs typeface="Arial" pitchFamily="34" charset="0"/>
              </a:rPr>
              <a:t>Sensores de Movimientos</a:t>
            </a:r>
          </a:p>
          <a:p>
            <a:pPr>
              <a:spcBef>
                <a:spcPts val="600"/>
              </a:spcBef>
              <a:spcAft>
                <a:spcPts val="600"/>
              </a:spcAft>
              <a:buFont typeface="Wingdings" pitchFamily="2" charset="2"/>
              <a:buChar char="Ø"/>
            </a:pPr>
            <a:r>
              <a:rPr lang="es-ES" sz="2000" b="1" dirty="0" smtClean="0">
                <a:latin typeface="Arial" pitchFamily="34" charset="0"/>
                <a:cs typeface="Arial" pitchFamily="34" charset="0"/>
              </a:rPr>
              <a:t>Sensores de deslizamiento</a:t>
            </a:r>
          </a:p>
          <a:p>
            <a:pPr>
              <a:spcBef>
                <a:spcPts val="600"/>
              </a:spcBef>
              <a:spcAft>
                <a:spcPts val="600"/>
              </a:spcAft>
              <a:buFont typeface="Wingdings" pitchFamily="2" charset="2"/>
              <a:buChar char="Ø"/>
            </a:pPr>
            <a:r>
              <a:rPr lang="es-ES" sz="2000" b="1" dirty="0" smtClean="0">
                <a:latin typeface="Arial" pitchFamily="34" charset="0"/>
                <a:cs typeface="Arial" pitchFamily="34" charset="0"/>
              </a:rPr>
              <a:t>Sensores de Velocidad</a:t>
            </a:r>
          </a:p>
          <a:p>
            <a:pPr>
              <a:spcBef>
                <a:spcPts val="600"/>
              </a:spcBef>
              <a:spcAft>
                <a:spcPts val="600"/>
              </a:spcAft>
              <a:buFont typeface="Wingdings" pitchFamily="2" charset="2"/>
              <a:buChar char="Ø"/>
            </a:pPr>
            <a:r>
              <a:rPr lang="es-ES" sz="2000" dirty="0" smtClean="0">
                <a:latin typeface="Arial" pitchFamily="34" charset="0"/>
                <a:cs typeface="Arial" pitchFamily="34" charset="0"/>
              </a:rPr>
              <a:t> </a:t>
            </a:r>
            <a:r>
              <a:rPr lang="es-ES" sz="2000" b="1" dirty="0" smtClean="0">
                <a:latin typeface="Arial" pitchFamily="34" charset="0"/>
                <a:cs typeface="Arial" pitchFamily="34" charset="0"/>
              </a:rPr>
              <a:t>Sensores de Aceleración</a:t>
            </a:r>
            <a:endParaRPr lang="es-ES" sz="2000" dirty="0" smtClean="0">
              <a:latin typeface="Arial" pitchFamily="34" charset="0"/>
              <a:cs typeface="Arial" pitchFamily="34" charset="0"/>
            </a:endParaRPr>
          </a:p>
          <a:p>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357158" y="500042"/>
            <a:ext cx="3428992"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Tipos de Sensores</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60418" name="Picture 2" descr="http://cdn3.grupos.emagister.com/imagen/tipos_de_sensores_430139_t0.jpg"/>
          <p:cNvPicPr>
            <a:picLocks noChangeAspect="1" noChangeArrowheads="1"/>
          </p:cNvPicPr>
          <p:nvPr/>
        </p:nvPicPr>
        <p:blipFill>
          <a:blip r:embed="rId3" cstate="print"/>
          <a:srcRect/>
          <a:stretch>
            <a:fillRect/>
          </a:stretch>
        </p:blipFill>
        <p:spPr bwMode="auto">
          <a:xfrm>
            <a:off x="928662" y="1214422"/>
            <a:ext cx="7411083" cy="435771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txBox="1">
            <a:spLocks/>
          </p:cNvSpPr>
          <p:nvPr/>
        </p:nvSpPr>
        <p:spPr>
          <a:xfrm>
            <a:off x="357158" y="500042"/>
            <a:ext cx="3428992" cy="571504"/>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Sensor</a:t>
            </a:r>
            <a:r>
              <a:rPr kumimoji="0" lang="es-ES" sz="28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Inteligente</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64514" name="Picture 2" descr="http://zone.ni.com/cms/images/devzone/tut/poto1.gif"/>
          <p:cNvPicPr>
            <a:picLocks noChangeAspect="1" noChangeArrowheads="1"/>
          </p:cNvPicPr>
          <p:nvPr/>
        </p:nvPicPr>
        <p:blipFill>
          <a:blip r:embed="rId3" cstate="print"/>
          <a:srcRect/>
          <a:stretch>
            <a:fillRect/>
          </a:stretch>
        </p:blipFill>
        <p:spPr bwMode="auto">
          <a:xfrm>
            <a:off x="571472" y="1071546"/>
            <a:ext cx="8001053" cy="50006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pic>
        <p:nvPicPr>
          <p:cNvPr id="66562" name="Picture 2" descr="http://1.bp.blogspot.com/_ggnT6p0CvkQ/TIV0ItOnA_I/AAAAAAAAAAM/WJYGI4P25BI/s1600/sensores%5B1%5D.jpg"/>
          <p:cNvPicPr>
            <a:picLocks noChangeAspect="1" noChangeArrowheads="1"/>
          </p:cNvPicPr>
          <p:nvPr/>
        </p:nvPicPr>
        <p:blipFill>
          <a:blip r:embed="rId3" cstate="print"/>
          <a:srcRect/>
          <a:stretch>
            <a:fillRect/>
          </a:stretch>
        </p:blipFill>
        <p:spPr bwMode="auto">
          <a:xfrm>
            <a:off x="785786" y="642918"/>
            <a:ext cx="7286676" cy="55987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571472" y="428604"/>
            <a:ext cx="2500330" cy="571504"/>
          </a:xfrm>
        </p:spPr>
        <p:txBody>
          <a:bodyPr>
            <a:normAutofit/>
          </a:bodyPr>
          <a:lstStyle/>
          <a:p>
            <a:pPr algn="ctr"/>
            <a:r>
              <a:rPr smtClean="0">
                <a:latin typeface="Arial" pitchFamily="34" charset="0"/>
                <a:cs typeface="Arial" pitchFamily="34" charset="0"/>
              </a:rPr>
              <a:t> Computadora</a:t>
            </a:r>
            <a:endParaRPr>
              <a:latin typeface="Arial" pitchFamily="34" charset="0"/>
              <a:cs typeface="Arial" pitchFamily="34" charset="0"/>
            </a:endParaRPr>
          </a:p>
        </p:txBody>
      </p:sp>
      <p:sp>
        <p:nvSpPr>
          <p:cNvPr id="19" name="18 Rectángulo"/>
          <p:cNvSpPr/>
          <p:nvPr/>
        </p:nvSpPr>
        <p:spPr>
          <a:xfrm>
            <a:off x="571472" y="1000108"/>
            <a:ext cx="8215370" cy="3323987"/>
          </a:xfrm>
          <a:prstGeom prst="rect">
            <a:avLst/>
          </a:prstGeom>
          <a:ln>
            <a:noFill/>
          </a:ln>
        </p:spPr>
        <p:txBody>
          <a:bodyPr wrap="square">
            <a:spAutoFit/>
          </a:bodyPr>
          <a:lstStyle/>
          <a:p>
            <a:pPr algn="just">
              <a:spcBef>
                <a:spcPts val="600"/>
              </a:spcBef>
              <a:spcAft>
                <a:spcPts val="600"/>
              </a:spcAft>
            </a:pPr>
            <a:r>
              <a:rPr lang="es-ES" sz="2000" dirty="0" smtClean="0">
                <a:latin typeface="Arial" pitchFamily="34" charset="0"/>
                <a:cs typeface="Arial" pitchFamily="34" charset="0"/>
              </a:rPr>
              <a:t>Una computadora o computador (del inglés </a:t>
            </a:r>
            <a:r>
              <a:rPr lang="es-ES" sz="2000" i="1" dirty="0" err="1" smtClean="0">
                <a:latin typeface="Arial" pitchFamily="34" charset="0"/>
                <a:cs typeface="Arial" pitchFamily="34" charset="0"/>
              </a:rPr>
              <a:t>computer</a:t>
            </a:r>
            <a:r>
              <a:rPr lang="es-ES" sz="2000" dirty="0" smtClean="0">
                <a:latin typeface="Arial" pitchFamily="34" charset="0"/>
                <a:cs typeface="Arial" pitchFamily="34" charset="0"/>
              </a:rPr>
              <a:t> ), también denominada ordenador (del francés </a:t>
            </a:r>
            <a:r>
              <a:rPr lang="es-ES" sz="2000" i="1" dirty="0" err="1" smtClean="0">
                <a:latin typeface="Arial" pitchFamily="34" charset="0"/>
                <a:cs typeface="Arial" pitchFamily="34" charset="0"/>
              </a:rPr>
              <a:t>ordinateur</a:t>
            </a:r>
            <a:r>
              <a:rPr lang="es-ES" sz="2000" dirty="0" smtClean="0">
                <a:latin typeface="Arial" pitchFamily="34" charset="0"/>
                <a:cs typeface="Arial" pitchFamily="34" charset="0"/>
              </a:rPr>
              <a:t>), es una maquina electrónica que recibe y procesa datos para convertirlos en información útil. </a:t>
            </a:r>
            <a:endParaRPr lang="es-AR" sz="2000" dirty="0" smtClean="0">
              <a:latin typeface="Arial" pitchFamily="34" charset="0"/>
              <a:cs typeface="Arial" pitchFamily="34" charset="0"/>
            </a:endParaRPr>
          </a:p>
          <a:p>
            <a:pPr algn="just">
              <a:spcBef>
                <a:spcPts val="600"/>
              </a:spcBef>
              <a:spcAft>
                <a:spcPts val="600"/>
              </a:spcAft>
            </a:pPr>
            <a:r>
              <a:rPr lang="es-ES" sz="2000" dirty="0" smtClean="0">
                <a:latin typeface="Arial" pitchFamily="34" charset="0"/>
                <a:cs typeface="Arial" pitchFamily="34" charset="0"/>
              </a:rPr>
              <a:t>Es una colección de circuitos integrados y otros componentes relacionados que puede ejecutar con exactitud, rapidez y de acuerdo a lo indicado por un usuario o automáticamente por otro programa, una gran variedad de secuencias o rutinas de instrucciones que son ordenadas, organizadas y sistematizadas en función a una amplia gama de aplicaciones prácticas y precisamente determinadas.</a:t>
            </a:r>
            <a:endParaRPr lang="es-AR" sz="2000" dirty="0" smtClean="0">
              <a:latin typeface="Arial" pitchFamily="34" charset="0"/>
              <a:cs typeface="Arial" pitchFamily="34" charset="0"/>
            </a:endParaRPr>
          </a:p>
        </p:txBody>
      </p:sp>
      <p:pic>
        <p:nvPicPr>
          <p:cNvPr id="18434" name="Picture 2" descr="http://2.bp.blogspot.com/_RVv0Hp6HE9Y/S_NfjBWw3FI/AAAAAAAAAIk/7ymCS8kIWPU/s400/redes-ej.jpg"/>
          <p:cNvPicPr>
            <a:picLocks noChangeAspect="1" noChangeArrowheads="1"/>
          </p:cNvPicPr>
          <p:nvPr/>
        </p:nvPicPr>
        <p:blipFill>
          <a:blip r:embed="rId3" cstate="print"/>
          <a:srcRect/>
          <a:stretch>
            <a:fillRect/>
          </a:stretch>
        </p:blipFill>
        <p:spPr bwMode="auto">
          <a:xfrm>
            <a:off x="3071802" y="4286256"/>
            <a:ext cx="3286148" cy="213599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pic>
        <p:nvPicPr>
          <p:cNvPr id="6" name="Picture 6" descr="http://1.bp.blogspot.com/_lPX7ZO73pzU/TG1ZRTbgxLI/AAAAAAAAEOw/n6gcakX6Veg/s400/Historia+telefono+movil.jpg"/>
          <p:cNvPicPr>
            <a:picLocks noChangeAspect="1" noChangeArrowheads="1"/>
          </p:cNvPicPr>
          <p:nvPr/>
        </p:nvPicPr>
        <p:blipFill>
          <a:blip r:embed="rId3" cstate="print"/>
          <a:srcRect t="3773"/>
          <a:stretch>
            <a:fillRect/>
          </a:stretch>
        </p:blipFill>
        <p:spPr bwMode="auto">
          <a:xfrm>
            <a:off x="2149494" y="912424"/>
            <a:ext cx="4708522" cy="3873898"/>
          </a:xfrm>
          <a:prstGeom prst="rect">
            <a:avLst/>
          </a:prstGeom>
          <a:noFill/>
        </p:spPr>
      </p:pic>
      <p:sp>
        <p:nvSpPr>
          <p:cNvPr id="10" name="Subtitle 1"/>
          <p:cNvSpPr>
            <a:spLocks noGrp="1"/>
          </p:cNvSpPr>
          <p:nvPr>
            <p:ph type="subTitle" idx="1"/>
          </p:nvPr>
        </p:nvSpPr>
        <p:spPr>
          <a:xfrm>
            <a:off x="2071670" y="285728"/>
            <a:ext cx="5143536" cy="571504"/>
          </a:xfrm>
        </p:spPr>
        <p:txBody>
          <a:bodyPr>
            <a:normAutofit/>
          </a:bodyPr>
          <a:lstStyle/>
          <a:p>
            <a:pPr algn="ctr"/>
            <a:r>
              <a:rPr smtClean="0">
                <a:latin typeface="Arial" pitchFamily="34" charset="0"/>
                <a:cs typeface="Arial" pitchFamily="34" charset="0"/>
              </a:rPr>
              <a:t> Evolucion del telefono movil</a:t>
            </a:r>
            <a:endParaRPr>
              <a:latin typeface="Arial" pitchFamily="34" charset="0"/>
              <a:cs typeface="Arial" pitchFamily="34" charset="0"/>
            </a:endParaRPr>
          </a:p>
        </p:txBody>
      </p:sp>
      <p:sp>
        <p:nvSpPr>
          <p:cNvPr id="11" name="10 Rectángulo"/>
          <p:cNvSpPr/>
          <p:nvPr/>
        </p:nvSpPr>
        <p:spPr>
          <a:xfrm>
            <a:off x="428596" y="4786322"/>
            <a:ext cx="8358246" cy="1323439"/>
          </a:xfrm>
          <a:prstGeom prst="rect">
            <a:avLst/>
          </a:prstGeom>
        </p:spPr>
        <p:txBody>
          <a:bodyPr wrap="square">
            <a:spAutoFit/>
          </a:bodyPr>
          <a:lstStyle/>
          <a:p>
            <a:r>
              <a:rPr lang="es-ES" sz="2000" dirty="0" smtClean="0">
                <a:latin typeface="Arial" pitchFamily="34" charset="0"/>
                <a:cs typeface="Arial" pitchFamily="34" charset="0"/>
              </a:rPr>
              <a:t>La evolución del teléfono móvil ha permitido disminuir su tamaño y peso, desde el Motorola </a:t>
            </a:r>
            <a:r>
              <a:rPr lang="es-ES" sz="2000" dirty="0" err="1" smtClean="0">
                <a:latin typeface="Arial" pitchFamily="34" charset="0"/>
                <a:cs typeface="Arial" pitchFamily="34" charset="0"/>
              </a:rPr>
              <a:t>DynaTAC</a:t>
            </a:r>
            <a:r>
              <a:rPr lang="es-ES" sz="2000" dirty="0" smtClean="0">
                <a:latin typeface="Arial" pitchFamily="34" charset="0"/>
                <a:cs typeface="Arial" pitchFamily="34" charset="0"/>
              </a:rPr>
              <a:t>, el primer teléfono móvil en1983 que pesaba 800  Gramos, a los actuales más compactos y con mayores prestaciones de servicio. </a:t>
            </a:r>
            <a:endParaRPr lang="es-ES" sz="20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571472" y="357166"/>
            <a:ext cx="3857652" cy="571504"/>
          </a:xfrm>
        </p:spPr>
        <p:txBody>
          <a:bodyPr>
            <a:normAutofit/>
          </a:bodyPr>
          <a:lstStyle/>
          <a:p>
            <a:pPr algn="ctr"/>
            <a:r>
              <a:rPr smtClean="0">
                <a:latin typeface="Arial" pitchFamily="34" charset="0"/>
                <a:cs typeface="Arial" pitchFamily="34" charset="0"/>
              </a:rPr>
              <a:t> Sistema Informatico</a:t>
            </a:r>
            <a:endParaRPr>
              <a:latin typeface="Arial" pitchFamily="34" charset="0"/>
              <a:cs typeface="Arial" pitchFamily="34" charset="0"/>
            </a:endParaRPr>
          </a:p>
        </p:txBody>
      </p:sp>
      <p:sp>
        <p:nvSpPr>
          <p:cNvPr id="6145" name="Rectangle 1"/>
          <p:cNvSpPr>
            <a:spLocks noChangeArrowheads="1"/>
          </p:cNvSpPr>
          <p:nvPr/>
        </p:nvSpPr>
        <p:spPr bwMode="auto">
          <a:xfrm>
            <a:off x="714348" y="1000108"/>
            <a:ext cx="792961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sistema informático como todo sistema, es el conjunto de partes interrelacionadas, hardware (elemento físico), software (elemento lógico) y </a:t>
            </a:r>
            <a:r>
              <a:rPr kumimoji="0" lang="es-E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humanware</a:t>
            </a: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(Elemento humano) que permite almacenar y procesar información.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el conjunto de elementos tales como servidores, terminales, impresoras, </a:t>
            </a:r>
            <a:r>
              <a:rPr kumimoji="0" lang="es-ES"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etc</a:t>
            </a:r>
            <a:r>
              <a:rPr kumimoji="0" lang="es-E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necesarios para la realización y explotación de aplicaciones informáticas.</a:t>
            </a:r>
          </a:p>
        </p:txBody>
      </p:sp>
      <p:sp>
        <p:nvSpPr>
          <p:cNvPr id="16386" name="AutoShape 2" descr="data:image/jpg;base64,/9j/4AAQSkZJRgABAQAAAQABAAD/2wCEAAkGBhISERQUExQWFRQWFRYVGBgYFxgWFxsXFxcXFBcYFxcaHCYeGBojGRQXIC8gJCcpLCwsFh4xNTAqNSYrLCkBCQoKDgwOGg8PGiwkHCQqLCwsKSwsLCwsLCwsKSwsLCwsLCwpLCkqLCwsLywsKSwsLCwsLCwpKSwpLCwsLCwpLP/AABEIAMMBAgMBIgACEQEDEQH/xAAbAAABBQEBAAAAAAAAAAAAAAAAAQIEBQYDB//EAEkQAAIBAgMEBgUIBwYFBQAAAAECEQADBBIhBTFBUQYTImFxkTKBobHRFCNCUnKSwfAHFRYzU2KyQ1SCouHxJDRjwtIXNXOTs//EABoBAAMBAQEBAAAAAAAAAAAAAAABAgMEBQb/xAAxEQACAgEDAwEGBAcBAAAAAAAAAQIRAxIhMQRBURMiMmFxkaEUQlLRBRVTgbHh8MH/2gAMAwEAAhEDEQA/APa1UQPClihdw8B7qKoAooooAKKKKAA1z+VJ9ZfMU3G/u3+w39Jrx0CubPm9Ktj0uh6D8UpPVVHsvypPrL5ij5Un1l8xXjcVYpsViqv9A2nuE6aFes7MTJ/djXv7qwXVOXETtyfwiGNXLJ9v9nqfypPrL5ij5Sn1l8xXlf6guBVY5ApUvJbQAFQZMf8AUXdSjYTZJlc0gZQQTBtvd15HKggcc1P15fpI/lmH+r9v9nqfypPrL5ikOJT6y+Yryxuj90MqkKC26TyUOeGsBgNOOlL+oLuYL2MzM6hZ17BYMYjcMppPPL9IfyzD/VX0/wC8HpdzEp9ZfMVya+v1h5ivLMRhijMjABlMHxrnFQ+qrsdC/gqatT+x6urg7iD4GaCKyfQYwL3in/dWoY114pa4qR4vVYfQyvHd0dJpM4rnGtJFaHNZIW7VD0k6ZDDjIkNePDgve3fyH5LukWNu27cWQM7SASd3MjmddK83xWEuK3zkydSSZmeMz401XcynOtkbvoz03u3rwS6LYSGJcSsZQTxJEaVrbm1bIQubiZAJJDA+6vEutOkTG4Ab/wDXwpEBmOJ3D88adeTNZGepWP0hYZmylbikmB2QfcaounPSvFYfFG3auZV6tDGVDqZnUqTwrJrd6vQGX4sOHcvf31HvpdvFm1fKqkknWCwUDUyZZhArfplGU91sE5uq7mn2J0rxd4sGxJUjLlVUsZmmZjPlBiB2QZM6U+3tzaRKziUALKNUUOEa71AuMnV6Ln0iZ7qy2BxGItEi3mBYKSuTNMGVORlOoJ0MSJ030v6zxGVVzPlLZ1kb2D59GIlhnMxJEnnXa8SbdUZqT+JsMXtfHSBYxYuEm6AptoHPVMEMfNwdSTv3Dxrmu0Nq9aLXXpnOYjsqQQrBAwi2dCW0PIEmBWWtbQxSQRnUozvOTVTcBDmcugMnTdx03063tLFq0g3AyW1t6pJFtTnUEFeBEhjrpIOlL0/kVq+ZpsPtXajsqjEW8zIbkQsqoOWWi1xbTSfLWqi7072grFTe1BIPYtbwYOuXWqxcfiBcLjNnCQewDCel2kyxl1mSOR4A1Ht4S5cYQpJfMQTpmIBZoJ0J0NXHHH8yRLk+1mptdNsaVB63gPoJy+zRVFYPZXwHuoo9OPhfQNT8nuC7h4D3UULuHgPdRXlnYFFFFABRRRQBxxv7t/sN7jXkfyVwgaOzAM6biSoMb9Sp8q9cxn7t/st7jXmKbTVQkAmFsSJiDaZpE94gyOZrh6pJtWe9/CJzjGWhXuv/AErSK7fKH+6jW9w0Vs0jd/O3nUzF7YD4hLoU9nJoTM5SeMcop9vbgXOIuNPFnBLfN9XF3TtLxAriSj2Z7kpZGlePt38+CNe2nedcrHTLHogGOxOsSfQTU8hSjat4BBPosrL2RMoCFJMS0KY1nSpQ6QtlCdqMoWM2kCwbMRyLEN/rT/16qraADMFW0D2oUZbZVsgjQnOZO4wKu1+ox9pbeivt+xEG0sRAfMSEzCSoIi6SSCCIIMGmfL7zXFMkvqB2V+mTmBEQQSxmedSP1yoXKofKOogZ9/VFj2oHHNw3FRyqQ/SUG5nyuOygkPDdh2eM0biGgjuFLZ/mFUu2Jfb/ALuymvFizFt8kHQDXdGmndAphU8j/vVtZ28FA7LaPmjN2Y64XpiPT0yzyNNXbnzNy2wdmuFu0WkahY0PLL7e6p0R8myyZlt6e2y5LDotiUstdW6wRpXQnxO/dxHnWrt3lYSrAjmDI9lZ7o/btXnuyocBbKgsv1beQnUSJKzUy70aQHNZZrL81Jy+ta78NqC7o+c67RPO3O1La/HC/uXDDSmxVZhNquriziAA59Fx6D+HI91WvCt4yTR5uTG4OmUHTNoszJGj6jhu1rM2LK3mtdZ25s5vWCddK0nTYHqNDGjHyg8xyrObLudqzGvzB88x/Gh+TB7yRJGyLdu5adZB61Bvnee+pF+/8oAU9gi7klSGO59RKiN1cUx4uC2wBEX7YIMcx8ads/RtR2/lIzAejMXIjSffurPl7ms1pTor9odHFswxcup4ZdefAma42brKzdZbdAzYd17Df2VySu76jOfFRUvB32FoGTK3SQNdOyCAO7Thzq3x2OZ3FrcLlvPaImcwE+E6ER310eq8burOTHBSk99zOY/pAxa51a3V7FxAzOxcdZeW8TOUELC5QvDMdalYXaN0tYzWLyqrIzNluOBktGyDaUKMkg5jBPaAPCK4YTC5t8i2DxnM7D6TdwjQVprPTMYcWrTI7k59EEtAgoAOO9h/hrXH1Ot6VH7m08NK7KHaePuyiWreIZEaySxF0FxaUrlJyhuO/Tw3Q+5t+/1nWLhrygdRPpCVs3LlwgkWwIIuQdPo8a0h6Q467+4wTKD9K+2Qfd0PtpmJ6O4q4j3MZiT1aqzGzZ7CkBSYZuI/M1upJbSS+pk4+DLbH6QXQc4sXbvzdu2WBYybecEscpBkXPERv1NOwePuRhkaxeAsMrZsrtPVoQqhQgiTAkzHAgVtOgOz+rwNqdM+a7H2zI/yha0WWpnmim0l9yowbXJ49h9mXsi/NXPRH0G5eFJXscUtH4r4fcXpfEctFU+N6XYOy5t3L6q6xKnNIkA8ByNcf282f/eU8m+Fcto2tF9RVD+3ez/7yn+b4Uft5s/+8p/m/wDGi0FovqKof282f/eU8m+FH7ebP/vKeTfCiwtF6yyIO41CGwsN/AtfcX4VX/t5gP7yn+b/AMa74Lpfg71xbdu+jO2gUZpJgniOQqXpfJUcjj7rok/qPDfwLX3F+FH6jw/8C19xfhU4UTUuMfBfq5P1P6kH9R4b+Ba+4vwo/UeG/gWvuL8KnTSg0tK8D9bJ+p/Ug/qHDfwbX3F+FIdhYb+Db+4vwqY1zhTWvx/vFGmPgfqZPL+pWvsTD/wbf3B8K5nYlj+Fb+4vwqVjceiak68t5PgKqLnSMg6II72190D209C8CefIvzP6k+3gUt+girO/KAN3hXQVV/tTb+krDwhh7wfZXS30gw5/tAPtAr7xFUlRk56nbO219nC9bK7m3qeIYbiK57Expu2FZvSEq32l0Px9dTLWIDiVIYcwQdfVVDsS31tvFIrRmuPB5BxofZWb9mXzOqK1YZX2a+5x6U4sXEyWxnaG4iNYUxO8gTVBhLHV3LYCmRaYkQAxOYzunWra/wBC8QPRvKw5GR+BFRbnR3FqZNsNwkFTp5g0NnNpV2RsDbYKAQR/xFuAQV0leB3+I31Jwf7x2+icUCDHCHBg8fPSe+o72b6xntuMpDCQ4EgyDrIOtImLIgBFADh4G4kSN06b+Aqe9lyTcaEww+ZOsxdIB3j0PGpFy6eqVwe1YccNcrkEa8gV3RqKi3LoVMiIU7WYkkt9ErpI/GkwLLLI5hHWCd8H0g3OZHtq8kk1RzYsMlNyZZ4lQG09Eww+ywke+PVXKztUWrqHIHYEMNYykaAg84JEcQTXDaW0LdtLaWmZyq5ASI4yNABrqREcRU7otslkxqreXtGybwB1g5sonv36cJrHGnq2OuUlp3N+orNdJr7Ym6mAtn0oe+w+jaBBy+LGPMVK6RdI+pK2rS9ZibmiINY/mfkBUjoz0f8AkyMXbPfuHPducS3Ifyia7orT7T/sc7d7FrbtZQABAAAAHADQDyp/GloqGrKFpKKKKA8P6f8A/uF/xT/80rPVu+kGyku4+7mEl8ThrI1MANZzsTBBM5QN441UbM6M2nNjNcc5jhDcUIAMuJ3BXzySCNdBoZExFYNbnLKLbI+wMaUtXlXEDD3GeywYm4JVRezD5tTOroYOhqzw2PwM37jBMxxBe2CjhgoZHWIlYID9nTfBmRFfd2Cj2jftllUksilCVCdcLAU3C5+dk5smunGpF7ovYXrD192LbYgH5ldfk7WlePnePWiJjdrFMFYzHX8IyYg/NFy94rlW4GJJU2DaJGVU9LOG1Ou/SovSN8Meq+T5B2TnCh9D2YzFwJb0uGnEnSpH7JQmLbOZwzXlEJ2W6kS2uaVJHceGtGJ6MC31i5mJVFhnQ20zG/YtE23zEOkXvS9moIBtMztX/QO4BtDDkmBmbU6D0GrrjujNu2zZndESzcdvmouE2ryWGORrkQxeVOYDTdpUzYfRiycULVwZ8mLNlt6h1Nq666A6EG1wP0o1pJCjFpnrYxqfXX7w+NBxifXX7w+NZ/8A9PMB/dx95/8Ayqh210d2ckpasgtxYO5C+Ha1PsrVujpqTN2+07QMG4gMbiyz767rdB4ivIL/AEXsn0cy+Bn2Gq+50duJqsXF5SUPvip1IGpLse13XiTEwCawO1MWGuHrb1suIkMGULIBCgmREEad9ZDNaXS58otGPrEr6jFSeqw4N0pirsAgiH1YZFJMGCTMj1VUFqZLyUty+CTqpDbtbdwH3EU25mG8sPESPOPxqgvYVcxUYkFgf7S0GnRSCGAJ+kK6LfdB2gWT69i6TAiZKEkRHdWmhka14LRpO5lPs/E+6qvG4koDxMcD76ssPa65Q1u9mH8yK0dxAykGs9tZtEIAWV1A3SCRQ4tAmnujQ9EDiHVkRsq3GYFjrrlUtHfl9k1pthWFs4q9ZXdkRhzkAT/VNQ/0a/uLn/yf9gpt66y4m5ih6Fu8ttvslcpPq0865cvsyTPW6WXqY3DhV9XexsQKcBQjAxG48acBW554i1zv4K2/pIreKg11oFAFfd6PYc/Qg/ykr+NcX6JWjuY+BCsPcD7auMpqn2z0usYfsSbl06C3bGdyeRj0fXQoanSQ9VcnHAdEbVq8bphiAMojKFje0Se138PbUbG9JHuubOBXrbm57v8AZW/FtzHu99cDsvGY7XEscPYP9ih7bD/qNw8PYK1Wytn27NsJbUIo4D3nme81ooxj8WZtuRB6PdGEw2Z2Y3L763LrekTyHId1XVFFJtvdlJUFFFFIYUUUUAZDa3QDr7t258odBdNtioRTDW1yqQ0yDBOojearx+iVRuxd3h9EfR9H6XDhyrfiip0olwTPPx+iNIj5VciZjIIndMZonvoP6JV1/wCKu6zPZH0t/wBLjAnnAr0CijShaImB/wDSca/8Xd7Rk9kanXU9rXed/M01v0SKRBxV0iMvojcDIHpbp1ivQKaxNJxQaInmm3P0Zm1Yu3VxFx2RCcrKNVWDlnNugbu4VZdFeiSquHxIxDsn7/KyqBme3lJZ5nQaa8jzNbDaV1RabrCArKVM8cwiBzJndXnPR3abtg7dons2y6RxMMSJ56HdUukNQWpGn2x0hLApakLuLcT9nkKx+0ekViwxV2JYb1QZiPHUAeEzTOlO1GsWCVMOxyKeUySfEAHzFecMKn3tzb3djdHp1ho9G74ZU9+ep+z9uWsQSLZaV1IZcpiYkQxBHOvNFFScDjDbdXXepB8RxHrEijSg1M9MvaqdOG6m4vYlp7l9cigykEAAibVs6e3zpC5K+qe/UVLu4oLfuhmCk9WQCQCfmlEiTrqK26atW5n1G8SBe2fYYgi1uAEiZ7O7VQyncN9R8Nsi1buBlLDKwaJViePA5hu5d1S7i8xpzOvtZT/VS792vmeHcXHsrtpHIm6Iu0bQsOMRbEKSBdWCJUmM0cCKpceQUtkfVfX/ABGtZdw+eyycGQjzBjgOOu4VkN9i13I48mrHKqaHDhlt0d2tdso3VuV7UkQDrA51aYLbbpaa2VVlfMWDAyc3eD4VRrbKrAEjfpGp400bSUHUgaTr4x+FcDUpSex6icYYkk93v9OP3NZsbpf1SC3cUsF0BBE5eA13xV7Y6ZYY7yy+Kn/tmvMLu2E3QWPdQuMuOoCkKdZkSfVVJTh73HljejNbh73dLv8AI9bs7dw53XrY8WC6f4oqsxfTmyGyYdXxNz6toHL63iAO/WvO02M7ZS5zlt2ukn7JNW9vZzWvQYKQATlJSPWPDea6Nl8TifNPY1DbP2hi/wB/dGGtH+ztauRyZ50/OlXGyOj2Hwwi0gB4sdXPix19W6sRZ2zi03XGMd6v79alW+nOIX0wjeKlfcYqZZZccIaiubN+K62t1YvD/pCEDNaPirT7CB76tMJ06wpHaLoe9SR/lmpTRVGjoqvw/SDDP6N62e7MAfIwanq4IkGR3a1YhaKWkoAKKSaWgVgKKBRQMKKKC0b6ACar9obWW0JOp4DifgO+om19vBOysFuXAd7fCs1evszEsSSeJqJSKUTpj9ovdaXPgBuHh7NePsrPbAMC8vK+9WzsACToI1nSqfo+c1y+qkEm8xGo3cT4VnVjk0mik6cYnM6JvyrJ8W3exfbWauDUeqpW1cd1t13+s5I8PRX2Co1xpPrpoGxbdvU1K2bs0Xb6oTC7z35d49dR1cDNS28cbdxXXepDfEeugD0g8vVFWeKxHzYz20vQAIUAnlpIIPsrjsC4HJYLmDWweG4kHjU7EYS3xVl9R/CYqoJJCnb4KA4nBHer2D4Pb/pMUPatt6GInlmyP/UM3tq0bCWzpmJ7sw9xH4VXYvYqcAD4gD+mK0syaYhu3lXQ23UDkyn3sKzWFQtbtjn1n9VW7bNI0A8mn2a7qo8Pi8lrKB2szCeQB9+tPU3yZtImYzFT2V4aE/gKi28GGMxoNNR3CIHdTLKz+Pf3CpoSIPGR7wI79Kmc9K2NMUbe/A5LCruEd9S1wPZzExyHHu9ddMFg2YkxmCjNEjju31Lw+vbYjNrlBO7fqY4/nfWcI6t5GuTI4uo7HPOLIEAG6w0UbgOJM7hzPqpmHwjANdZ+0RrB04b4BPgIrsoKySJZt5nU+cQBwFU2MxTteCoxULq3ZBAPAab/ADroTS5RyyZN+WyfSVj3kT5HX2U3FMyDUFfGR3nTlrSPfXRjBK6jjBHHtTFVWKxjXWJJkfn2fHmaHp7C1M6JfLPJ8PV8alk1EspEePxqYi1y5VUjrwO4icKdbxDL6JYHhlJGvqouKB41edF+jTYh8x0tqdT71X+aOPCslb4NnSNL0Gu4h0drruy9kLmM6icwBPqrU0yzZVFCqIUCABuAFPrrSpHO+QooopgIm4eApaRNw8BTb99UUsxhVBJPcKAHO4AJJgCsntjpOWOW3oOfw5n3VW7Z6THEGE0t8BxPeeXhUBFrOUi1Hydxcp81HCmno0zqBHM5fwqFFyZbaSOgAOhKjhLGAe7XfVemz0TP1ahZBEgcx9Y8PCBVmMAzCQwnkPdOtUu0toG25tplLA9pvSA4xrx91dNRxq2c1vJKjznE4V7bFWBBGkfA8a5MfOtniVNwyxLHcJ4DkOXqrg2z0beAfVXNqR1ekzKK3rqRhNnvcK/RUmMzA5QJ1Pq5VpEwCAQojwpwshQJ1Ez3+o8PKhSQpYmlsW+z8U1rKEVLioMo7anSAoJBgzr7qsbnSQKe1auLB3qWj8RWUTCyNCDHA7x4iIjQcY50B3UkBj/hM8G+qY5VukuxzNyXJr/1/aYxnM8mUH1GIPGuNzGpIAynQ+iSvA8PVWd6y4ZJytG/NlMGSYk6Tu46U0X8japBHAEjl9HdwGneBzooWot71u05zQc3MQfNhrNZq7ai66j65M67jEROtTWxYJmTPIhSPPgNfZTLtonLcWWYSGEb17u+pk9O4e8Ps24iBry5Dxqfaw8an/So2BxtsltYMjRoB3QfbVgGrndt7nVHTVRLLYSav9j3MKvLFkGyhIBGUcjWa2ZtG3bZjccKChGp7xpS4fbOIvjJhQcokG66wq6mMv1jBHw41rHgxnJWN6ROgYW7Im++gCmAo+sw3D8+tmF2IttIzMWOrHTVjvOoqfg9knDgnKHdtWuFu0eOs7h3U27id8qw9U1ZGnuzObcUqVWZBB9h461CsJVltt1YpHJvw51ATXQev4VdpK2ZuLcqRItnluHHv3VJzxUeymlXPR/Yj4q5A0tjVm5co5tyHrrllJzdnZCKhGjp0e2A2JeTItr6TfgP5vcK9OweFREVFUBV3AcOPn31xweCS2gRBCjQD8TzPfU1EitoxohysAYpaIprGKskdRSZxS0AIm4eAqFtvCtcssiic0A7hpx31NTcPAUtAGCfoo43z61n2imfqC6DpB8Gj2GBXoFIUB3gVOlD1M89ubNvDerfdze1aiHMNIHnH4V6UcMvKouLwimAQDPMA++ocCtZ59cuQCSDoCeHKeFZewZEnUnU+J1r0vpJsy0MNfYIARacgiRrB4A15laMQJrOfg1x09ztyomkIoIqDcWlBoW1v8KS3ad2VFEljA8aa5BuluW/R3o+1/PcVihWVUjnGs814Rxp7hjIdFzAlWEA6g6gGZjcd1ajZLjDKtsCQBE8+JPiTUXbGCzE3E3cRxrbeK2OKVTluZS5g7fKOOhMVCxGDUAnPpv114d2v+5q+K/n8muT2wQcwkcZOnto9Un0PiZ3B4fMQTu4Dnxnwq1tkQAp1PHh6tO6p9jY/ZzgEzrl7t404yY0NRr+HJfNoIMkLz1HaPEweXGs9erk30OK2OF7AW2EMoPfx899RW2Ja4BgO5jViwppqbFoT5REs7JtL9GT3yffpUn0dxI8N1OimmadselLsPbEvp2205nd4cqeu0X4we/T4fjXA0k0KTQtKOe0s13LwjfI8N2p5e2o9rBxv3VLNdtlbMfFXOrt7hq7cANxn8Bx9VNtyBRUdx+xdjvinypogjM3AD8TyHr3V6ds7Zy2bYRBCjzJ4kniTSbN2UmHti2g0HHiT9Y95qaBWkUkRK2CDUV1plun1oiBrPFGaaHWSKVVAoAZB5UV0oooBE3DwFLSJuHgKWmAUUUUAFR8VvFSK44kgCTuAJ9Q1NJgUHSjGWkw9xblxUzowAZgCdNwG815RhsUn1gPXWnfo4MZca5fu5bjt6ORmyg+igMgaCBpyqU36K14XR/9ZHuespRbNoSjFcmXS6p3EH1iumT1VbYr9GTjRXtMY0GZkPuIqkx/RbF4dSzB1UcQc6+sruHiBUaTVZEyS9qKtehqA33Y/RUAf4jr7FrL4THyCH3r+eFXfRjbtq1f7RKh1iSDEjUSeG5h66UVuGR3E9KvbNV1004/nvqlv2GtntbvA/hV9hNpo4BBEdxkeYrljMD1muaug4jEHCTcKJIzapLb9Yjxkcd9S8JsN3ME9nmOBAmG0GmlWeN2ZLLH0P8ASPd7atLtshSE1e4BIHhBJ86nSi1KRl8VtQIkrqzjs+qRu7vhVOb/ABIMnu5+Fem4LZCJbFsqpHGVBk8d9ccR0Xwz77Sj7Mr/AEms/Trg21t8nmpcHj7YpxFbPEdAbJ9F3Xxhh7RPtquv/o/uD0LinxDKfZIqdLHqRnGrmRVpf6KYtPoZvslW9kzVZiLF5PTtsvirL66mmFoaRQRXL5R3fjXXCYZ8RcWzaBzHUncFXiSeAp8gwwGBuYm6LVrX6zcFHEk/meFeo7H2Rbw9sIg03seLNzPw4UzYOwreFtBE1O9m4seZ7uQ4VZ1vGNGMpWAagtTVp4WmLUOt06kSlqlwIKKKKYBRRRQAibh4ClpE3DwFLQAUUUUAFQtrn5tvsP8A0mptRdpLNtvst/SaTAwuzky3VM+iSe6YO8VZYTpdadgguIzHcIKk6ToD4VW2x6Ub8reZRqgXAHxmGIU6CDpoCFIidxgikT2JgxRvXbjNqSFjiAJOg8qmJppz9XOoOzUhmPCB7zU3NJFAjzvF4QJiriASASB4SI9hroljX1TUja6n5dcjiTHkse6i8Mq95rnkd8eCfsfahW1lnLDHLAE666mCW8Na02zekd6NUnvnKT6tY/OlU/R/Z4FpWYQW7UcQOA8o86nXcRl0UV6kMScVZ5k5+06LHE9ILh0VANROY6nuEaAnmTpyNarZ5Q21ZBAYA9+vM868s2jtQqyweJzR3RpPrr0fou04W2Tv7X9RNZZccYrYuE2yzU09aaDypwrnNbYGmDWnmkAooNxsU0rXQCmmgVFfitj2H9K0h/wj376fs3ZFmzm6tAubU7ydN2pO7uqaRShqEAGkNOYchSJbNMBEpzGndVTggoAF3UtFFUAUUUUAFFFFACJuHgKWkTcPAUtABRRRQAVyxO4V1pLiyCKAMRtDZ5tXc2pRiQDGgkEANy1075FVdsqrW34da3t6z8a2uNvoiM9wgIoJYndH415vjNoFrVt7QykuXVdNAS8DluqUr2JaNBshR2weW7wmhmAaZgDUk8AO+svb29iVmNJ49WJqLiMTdu6XC790QJ8AKHfhlKK8o5YjE9biLl1R2ZIX3T5D2061hmunTcN/dpOvsrthtnu0CMq1d2sOLawNPf4mtMOByeqWw8udRWmI9sTlTkB5f7VX3MVPaY5V9p5eFRsZiUtiWO7h39wqqwdy7ib0AEooLZQJ0Gkt6yPOu2U1HY44wclZMUG7cAAgTv4Dju48PKvV+i6RhwO9vwrEbK2RcBHYafA1v9h4QpZUHQ6mPEk+6Kxz7Ro0x8mX6WWmfGW7asVzIo3mNS3AeFVN3ZOIkBS79nP9JCBJXVXggkjQcatOmVxkxaOokpaVt0gAM2p7tfbWfwO03s5spHaABnXduO/x7uYNeBka1tO+T7TpIZHgg4V7q2a7/wCTtbwOIYKRPaXMPnAOzzMtoJ01pnya/lDduCcvpazmybpkDNpO6abh9rOjIwykqgQSDuG7cZnXmKd+uXgDsaEGcsGBc60Lv9HPrEeuKyuHlnXpy3tGNfL5jzgMRmC9qSCf3gjQ5TrmgEExBM1zvYe+i5mzASRq2sgld0zvUie6ulra12240AYZ9Cp/tCrnjI1A/wBQaS7tO5dQpCxma4coM7yxO/Qdo68ok6U241y7ElltNqNdz0HomJwlonUw2/7TVbG1VT0Q/wCTs+Df1NVzXqwfsL5HyHU7Zp/N/wCRoU0a0oFLTMLGOe6kAp5FJFMAoooqxBRRRQAUUUUAIm4eApaRNw8BS0AFFFFABQaKKAMX+kBT8ibL9dJ8J+MVibN028Kr7yjAR/jIPsNeqYrCJdRrbjMrCGHd8a866Q7PTD2bloS2S4AJ3wWza89DUW07RSppJkRuk1ggGCDyj8ip2Ex9m5EMIjduM1k+otniVPEH/WmPglHEGt49VLugfSLszefLLSD0lHiRVBtjpGokW9SePD/Ws6wEwNTwA1PlWj6NdAcRiiGcGzZnVmEMR/Ip95geO6h9RJ8In8PGPLKLA4G/i7wS2C7nyA5k/RXvNeu9DuhqYFSc2e64AduAjXKo5Tx3mrbZOxLOGQJZQKOJ+kx5s28mpqisSnLsuB3GnrXOnLQSYrpfeUX3BME2LcTxy3cxX1geyqtdq2VuBgGjNeYyiyOsKEADPwynWR7Yrd4/Ydi8we5bDGAJkjTfwNcB0Twn8EebfGuOWKbbao9nD1mCONRmpWl2rxRhTj7JV9GDRfCiFj5z0SxBEEbtBUjGbctlPm1IfIVBKrpL2m5xoEcSAPS3Ctl+yWE/gr5t8aP2Twn8EebfGp9HJ5Rs+v6VtNqW3y/cw7bUtRc7J7U6ZVhpthACZlcrAsInfXS5tS01xGHZyW7gaQqgyhAUAE8T4a6AVtP2Twn8EebfGkPRPCfwh5t8aPQycNoPx3S9oy+3ivIdEf8AlLPg39TVcqaj4XCpaQIghRuHLWeNdBrXZFUkjxc01PJKS7tv6nWaWmA0qtTMhxptKaSmgCiiiqAKUUlKKQCxRRRUAMTcPAUtFFaAFFFFABRRRQA3qF5VDxuybNyc9tW040UUgOOC2NYtKVt21UHfpM+JOp9dc7nRvCNqcPaJP/TX4UUVIJj8FsqxaM27VtDqJVFUx4gTU9KKKAHCkoooARaVeNFFMB4pRupaKQCEUUUUAKfwpp4UUUAMO+nLRRTAKcKKKTAWiiiqXABRRRTAKONFFSwHUUUV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88" name="Picture 4" descr="http://4.bp.blogspot.com/_RVv0Hp6HE9Y/S_Niw5gP21I/AAAAAAAAAIs/0OYeYe-p0ZU/s1600/sistema_computo.jpg"/>
          <p:cNvPicPr>
            <a:picLocks noChangeAspect="1" noChangeArrowheads="1"/>
          </p:cNvPicPr>
          <p:nvPr/>
        </p:nvPicPr>
        <p:blipFill>
          <a:blip r:embed="rId3" cstate="print"/>
          <a:srcRect/>
          <a:stretch>
            <a:fillRect/>
          </a:stretch>
        </p:blipFill>
        <p:spPr bwMode="auto">
          <a:xfrm>
            <a:off x="2500298" y="3571876"/>
            <a:ext cx="3786214" cy="286237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357158" y="357166"/>
            <a:ext cx="2857520" cy="571504"/>
          </a:xfrm>
        </p:spPr>
        <p:txBody>
          <a:bodyPr>
            <a:normAutofit/>
          </a:bodyPr>
          <a:lstStyle/>
          <a:p>
            <a:pPr algn="ctr"/>
            <a:r>
              <a:rPr smtClean="0">
                <a:latin typeface="Arial" pitchFamily="34" charset="0"/>
                <a:cs typeface="Arial" pitchFamily="34" charset="0"/>
              </a:rPr>
              <a:t> Hardware</a:t>
            </a:r>
            <a:endParaRPr>
              <a:latin typeface="Arial" pitchFamily="34" charset="0"/>
              <a:cs typeface="Arial" pitchFamily="34" charset="0"/>
            </a:endParaRPr>
          </a:p>
        </p:txBody>
      </p:sp>
      <p:sp>
        <p:nvSpPr>
          <p:cNvPr id="19" name="18 Rectángulo"/>
          <p:cNvSpPr/>
          <p:nvPr/>
        </p:nvSpPr>
        <p:spPr>
          <a:xfrm>
            <a:off x="571472" y="2357430"/>
            <a:ext cx="8215370" cy="707886"/>
          </a:xfrm>
          <a:prstGeom prst="rect">
            <a:avLst/>
          </a:prstGeom>
          <a:noFill/>
          <a:ln>
            <a:noFill/>
          </a:ln>
        </p:spPr>
        <p:txBody>
          <a:bodyPr wrap="square">
            <a:spAutoFit/>
          </a:bodyPr>
          <a:lstStyle/>
          <a:p>
            <a:pPr algn="just"/>
            <a:r>
              <a:rPr lang="es-ES_tradnl" sz="2000" dirty="0" smtClean="0">
                <a:latin typeface="Arial" pitchFamily="34" charset="0"/>
                <a:cs typeface="Arial" pitchFamily="34" charset="0"/>
              </a:rPr>
              <a:t>Son los medios físicos que permiten llevar a cabo un proceso de datos, conforme lo ordenan las instrucciones de un proceso.</a:t>
            </a:r>
            <a:endParaRPr lang="es-AR" sz="2000" dirty="0" smtClean="0">
              <a:latin typeface="Arial" pitchFamily="34" charset="0"/>
              <a:cs typeface="Arial" pitchFamily="34" charset="0"/>
            </a:endParaRPr>
          </a:p>
        </p:txBody>
      </p:sp>
      <p:sp>
        <p:nvSpPr>
          <p:cNvPr id="11" name="10 Rectángulo"/>
          <p:cNvSpPr/>
          <p:nvPr/>
        </p:nvSpPr>
        <p:spPr>
          <a:xfrm>
            <a:off x="500034" y="1000108"/>
            <a:ext cx="8215370" cy="1323439"/>
          </a:xfrm>
          <a:prstGeom prst="rect">
            <a:avLst/>
          </a:prstGeom>
        </p:spPr>
        <p:txBody>
          <a:bodyPr wrap="square">
            <a:spAutoFit/>
          </a:bodyPr>
          <a:lstStyle/>
          <a:p>
            <a:pPr algn="just"/>
            <a:r>
              <a:rPr lang="es-AR" sz="2000" dirty="0" err="1" smtClean="0">
                <a:latin typeface="Arial" pitchFamily="34" charset="0"/>
                <a:cs typeface="Arial" pitchFamily="34" charset="0"/>
              </a:rPr>
              <a:t>Hard</a:t>
            </a:r>
            <a:r>
              <a:rPr lang="es-AR" sz="2000" dirty="0" smtClean="0">
                <a:latin typeface="Arial" pitchFamily="34" charset="0"/>
                <a:cs typeface="Arial" pitchFamily="34" charset="0"/>
              </a:rPr>
              <a:t>: duro y </a:t>
            </a:r>
            <a:r>
              <a:rPr lang="es-AR" sz="2000" dirty="0" err="1" smtClean="0">
                <a:latin typeface="Arial" pitchFamily="34" charset="0"/>
                <a:cs typeface="Arial" pitchFamily="34" charset="0"/>
              </a:rPr>
              <a:t>Ware</a:t>
            </a:r>
            <a:r>
              <a:rPr lang="es-AR" sz="2000" dirty="0" smtClean="0">
                <a:latin typeface="Arial" pitchFamily="34" charset="0"/>
                <a:cs typeface="Arial" pitchFamily="34" charset="0"/>
              </a:rPr>
              <a:t>: equipo  Es el conjunto de elementos físicos que forman parte de la computadora. Es decir, es la parte tangible o física del sistema. Ej. Teclado, monitor, plaquetas, gabinete, unidad de disco, etc.</a:t>
            </a:r>
            <a:endParaRPr lang="es-AR" sz="2000" dirty="0">
              <a:latin typeface="Arial" pitchFamily="34" charset="0"/>
              <a:cs typeface="Arial" pitchFamily="34" charset="0"/>
            </a:endParaRPr>
          </a:p>
        </p:txBody>
      </p:sp>
      <p:pic>
        <p:nvPicPr>
          <p:cNvPr id="12" name="Picture 2" descr="http://www.re-ingenia.com/blog/wp-content/uploads/2011/03/actualizar-hardware-pc.jpg"/>
          <p:cNvPicPr>
            <a:picLocks noChangeAspect="1" noChangeArrowheads="1"/>
          </p:cNvPicPr>
          <p:nvPr/>
        </p:nvPicPr>
        <p:blipFill>
          <a:blip r:embed="rId3" cstate="print"/>
          <a:srcRect t="3686" b="4176"/>
          <a:stretch>
            <a:fillRect/>
          </a:stretch>
        </p:blipFill>
        <p:spPr bwMode="auto">
          <a:xfrm>
            <a:off x="2714612" y="3286124"/>
            <a:ext cx="4017069" cy="309324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357158" y="357166"/>
            <a:ext cx="2214578" cy="571504"/>
          </a:xfrm>
        </p:spPr>
        <p:txBody>
          <a:bodyPr>
            <a:normAutofit/>
          </a:bodyPr>
          <a:lstStyle/>
          <a:p>
            <a:pPr algn="ctr"/>
            <a:r>
              <a:rPr smtClean="0">
                <a:latin typeface="Arial" pitchFamily="34" charset="0"/>
                <a:cs typeface="Arial" pitchFamily="34" charset="0"/>
              </a:rPr>
              <a:t>Software</a:t>
            </a:r>
            <a:endParaRPr>
              <a:latin typeface="Arial" pitchFamily="34" charset="0"/>
              <a:cs typeface="Arial" pitchFamily="34" charset="0"/>
            </a:endParaRPr>
          </a:p>
        </p:txBody>
      </p:sp>
      <p:sp>
        <p:nvSpPr>
          <p:cNvPr id="2049" name="Rectangle 1"/>
          <p:cNvSpPr>
            <a:spLocks noChangeArrowheads="1"/>
          </p:cNvSpPr>
          <p:nvPr/>
        </p:nvSpPr>
        <p:spPr bwMode="auto">
          <a:xfrm>
            <a:off x="571472" y="928670"/>
            <a:ext cx="814393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AR" sz="2000" dirty="0" err="1" smtClean="0">
                <a:latin typeface="Arial" pitchFamily="34" charset="0"/>
                <a:cs typeface="Arial" pitchFamily="34" charset="0"/>
              </a:rPr>
              <a:t>Soft</a:t>
            </a:r>
            <a:r>
              <a:rPr lang="es-AR" sz="2000" dirty="0" smtClean="0">
                <a:latin typeface="Arial" pitchFamily="34" charset="0"/>
                <a:cs typeface="Arial" pitchFamily="34" charset="0"/>
              </a:rPr>
              <a:t>: suave y </a:t>
            </a:r>
            <a:r>
              <a:rPr lang="es-AR" sz="2000" dirty="0" err="1" smtClean="0">
                <a:latin typeface="Arial" pitchFamily="34" charset="0"/>
                <a:cs typeface="Arial" pitchFamily="34" charset="0"/>
              </a:rPr>
              <a:t>Ware</a:t>
            </a:r>
            <a:r>
              <a:rPr lang="es-AR" sz="2000" dirty="0" smtClean="0">
                <a:latin typeface="Arial" pitchFamily="34" charset="0"/>
                <a:cs typeface="Arial" pitchFamily="34" charset="0"/>
              </a:rPr>
              <a:t>: equipo. </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cualquier programa (ya sea del sistema operativo, del usuario, de diagnóstico, etc.) que pueda ser almacenado en memoria principal, para ser ejecutado por el procesador. Es importante aquí, hacer  referencia a los ejemplos de programas arriba mencionados. </a:t>
            </a:r>
          </a:p>
          <a:p>
            <a:pPr lvl="0" algn="just" fontAlgn="base">
              <a:spcBef>
                <a:spcPct val="0"/>
              </a:spcBef>
              <a:spcAft>
                <a:spcPct val="0"/>
              </a:spcAft>
            </a:pPr>
            <a:endPar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Sistema operativo:</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Es el conjunto de programas que controlan la operación de una computadora, y cuyas funciones, son administrar los recursos, optimizar su funcionamiento, detectar errores y permitir la comunicación con el usuario y los programas de usuario. </a:t>
            </a:r>
            <a:r>
              <a:rPr kumimoji="0" lang="es-ES_tradnl"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Ej</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Windows: '98. 2000. NT. XP. </a:t>
            </a:r>
            <a:r>
              <a:rPr kumimoji="0" lang="es-ES_tradnl"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Seven</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Unix. Linux, etc.</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Programas de usuario o aplicaciones: </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podemos mencionar un procesador de textos, una planilla de cálculo, una base de datos, etc.</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Programas de diagnóstico:</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podemos encontrar un </a:t>
            </a:r>
            <a:r>
              <a:rPr kumimoji="0" lang="es-ES_tradnl"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desfragmentador</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 disco (</a:t>
            </a:r>
            <a:r>
              <a:rPr kumimoji="0" lang="es-ES_tradnl"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Defrag</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utilitarios de comprobación de estado de discos (</a:t>
            </a:r>
            <a:r>
              <a:rPr kumimoji="0" lang="es-ES_tradnl"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Scandisk</a:t>
            </a: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etc.</a:t>
            </a:r>
            <a:endParaRPr kumimoji="0" lang="es-ES_tradnl"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357158" y="357166"/>
            <a:ext cx="2214578" cy="571504"/>
          </a:xfrm>
        </p:spPr>
        <p:txBody>
          <a:bodyPr>
            <a:normAutofit/>
          </a:bodyPr>
          <a:lstStyle/>
          <a:p>
            <a:pPr algn="ctr"/>
            <a:r>
              <a:rPr smtClean="0">
                <a:latin typeface="Arial" pitchFamily="34" charset="0"/>
                <a:cs typeface="Arial" pitchFamily="34" charset="0"/>
              </a:rPr>
              <a:t>Firmware</a:t>
            </a:r>
            <a:endParaRPr>
              <a:latin typeface="Arial" pitchFamily="34" charset="0"/>
              <a:cs typeface="Arial" pitchFamily="34" charset="0"/>
            </a:endParaRPr>
          </a:p>
        </p:txBody>
      </p:sp>
      <p:sp>
        <p:nvSpPr>
          <p:cNvPr id="2049" name="Rectangle 1"/>
          <p:cNvSpPr>
            <a:spLocks noChangeArrowheads="1"/>
          </p:cNvSpPr>
          <p:nvPr/>
        </p:nvSpPr>
        <p:spPr bwMode="auto">
          <a:xfrm>
            <a:off x="571472" y="928670"/>
            <a:ext cx="814393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sz="2000" dirty="0" smtClean="0">
                <a:latin typeface="Arial" pitchFamily="34" charset="0"/>
                <a:cs typeface="Arial" pitchFamily="34" charset="0"/>
              </a:rPr>
              <a:t>Firmware se refiere a una técnica que permite modificar el comportamiento de un procesador, esto se logra grabando un conjunto de instrucciones en una memoria que guarda esta información.</a:t>
            </a:r>
          </a:p>
          <a:p>
            <a:pPr algn="just"/>
            <a:endParaRPr lang="es-AR"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Vemos aquí que intervienen simultáneamente conceptos de software y hardware. </a:t>
            </a:r>
          </a:p>
          <a:p>
            <a:pPr algn="just"/>
            <a:endParaRPr lang="es-ES_tradnl"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Un ejemplo de firmware es el BIOS (Basic Input Output </a:t>
            </a:r>
            <a:r>
              <a:rPr lang="es-ES_tradnl" sz="2000" dirty="0" err="1" smtClean="0">
                <a:latin typeface="Arial" pitchFamily="34" charset="0"/>
                <a:cs typeface="Arial" pitchFamily="34" charset="0"/>
              </a:rPr>
              <a:t>System</a:t>
            </a:r>
            <a:r>
              <a:rPr lang="es-ES_tradnl" sz="2000" dirty="0" smtClean="0">
                <a:latin typeface="Arial" pitchFamily="34" charset="0"/>
                <a:cs typeface="Arial" pitchFamily="34" charset="0"/>
              </a:rPr>
              <a:t>) que permite al sistema operativo (software) entenderse con los dispositivos de hardware.</a:t>
            </a:r>
          </a:p>
          <a:p>
            <a:pPr algn="just"/>
            <a:endParaRPr lang="es-ES_tradnl" sz="2000" dirty="0" smtClean="0">
              <a:latin typeface="Arial" pitchFamily="34" charset="0"/>
              <a:cs typeface="Arial" pitchFamily="34" charset="0"/>
            </a:endParaRPr>
          </a:p>
          <a:p>
            <a:pPr algn="just"/>
            <a:r>
              <a:rPr lang="es-ES_tradnl" sz="2000" dirty="0" smtClean="0">
                <a:latin typeface="Arial" pitchFamily="34" charset="0"/>
                <a:cs typeface="Arial" pitchFamily="34" charset="0"/>
              </a:rPr>
              <a:t> En el caso de la BIOS estamos hablando de software grabado en una memoria no volátil y de solo lectura (ROM) que garantiza el arranque (</a:t>
            </a:r>
            <a:r>
              <a:rPr lang="es-ES_tradnl" sz="2000" dirty="0" err="1" smtClean="0">
                <a:latin typeface="Arial" pitchFamily="34" charset="0"/>
                <a:cs typeface="Arial" pitchFamily="34" charset="0"/>
              </a:rPr>
              <a:t>start</a:t>
            </a:r>
            <a:r>
              <a:rPr lang="es-ES_tradnl" sz="2000" dirty="0" smtClean="0">
                <a:latin typeface="Arial" pitchFamily="34" charset="0"/>
                <a:cs typeface="Arial" pitchFamily="34" charset="0"/>
              </a:rPr>
              <a:t> up) del equipo, la carga del sistema a memoria de lectura escritura  (RAM-RWM) y la provisión de servicios para la operación de periféricos.</a:t>
            </a:r>
            <a:endParaRPr lang="es-AR" sz="20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357158" y="357166"/>
            <a:ext cx="2214578" cy="571504"/>
          </a:xfrm>
        </p:spPr>
        <p:txBody>
          <a:bodyPr>
            <a:normAutofit/>
          </a:bodyPr>
          <a:lstStyle/>
          <a:p>
            <a:pPr algn="ctr"/>
            <a:r>
              <a:rPr smtClean="0">
                <a:latin typeface="Arial" pitchFamily="34" charset="0"/>
                <a:cs typeface="Arial" pitchFamily="34" charset="0"/>
              </a:rPr>
              <a:t>Shareware</a:t>
            </a:r>
            <a:endParaRPr>
              <a:latin typeface="Arial" pitchFamily="34" charset="0"/>
              <a:cs typeface="Arial" pitchFamily="34" charset="0"/>
            </a:endParaRPr>
          </a:p>
        </p:txBody>
      </p:sp>
      <p:sp>
        <p:nvSpPr>
          <p:cNvPr id="2049" name="Rectangle 1"/>
          <p:cNvSpPr>
            <a:spLocks noChangeArrowheads="1"/>
          </p:cNvSpPr>
          <p:nvPr/>
        </p:nvSpPr>
        <p:spPr bwMode="auto">
          <a:xfrm>
            <a:off x="571472" y="928670"/>
            <a:ext cx="814393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smtClean="0">
                <a:latin typeface="Arial" pitchFamily="34" charset="0"/>
                <a:cs typeface="Arial" pitchFamily="34" charset="0"/>
              </a:rPr>
              <a:t>El Shareware son programas realizados generalmente por programadores independientes, aficionados o empresas pequeñas que quieren dar a conocer su trabajo permitiendo que su programa sea utilizado gratuitamente por todo aquel que desee probarlo. </a:t>
            </a:r>
          </a:p>
          <a:p>
            <a:pPr algn="just"/>
            <a:endParaRPr lang="es-AR" sz="2000" dirty="0" smtClean="0">
              <a:latin typeface="Arial" pitchFamily="34" charset="0"/>
              <a:cs typeface="Arial" pitchFamily="34" charset="0"/>
            </a:endParaRPr>
          </a:p>
          <a:p>
            <a:pPr algn="just"/>
            <a:r>
              <a:rPr lang="es-ES" sz="2000" dirty="0" smtClean="0">
                <a:latin typeface="Arial" pitchFamily="34" charset="0"/>
                <a:cs typeface="Arial" pitchFamily="34" charset="0"/>
              </a:rPr>
              <a:t>Ud. puede por tanto instalar y usar dicho programa e incluso distribuirlo libremente (sin modificarlo) sin pago alguno. Lo que el autor le pedirá en caso de que Ud. emplee su programa satisfactoriamente durante mucho tiempo es que le envíe una cantidad simbólica de dinero para sufragar el esfuerzo que siempre supone dedicar tiempo a la realización de programas, en compensación, algunos autores le enviarán la última versión del programa. </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Las empresas que eligen este método para dar a conocer sus programas no suelen habilitar todas las funciones de sus programas en la versión shareware, por lo que le enviarán la versión completa del programa</a:t>
            </a:r>
            <a:endParaRPr lang="es-AR" sz="2000" dirty="0" smtClean="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357158" y="357166"/>
            <a:ext cx="2214578" cy="571504"/>
          </a:xfrm>
        </p:spPr>
        <p:txBody>
          <a:bodyPr>
            <a:normAutofit/>
          </a:bodyPr>
          <a:lstStyle/>
          <a:p>
            <a:pPr algn="ctr"/>
            <a:r>
              <a:rPr smtClean="0">
                <a:latin typeface="Arial" pitchFamily="34" charset="0"/>
                <a:cs typeface="Arial" pitchFamily="34" charset="0"/>
              </a:rPr>
              <a:t>Freeware</a:t>
            </a:r>
            <a:endParaRPr>
              <a:latin typeface="Arial" pitchFamily="34" charset="0"/>
              <a:cs typeface="Arial" pitchFamily="34" charset="0"/>
            </a:endParaRPr>
          </a:p>
        </p:txBody>
      </p:sp>
      <p:sp>
        <p:nvSpPr>
          <p:cNvPr id="2049" name="Rectangle 1"/>
          <p:cNvSpPr>
            <a:spLocks noChangeArrowheads="1"/>
          </p:cNvSpPr>
          <p:nvPr/>
        </p:nvSpPr>
        <p:spPr bwMode="auto">
          <a:xfrm>
            <a:off x="571472" y="928670"/>
            <a:ext cx="814393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err="1" smtClean="0">
                <a:latin typeface="Arial" pitchFamily="34" charset="0"/>
                <a:cs typeface="Arial" pitchFamily="34" charset="0"/>
              </a:rPr>
              <a:t>Freeware</a:t>
            </a:r>
            <a:r>
              <a:rPr lang="es-ES" sz="2000" dirty="0" smtClean="0">
                <a:latin typeface="Arial" pitchFamily="34" charset="0"/>
                <a:cs typeface="Arial" pitchFamily="34" charset="0"/>
              </a:rPr>
              <a:t> es un software de computadora que se distribuye sin costo, y por tiempo ilimitado; en contraposición al shareware (en el que la meta es lograr que usuario pague, usualmente luego de un tiempo "trial" limitado y con la finalidad de habilitar toda la funcionalidad). A veces se incluye el código fuente, pero no es lo usual.</a:t>
            </a:r>
          </a:p>
          <a:p>
            <a:pPr algn="just"/>
            <a:endParaRPr lang="es-AR" sz="2000" dirty="0" smtClean="0">
              <a:latin typeface="Arial" pitchFamily="34" charset="0"/>
              <a:cs typeface="Arial" pitchFamily="34" charset="0"/>
            </a:endParaRPr>
          </a:p>
          <a:p>
            <a:pPr algn="just"/>
            <a:r>
              <a:rPr lang="es-ES" sz="2000" dirty="0" smtClean="0">
                <a:latin typeface="Arial" pitchFamily="34" charset="0"/>
                <a:cs typeface="Arial" pitchFamily="34" charset="0"/>
              </a:rPr>
              <a:t>El </a:t>
            </a:r>
            <a:r>
              <a:rPr lang="es-ES" sz="2000" dirty="0" err="1" smtClean="0">
                <a:latin typeface="Arial" pitchFamily="34" charset="0"/>
                <a:cs typeface="Arial" pitchFamily="34" charset="0"/>
              </a:rPr>
              <a:t>freeware</a:t>
            </a:r>
            <a:r>
              <a:rPr lang="es-ES" sz="2000" dirty="0" smtClean="0">
                <a:latin typeface="Arial" pitchFamily="34" charset="0"/>
                <a:cs typeface="Arial" pitchFamily="34" charset="0"/>
              </a:rPr>
              <a:t> suele incluir una licencia de uso, que permite su redistribución pero con algunas restricciones, como no modificar la aplicación en sí, ni venderla, y dar cuenta de su autor.</a:t>
            </a:r>
            <a:endParaRPr lang="es-AR" sz="2000"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000232" y="428604"/>
            <a:ext cx="5143536" cy="571504"/>
          </a:xfrm>
        </p:spPr>
        <p:txBody>
          <a:bodyPr>
            <a:normAutofit/>
          </a:bodyPr>
          <a:lstStyle/>
          <a:p>
            <a:pPr algn="ctr"/>
            <a:r>
              <a:rPr smtClean="0">
                <a:latin typeface="Arial" pitchFamily="34" charset="0"/>
                <a:cs typeface="Arial" pitchFamily="34" charset="0"/>
              </a:rPr>
              <a:t> Evolucion de la Television</a:t>
            </a:r>
            <a:endParaRPr>
              <a:latin typeface="Arial" pitchFamily="34" charset="0"/>
              <a:cs typeface="Arial" pitchFamily="34" charset="0"/>
            </a:endParaRPr>
          </a:p>
        </p:txBody>
      </p:sp>
      <p:pic>
        <p:nvPicPr>
          <p:cNvPr id="18434" name="Picture 2" descr="Evolucion-de-la-television"/>
          <p:cNvPicPr>
            <a:picLocks noChangeAspect="1" noChangeArrowheads="1"/>
          </p:cNvPicPr>
          <p:nvPr/>
        </p:nvPicPr>
        <p:blipFill>
          <a:blip r:embed="rId3" cstate="print"/>
          <a:srcRect l="6585" t="10034" r="6999" b="31428"/>
          <a:stretch>
            <a:fillRect/>
          </a:stretch>
        </p:blipFill>
        <p:spPr bwMode="auto">
          <a:xfrm>
            <a:off x="1571604" y="1071546"/>
            <a:ext cx="6026307" cy="2857520"/>
          </a:xfrm>
          <a:prstGeom prst="rect">
            <a:avLst/>
          </a:prstGeom>
          <a:noFill/>
        </p:spPr>
      </p:pic>
      <p:sp>
        <p:nvSpPr>
          <p:cNvPr id="10" name="9 Rectángulo"/>
          <p:cNvSpPr/>
          <p:nvPr/>
        </p:nvSpPr>
        <p:spPr>
          <a:xfrm>
            <a:off x="500034" y="4071942"/>
            <a:ext cx="8286808" cy="2246769"/>
          </a:xfrm>
          <a:prstGeom prst="rect">
            <a:avLst/>
          </a:prstGeom>
        </p:spPr>
        <p:txBody>
          <a:bodyPr wrap="square">
            <a:spAutoFit/>
          </a:bodyPr>
          <a:lstStyle/>
          <a:p>
            <a:pPr algn="just"/>
            <a:r>
              <a:rPr lang="es-ES" sz="2000" dirty="0" smtClean="0">
                <a:latin typeface="Arial" pitchFamily="34" charset="0"/>
                <a:cs typeface="Arial" pitchFamily="34" charset="0"/>
              </a:rPr>
              <a:t>En el año 1.926, John </a:t>
            </a:r>
            <a:r>
              <a:rPr lang="es-ES" sz="2000" dirty="0" err="1" smtClean="0">
                <a:latin typeface="Arial" pitchFamily="34" charset="0"/>
                <a:cs typeface="Arial" pitchFamily="34" charset="0"/>
              </a:rPr>
              <a:t>Logie</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Baird</a:t>
            </a:r>
            <a:r>
              <a:rPr lang="es-ES" sz="2000" dirty="0" smtClean="0">
                <a:latin typeface="Arial" pitchFamily="34" charset="0"/>
                <a:cs typeface="Arial" pitchFamily="34" charset="0"/>
              </a:rPr>
              <a:t> en </a:t>
            </a:r>
            <a:r>
              <a:rPr lang="es-ES" sz="2000" i="1" dirty="0" smtClean="0">
                <a:latin typeface="Arial" pitchFamily="34" charset="0"/>
                <a:cs typeface="Arial" pitchFamily="34" charset="0"/>
              </a:rPr>
              <a:t>Londres realizo l</a:t>
            </a:r>
            <a:r>
              <a:rPr lang="es-ES" sz="2000" b="1" dirty="0" smtClean="0">
                <a:latin typeface="Arial" pitchFamily="34" charset="0"/>
                <a:cs typeface="Arial" pitchFamily="34" charset="0"/>
              </a:rPr>
              <a:t>a primera demostración publica de un artefacto mecánico de televisión</a:t>
            </a:r>
            <a:r>
              <a:rPr lang="es-ES" sz="2000" dirty="0" smtClean="0">
                <a:latin typeface="Arial" pitchFamily="34" charset="0"/>
                <a:cs typeface="Arial" pitchFamily="34" charset="0"/>
              </a:rPr>
              <a:t> (o televisión electromecánica), y consistía en una imagen que contaba con una resolución máxima de apenas 25 líneas, de su marioneta </a:t>
            </a:r>
            <a:r>
              <a:rPr lang="es-ES" sz="2000" i="1" dirty="0" smtClean="0">
                <a:latin typeface="Arial" pitchFamily="34" charset="0"/>
                <a:cs typeface="Arial" pitchFamily="34" charset="0"/>
              </a:rPr>
              <a:t>Bill</a:t>
            </a:r>
            <a:r>
              <a:rPr lang="es-ES" sz="2000" dirty="0" smtClean="0">
                <a:latin typeface="Arial" pitchFamily="34" charset="0"/>
                <a:cs typeface="Arial" pitchFamily="34" charset="0"/>
              </a:rPr>
              <a:t>.</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El 22  de noviembre de 953, en EE UU se transmite el primer programa en televisión color.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000232" y="428604"/>
            <a:ext cx="5143536" cy="571504"/>
          </a:xfrm>
        </p:spPr>
        <p:txBody>
          <a:bodyPr>
            <a:normAutofit/>
          </a:bodyPr>
          <a:lstStyle/>
          <a:p>
            <a:pPr algn="ctr"/>
            <a:r>
              <a:rPr dirty="0" smtClean="0">
                <a:latin typeface="Arial" pitchFamily="34" charset="0"/>
                <a:cs typeface="Arial" pitchFamily="34" charset="0"/>
              </a:rPr>
              <a:t> </a:t>
            </a:r>
            <a:r>
              <a:rPr dirty="0" err="1" smtClean="0">
                <a:latin typeface="Arial" pitchFamily="34" charset="0"/>
                <a:cs typeface="Arial" pitchFamily="34" charset="0"/>
              </a:rPr>
              <a:t>Evolucion</a:t>
            </a:r>
            <a:r>
              <a:rPr dirty="0" smtClean="0">
                <a:latin typeface="Arial" pitchFamily="34" charset="0"/>
                <a:cs typeface="Arial" pitchFamily="34" charset="0"/>
              </a:rPr>
              <a:t> de la Television</a:t>
            </a:r>
            <a:endParaRPr dirty="0">
              <a:latin typeface="Arial" pitchFamily="34" charset="0"/>
              <a:cs typeface="Arial" pitchFamily="34" charset="0"/>
            </a:endParaRPr>
          </a:p>
        </p:txBody>
      </p:sp>
      <p:sp>
        <p:nvSpPr>
          <p:cNvPr id="10" name="9 Rectángulo"/>
          <p:cNvSpPr/>
          <p:nvPr/>
        </p:nvSpPr>
        <p:spPr>
          <a:xfrm>
            <a:off x="500034" y="5357826"/>
            <a:ext cx="8358246" cy="923330"/>
          </a:xfrm>
          <a:prstGeom prst="rect">
            <a:avLst/>
          </a:prstGeom>
        </p:spPr>
        <p:txBody>
          <a:bodyPr wrap="square">
            <a:spAutoFit/>
          </a:bodyPr>
          <a:lstStyle/>
          <a:p>
            <a:pPr algn="just"/>
            <a:r>
              <a:rPr lang="es-ES" dirty="0" smtClean="0">
                <a:latin typeface="Arial" pitchFamily="34" charset="0"/>
                <a:cs typeface="Arial" pitchFamily="34" charset="0"/>
              </a:rPr>
              <a:t>Hoy en día los televisores son cada vez más innovadores. Los plasmas, los de pantallas LDC y de alta definición son cada día más livianos y tan delgados que pueden ser colgados en la pared como un cuadro más de la casa</a:t>
            </a:r>
            <a:endParaRPr lang="es-ES" dirty="0">
              <a:latin typeface="Arial" pitchFamily="34" charset="0"/>
              <a:cs typeface="Arial" pitchFamily="34" charset="0"/>
            </a:endParaRPr>
          </a:p>
        </p:txBody>
      </p:sp>
      <p:sp>
        <p:nvSpPr>
          <p:cNvPr id="11" name="10 Rectángulo"/>
          <p:cNvSpPr/>
          <p:nvPr/>
        </p:nvSpPr>
        <p:spPr>
          <a:xfrm>
            <a:off x="357158" y="1071546"/>
            <a:ext cx="8358246" cy="923330"/>
          </a:xfrm>
          <a:prstGeom prst="rect">
            <a:avLst/>
          </a:prstGeom>
        </p:spPr>
        <p:txBody>
          <a:bodyPr wrap="square">
            <a:spAutoFit/>
          </a:bodyPr>
          <a:lstStyle/>
          <a:p>
            <a:pPr algn="just"/>
            <a:r>
              <a:rPr lang="es-ES" dirty="0" smtClean="0">
                <a:latin typeface="Arial" pitchFamily="34" charset="0"/>
                <a:cs typeface="Arial" pitchFamily="34" charset="0"/>
              </a:rPr>
              <a:t> A finales de  1940 aparece el Sistema de cable CATV (</a:t>
            </a:r>
            <a:r>
              <a:rPr lang="es-ES" dirty="0" err="1" smtClean="0">
                <a:latin typeface="Arial" pitchFamily="34" charset="0"/>
                <a:cs typeface="Arial" pitchFamily="34" charset="0"/>
              </a:rPr>
              <a:t>Community</a:t>
            </a:r>
            <a:r>
              <a:rPr lang="es-ES" dirty="0" smtClean="0">
                <a:latin typeface="Arial" pitchFamily="34" charset="0"/>
                <a:cs typeface="Arial" pitchFamily="34" charset="0"/>
              </a:rPr>
              <a:t> </a:t>
            </a:r>
            <a:r>
              <a:rPr lang="es-ES" dirty="0" err="1" smtClean="0">
                <a:latin typeface="Arial" pitchFamily="34" charset="0"/>
                <a:cs typeface="Arial" pitchFamily="34" charset="0"/>
              </a:rPr>
              <a:t>Antenna</a:t>
            </a:r>
            <a:r>
              <a:rPr lang="es-ES" dirty="0" smtClean="0">
                <a:latin typeface="Arial" pitchFamily="34" charset="0"/>
                <a:cs typeface="Arial" pitchFamily="34" charset="0"/>
              </a:rPr>
              <a:t> Televisión), nació en las montañas de Pennsylvania  gracias al ingenio del señor Milton </a:t>
            </a:r>
            <a:r>
              <a:rPr lang="es-ES" dirty="0" err="1" smtClean="0">
                <a:latin typeface="Arial" pitchFamily="34" charset="0"/>
                <a:cs typeface="Arial" pitchFamily="34" charset="0"/>
              </a:rPr>
              <a:t>Shapp</a:t>
            </a:r>
            <a:r>
              <a:rPr lang="es-ES" dirty="0" smtClean="0">
                <a:latin typeface="Arial" pitchFamily="34" charset="0"/>
                <a:cs typeface="Arial" pitchFamily="34" charset="0"/>
              </a:rPr>
              <a:t>.</a:t>
            </a:r>
            <a:r>
              <a:rPr lang="es-ES" dirty="0" smtClean="0"/>
              <a:t> </a:t>
            </a:r>
            <a:endParaRPr lang="es-ES" dirty="0"/>
          </a:p>
        </p:txBody>
      </p:sp>
      <p:sp>
        <p:nvSpPr>
          <p:cNvPr id="12" name="11 Rectángulo"/>
          <p:cNvSpPr/>
          <p:nvPr/>
        </p:nvSpPr>
        <p:spPr>
          <a:xfrm>
            <a:off x="428596" y="2071678"/>
            <a:ext cx="8358246" cy="923330"/>
          </a:xfrm>
          <a:prstGeom prst="rect">
            <a:avLst/>
          </a:prstGeom>
        </p:spPr>
        <p:txBody>
          <a:bodyPr wrap="square">
            <a:spAutoFit/>
          </a:bodyPr>
          <a:lstStyle/>
          <a:p>
            <a:pPr algn="just"/>
            <a:r>
              <a:rPr lang="es-ES" dirty="0" smtClean="0">
                <a:latin typeface="Arial" pitchFamily="34" charset="0"/>
                <a:cs typeface="Arial" pitchFamily="34" charset="0"/>
              </a:rPr>
              <a:t>La televisión por satélite apareció en 1959 cuando la sonda espacial soviética </a:t>
            </a:r>
            <a:r>
              <a:rPr lang="es-ES" dirty="0" err="1" smtClean="0">
                <a:latin typeface="Arial" pitchFamily="34" charset="0"/>
                <a:cs typeface="Arial" pitchFamily="34" charset="0"/>
              </a:rPr>
              <a:t>Lunik</a:t>
            </a:r>
            <a:r>
              <a:rPr lang="es-ES" dirty="0" smtClean="0">
                <a:latin typeface="Arial" pitchFamily="34" charset="0"/>
                <a:cs typeface="Arial" pitchFamily="34" charset="0"/>
              </a:rPr>
              <a:t> III envió a la tierra las primeras imágenes de la cara oculta de la luna; en 1961 fueron transmitidas las primeras imágenes del hombre en el espacio</a:t>
            </a:r>
            <a:r>
              <a:rPr lang="es-ES" dirty="0" smtClean="0"/>
              <a:t> </a:t>
            </a:r>
            <a:endParaRPr lang="es-ES" dirty="0"/>
          </a:p>
        </p:txBody>
      </p:sp>
      <p:sp>
        <p:nvSpPr>
          <p:cNvPr id="13" name="12 Rectángulo"/>
          <p:cNvSpPr/>
          <p:nvPr/>
        </p:nvSpPr>
        <p:spPr>
          <a:xfrm>
            <a:off x="428596" y="3000372"/>
            <a:ext cx="8286808" cy="923330"/>
          </a:xfrm>
          <a:prstGeom prst="rect">
            <a:avLst/>
          </a:prstGeom>
        </p:spPr>
        <p:txBody>
          <a:bodyPr wrap="square">
            <a:spAutoFit/>
          </a:bodyPr>
          <a:lstStyle/>
          <a:p>
            <a:pPr algn="just"/>
            <a:r>
              <a:rPr lang="es-ES" dirty="0" smtClean="0">
                <a:latin typeface="Arial" pitchFamily="34" charset="0"/>
                <a:cs typeface="Arial" pitchFamily="34" charset="0"/>
              </a:rPr>
              <a:t>A finales de los años 80 se empezaron a desarrollar sistemas de digitalización. La digitalización en la televisión tiene dos partes bien diferenciadas. Por un lado está la digitalización de la producción y por el otro la de la transmisión.</a:t>
            </a:r>
            <a:endParaRPr lang="es-ES" dirty="0">
              <a:latin typeface="Arial" pitchFamily="34" charset="0"/>
              <a:cs typeface="Arial" pitchFamily="34" charset="0"/>
            </a:endParaRPr>
          </a:p>
        </p:txBody>
      </p:sp>
      <p:sp>
        <p:nvSpPr>
          <p:cNvPr id="14" name="13 Rectángulo"/>
          <p:cNvSpPr/>
          <p:nvPr/>
        </p:nvSpPr>
        <p:spPr>
          <a:xfrm>
            <a:off x="428596" y="4071942"/>
            <a:ext cx="8358246" cy="1200329"/>
          </a:xfrm>
          <a:prstGeom prst="rect">
            <a:avLst/>
          </a:prstGeom>
        </p:spPr>
        <p:txBody>
          <a:bodyPr wrap="square">
            <a:spAutoFit/>
          </a:bodyPr>
          <a:lstStyle/>
          <a:p>
            <a:pPr algn="just"/>
            <a:r>
              <a:rPr lang="es-ES" dirty="0" smtClean="0">
                <a:latin typeface="Arial" pitchFamily="34" charset="0"/>
                <a:cs typeface="Arial" pitchFamily="34" charset="0"/>
              </a:rPr>
              <a:t>En la década del 90 se empezaron a desarrollar los sistemas de televisión de alta definición. Todos estos sistemas, en principio analógicos, aumentaban el número de líneas de la imagen y cambiaban la relación de aspecto pasando del formato utilizado hasta entonces</a:t>
            </a:r>
            <a:endParaRPr lang="es-ES"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000232" y="428604"/>
            <a:ext cx="5143536" cy="571504"/>
          </a:xfrm>
        </p:spPr>
        <p:txBody>
          <a:bodyPr>
            <a:normAutofit/>
          </a:bodyPr>
          <a:lstStyle/>
          <a:p>
            <a:pPr algn="ctr"/>
            <a:r>
              <a:rPr smtClean="0">
                <a:latin typeface="Arial" pitchFamily="34" charset="0"/>
                <a:cs typeface="Arial" pitchFamily="34" charset="0"/>
              </a:rPr>
              <a:t> Evolucion de la Television</a:t>
            </a:r>
            <a:endParaRPr>
              <a:latin typeface="Arial" pitchFamily="34" charset="0"/>
              <a:cs typeface="Arial" pitchFamily="34" charset="0"/>
            </a:endParaRPr>
          </a:p>
        </p:txBody>
      </p:sp>
      <p:pic>
        <p:nvPicPr>
          <p:cNvPr id="6" name="Picture 2" descr="television1.jpg"/>
          <p:cNvPicPr>
            <a:picLocks noChangeAspect="1" noChangeArrowheads="1"/>
          </p:cNvPicPr>
          <p:nvPr/>
        </p:nvPicPr>
        <p:blipFill>
          <a:blip r:embed="rId3" cstate="print"/>
          <a:srcRect t="50200"/>
          <a:stretch>
            <a:fillRect/>
          </a:stretch>
        </p:blipFill>
        <p:spPr bwMode="auto">
          <a:xfrm>
            <a:off x="4572000" y="1071546"/>
            <a:ext cx="4238625" cy="4748179"/>
          </a:xfrm>
          <a:prstGeom prst="rect">
            <a:avLst/>
          </a:prstGeom>
          <a:noFill/>
        </p:spPr>
      </p:pic>
      <p:pic>
        <p:nvPicPr>
          <p:cNvPr id="39938" name="Picture 2" descr="television1.jpg"/>
          <p:cNvPicPr>
            <a:picLocks noChangeAspect="1" noChangeArrowheads="1"/>
          </p:cNvPicPr>
          <p:nvPr/>
        </p:nvPicPr>
        <p:blipFill>
          <a:blip r:embed="rId3" cstate="print"/>
          <a:srcRect b="49800"/>
          <a:stretch>
            <a:fillRect/>
          </a:stretch>
        </p:blipFill>
        <p:spPr bwMode="auto">
          <a:xfrm>
            <a:off x="357158" y="1071546"/>
            <a:ext cx="4238625" cy="47862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0" name="Subtitle 1"/>
          <p:cNvSpPr>
            <a:spLocks noGrp="1"/>
          </p:cNvSpPr>
          <p:nvPr>
            <p:ph type="subTitle" idx="1"/>
          </p:nvPr>
        </p:nvSpPr>
        <p:spPr>
          <a:xfrm>
            <a:off x="2428860" y="428604"/>
            <a:ext cx="4000528" cy="571504"/>
          </a:xfrm>
        </p:spPr>
        <p:txBody>
          <a:bodyPr/>
          <a:lstStyle/>
          <a:p>
            <a:pPr algn="ctr"/>
            <a:r>
              <a:rPr smtClean="0">
                <a:latin typeface="Arial" pitchFamily="34" charset="0"/>
                <a:cs typeface="Arial" pitchFamily="34" charset="0"/>
              </a:rPr>
              <a:t>¿ Que son las TIC ?</a:t>
            </a:r>
            <a:endParaRPr>
              <a:latin typeface="Arial" pitchFamily="34" charset="0"/>
              <a:cs typeface="Arial" pitchFamily="34" charset="0"/>
            </a:endParaRPr>
          </a:p>
        </p:txBody>
      </p:sp>
      <p:sp>
        <p:nvSpPr>
          <p:cNvPr id="11" name="10 Rectángulo"/>
          <p:cNvSpPr/>
          <p:nvPr/>
        </p:nvSpPr>
        <p:spPr>
          <a:xfrm>
            <a:off x="428596" y="1214422"/>
            <a:ext cx="8286808" cy="1938992"/>
          </a:xfrm>
          <a:prstGeom prst="rect">
            <a:avLst/>
          </a:prstGeom>
        </p:spPr>
        <p:txBody>
          <a:bodyPr wrap="square">
            <a:spAutoFit/>
          </a:bodyPr>
          <a:lstStyle/>
          <a:p>
            <a:pPr algn="just"/>
            <a:r>
              <a:rPr lang="es-ES" sz="2400" dirty="0" smtClean="0">
                <a:latin typeface="Arial" pitchFamily="34" charset="0"/>
                <a:cs typeface="Arial" pitchFamily="34" charset="0"/>
              </a:rPr>
              <a:t>Las nuevas tecnologías de la Información y Comunicación son aquellas herramientas computacionales e informáticas que procesan, almacenan, sintetizan, recuperan y presentan información representada de la más variada forma. </a:t>
            </a:r>
          </a:p>
        </p:txBody>
      </p:sp>
      <p:sp>
        <p:nvSpPr>
          <p:cNvPr id="13" name="12 Rectángulo"/>
          <p:cNvSpPr/>
          <p:nvPr/>
        </p:nvSpPr>
        <p:spPr>
          <a:xfrm>
            <a:off x="500034" y="3143248"/>
            <a:ext cx="8358246" cy="830997"/>
          </a:xfrm>
          <a:prstGeom prst="rect">
            <a:avLst/>
          </a:prstGeom>
        </p:spPr>
        <p:txBody>
          <a:bodyPr wrap="square">
            <a:spAutoFit/>
          </a:bodyPr>
          <a:lstStyle/>
          <a:p>
            <a:r>
              <a:rPr lang="es-ES" sz="2400" dirty="0" smtClean="0">
                <a:latin typeface="Arial" pitchFamily="34" charset="0"/>
                <a:cs typeface="Arial" pitchFamily="34" charset="0"/>
              </a:rPr>
              <a:t>Es un conjunto de herramientas, soportes y canales para el tratamiento y acceso a la información. </a:t>
            </a:r>
          </a:p>
        </p:txBody>
      </p:sp>
      <p:sp>
        <p:nvSpPr>
          <p:cNvPr id="14" name="13 Rectángulo"/>
          <p:cNvSpPr/>
          <p:nvPr/>
        </p:nvSpPr>
        <p:spPr>
          <a:xfrm>
            <a:off x="571472" y="4071942"/>
            <a:ext cx="8215370" cy="2308324"/>
          </a:xfrm>
          <a:prstGeom prst="rect">
            <a:avLst/>
          </a:prstGeom>
        </p:spPr>
        <p:txBody>
          <a:bodyPr wrap="square">
            <a:spAutoFit/>
          </a:bodyPr>
          <a:lstStyle/>
          <a:p>
            <a:pPr algn="just"/>
            <a:r>
              <a:rPr lang="es-ES" sz="2400" dirty="0" smtClean="0">
                <a:latin typeface="Arial" pitchFamily="34" charset="0"/>
                <a:cs typeface="Arial" pitchFamily="34" charset="0"/>
              </a:rPr>
              <a:t>A nadie sorprende estar informado minuto a minuto, comunicarse con gente del otro lado del planeta, ver el video de una canción o trabajar en equipo sin estar en un mismo sitio. Con una rapidez impensada las Tecnologías de la información y comunicación son cada vez más, parte importante de nuestras vidas.</a:t>
            </a:r>
            <a:endParaRPr lang="es-ES" sz="24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5" name="Subtitle 1"/>
          <p:cNvSpPr>
            <a:spLocks noGrp="1"/>
          </p:cNvSpPr>
          <p:nvPr>
            <p:ph type="subTitle" idx="1"/>
          </p:nvPr>
        </p:nvSpPr>
        <p:spPr>
          <a:xfrm>
            <a:off x="2071670" y="785794"/>
            <a:ext cx="4857784" cy="571504"/>
          </a:xfrm>
        </p:spPr>
        <p:txBody>
          <a:bodyPr>
            <a:normAutofit/>
          </a:bodyPr>
          <a:lstStyle/>
          <a:p>
            <a:pPr algn="ctr"/>
            <a:r>
              <a:rPr smtClean="0">
                <a:latin typeface="Arial" pitchFamily="34" charset="0"/>
                <a:cs typeface="Arial" pitchFamily="34" charset="0"/>
              </a:rPr>
              <a:t>Un Nuevo Concepto INTERNET </a:t>
            </a:r>
            <a:endParaRPr>
              <a:latin typeface="Arial" pitchFamily="34" charset="0"/>
              <a:cs typeface="Arial" pitchFamily="34" charset="0"/>
            </a:endParaRPr>
          </a:p>
        </p:txBody>
      </p:sp>
      <p:sp>
        <p:nvSpPr>
          <p:cNvPr id="6" name="5 Rectángulo"/>
          <p:cNvSpPr/>
          <p:nvPr/>
        </p:nvSpPr>
        <p:spPr>
          <a:xfrm>
            <a:off x="428596" y="2357430"/>
            <a:ext cx="8286808" cy="3046988"/>
          </a:xfrm>
          <a:prstGeom prst="rect">
            <a:avLst/>
          </a:prstGeom>
        </p:spPr>
        <p:txBody>
          <a:bodyPr wrap="square">
            <a:spAutoFit/>
          </a:bodyPr>
          <a:lstStyle/>
          <a:p>
            <a:pPr algn="just"/>
            <a:r>
              <a:rPr lang="es-ES" sz="2400" dirty="0" smtClean="0">
                <a:latin typeface="Arial" pitchFamily="34" charset="0"/>
                <a:cs typeface="Arial" pitchFamily="34" charset="0"/>
              </a:rPr>
              <a:t>Estos cambios se deben principalmente a un invento que empezó a formarse hace unas cuatro décadas: Internet. Todo se gestó como parte de la Red de la Agencia de Proyectos de Investigación Avanzada (ARPANET), en el Departamento de Defensa de los EE UU, en principio pensada para comunicar los diferentes organismos del país. </a:t>
            </a:r>
          </a:p>
          <a:p>
            <a:pPr algn="just"/>
            <a:endParaRPr lang="es-ES" sz="2400" dirty="0" smtClean="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2164375" cy="307777"/>
          </a:xfrm>
          <a:prstGeom prst="rect">
            <a:avLst/>
          </a:prstGeom>
          <a:noFill/>
        </p:spPr>
        <p:txBody>
          <a:bodyPr wrap="square" rtlCol="0">
            <a:spAutoFit/>
          </a:bodyPr>
          <a:lstStyle/>
          <a:p>
            <a:r>
              <a:rPr lang="es-ES" sz="1400" dirty="0" smtClean="0">
                <a:latin typeface="Arial" pitchFamily="34" charset="0"/>
                <a:cs typeface="Arial" pitchFamily="34" charset="0"/>
              </a:rPr>
              <a:t>Conceptos introductorios</a:t>
            </a:r>
            <a:endParaRPr lang="es-ES" dirty="0"/>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Ciclo Lectivo2013</a:t>
            </a:r>
            <a:endParaRPr lang="es-ES" dirty="0"/>
          </a:p>
        </p:txBody>
      </p:sp>
      <p:sp>
        <p:nvSpPr>
          <p:cNvPr id="14338" name="Rectangle 2"/>
          <p:cNvSpPr>
            <a:spLocks noChangeArrowheads="1"/>
          </p:cNvSpPr>
          <p:nvPr/>
        </p:nvSpPr>
        <p:spPr bwMode="auto">
          <a:xfrm>
            <a:off x="642910" y="3357562"/>
            <a:ext cx="78581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advenimiento de internet y principalmente de la Web como medio de comunicación de las masas y el éxito de </a:t>
            </a:r>
            <a:r>
              <a:rPr kumimoji="0" lang="es-E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losBlogs</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Wikis o de tecnologías</a:t>
            </a:r>
            <a:r>
              <a:rPr kumimoji="0" lang="es-E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Peer-</a:t>
            </a:r>
            <a:r>
              <a:rPr kumimoji="0" lang="es-ES" sz="2000"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to</a:t>
            </a:r>
            <a:r>
              <a:rPr lang="es-ES" sz="2000" dirty="0" smtClean="0">
                <a:latin typeface="Arial" pitchFamily="34" charset="0"/>
                <a:ea typeface="Times New Roman" pitchFamily="18" charset="0"/>
                <a:cs typeface="Arial" pitchFamily="34" charset="0"/>
              </a:rPr>
              <a:t>-peer</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confieren a las TIC una dimensión social. Gerard </a:t>
            </a:r>
            <a:r>
              <a:rPr kumimoji="0" lang="es-E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Ayache</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 </a:t>
            </a:r>
            <a:r>
              <a:rPr kumimoji="0" lang="es-E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gran confusión</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habla de “</a:t>
            </a:r>
            <a:r>
              <a:rPr kumimoji="0" lang="es-E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hiperinformación</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subrayar el impacto antropológico de las nuevas tecnologías.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571472" y="1071546"/>
            <a:ext cx="7715304" cy="1938992"/>
          </a:xfrm>
          <a:prstGeom prst="rect">
            <a:avLst/>
          </a:prstGeom>
        </p:spPr>
        <p:txBody>
          <a:bodyPr wrap="square">
            <a:spAutoFit/>
          </a:bodyPr>
          <a:lstStyle/>
          <a:p>
            <a:pPr algn="just"/>
            <a:r>
              <a:rPr lang="es-ES" sz="2000" dirty="0" smtClean="0">
                <a:latin typeface="Arial" pitchFamily="34" charset="0"/>
                <a:cs typeface="Arial" pitchFamily="34" charset="0"/>
              </a:rPr>
              <a:t>El desarrollo de internet ha significado que la información esté ahora en muchos sitios. Antes la información estaba concentrada, la daban los padres, los maestros, los libros. La escuela y la universidad eran los ámbitos que concentraban el conocimiento. Hoy se han roto estas barreras y con internet hay más acceso a la información.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3.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Trek</Template>
  <TotalTime>480</TotalTime>
  <Words>2810</Words>
  <Application>Microsoft Office PowerPoint</Application>
  <PresentationFormat>Presentación en pantalla (4:3)</PresentationFormat>
  <Paragraphs>315</Paragraphs>
  <Slides>35</Slides>
  <Notes>34</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Viajes</vt:lpstr>
      <vt:lpstr>Tecnologias de la Informacion y de la Comunicacion</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User OEM</cp:lastModifiedBy>
  <cp:revision>32</cp:revision>
  <dcterms:created xsi:type="dcterms:W3CDTF">2011-08-28T12:11:05Z</dcterms:created>
  <dcterms:modified xsi:type="dcterms:W3CDTF">2013-08-20T19:15:22Z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