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38" r:id="rId3"/>
    <p:sldId id="261" r:id="rId4"/>
    <p:sldId id="315" r:id="rId5"/>
    <p:sldId id="316" r:id="rId6"/>
    <p:sldId id="317" r:id="rId7"/>
    <p:sldId id="349" r:id="rId8"/>
    <p:sldId id="318" r:id="rId9"/>
    <p:sldId id="319" r:id="rId10"/>
    <p:sldId id="339" r:id="rId11"/>
    <p:sldId id="340" r:id="rId12"/>
    <p:sldId id="320" r:id="rId13"/>
    <p:sldId id="328" r:id="rId14"/>
    <p:sldId id="321" r:id="rId15"/>
    <p:sldId id="322" r:id="rId16"/>
    <p:sldId id="329" r:id="rId17"/>
    <p:sldId id="330" r:id="rId18"/>
    <p:sldId id="331" r:id="rId19"/>
    <p:sldId id="323" r:id="rId20"/>
    <p:sldId id="337" r:id="rId21"/>
    <p:sldId id="324" r:id="rId22"/>
    <p:sldId id="332" r:id="rId23"/>
    <p:sldId id="341" r:id="rId24"/>
    <p:sldId id="342" r:id="rId25"/>
    <p:sldId id="325" r:id="rId26"/>
    <p:sldId id="326" r:id="rId27"/>
    <p:sldId id="333" r:id="rId28"/>
    <p:sldId id="336" r:id="rId29"/>
    <p:sldId id="334" r:id="rId30"/>
    <p:sldId id="327" r:id="rId31"/>
    <p:sldId id="335" r:id="rId32"/>
    <p:sldId id="343" r:id="rId33"/>
    <p:sldId id="344" r:id="rId34"/>
    <p:sldId id="347" r:id="rId35"/>
    <p:sldId id="348" r:id="rId36"/>
    <p:sldId id="345" r:id="rId37"/>
    <p:sldId id="350" r:id="rId38"/>
    <p:sldId id="346" r:id="rId39"/>
    <p:sldId id="265" r:id="rId40"/>
  </p:sldIdLst>
  <p:sldSz cx="9144000" cy="6858000" type="screen4x3"/>
  <p:notesSz cx="7099300" cy="10234613"/>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EADDF816-57B7-4E10-8D18-617957F975A8}" type="datetimeFigureOut">
              <a:rPr lang="es-AR" smtClean="0"/>
              <a:pPr/>
              <a:t>20/4/2026</a:t>
            </a:fld>
            <a:endParaRPr lang="es-AR"/>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A7517495-9B6D-4D2D-BDD5-135DB309C2E6}" type="slidenum">
              <a:rPr lang="es-AR" smtClean="0"/>
              <a:pPr/>
              <a:t>‹Nº›</a:t>
            </a:fld>
            <a:endParaRPr lang="es-AR"/>
          </a:p>
        </p:txBody>
      </p:sp>
    </p:spTree>
    <p:extLst>
      <p:ext uri="{BB962C8B-B14F-4D97-AF65-F5344CB8AC3E}">
        <p14:creationId xmlns:p14="http://schemas.microsoft.com/office/powerpoint/2010/main" val="117222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83FDD5DC-8AE9-4E79-85AD-B5E47A3FFC35}" type="datetimeFigureOut">
              <a:rPr lang="es-AR" smtClean="0"/>
              <a:pPr/>
              <a:t>20/4/2026</a:t>
            </a:fld>
            <a:endParaRPr lang="es-AR"/>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A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BD92D93-2DFB-403E-8AC6-810DCC03AF8E}"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FDD5DC-8AE9-4E79-85AD-B5E47A3FFC35}" type="datetimeFigureOut">
              <a:rPr lang="es-AR" smtClean="0"/>
              <a:pPr/>
              <a:t>20/4/2026</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1BD92D93-2DFB-403E-8AC6-810DCC03AF8E}"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FDD5DC-8AE9-4E79-85AD-B5E47A3FFC35}" type="datetimeFigureOut">
              <a:rPr lang="es-AR" smtClean="0"/>
              <a:pPr/>
              <a:t>20/4/2026</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1BD92D93-2DFB-403E-8AC6-810DCC03AF8E}"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FDD5DC-8AE9-4E79-85AD-B5E47A3FFC35}" type="datetimeFigureOut">
              <a:rPr lang="es-AR" smtClean="0"/>
              <a:pPr/>
              <a:t>20/4/2026</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1BD92D93-2DFB-403E-8AC6-810DCC03AF8E}" type="slidenum">
              <a:rPr lang="es-AR" smtClean="0"/>
              <a:pPr/>
              <a:t>‹Nº›</a:t>
            </a:fld>
            <a:endParaRPr lang="es-AR"/>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3FDD5DC-8AE9-4E79-85AD-B5E47A3FFC35}" type="datetimeFigureOut">
              <a:rPr lang="es-AR" smtClean="0"/>
              <a:pPr/>
              <a:t>20/4/2026</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1BD92D93-2DFB-403E-8AC6-810DCC03AF8E}" type="slidenum">
              <a:rPr lang="es-AR" smtClean="0"/>
              <a:pPr/>
              <a:t>‹Nº›</a:t>
            </a:fld>
            <a:endParaRPr lang="es-AR"/>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3FDD5DC-8AE9-4E79-85AD-B5E47A3FFC35}" type="datetimeFigureOut">
              <a:rPr lang="es-AR" smtClean="0"/>
              <a:pPr/>
              <a:t>20/4/2026</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1BD92D93-2DFB-403E-8AC6-810DCC03AF8E}" type="slidenum">
              <a:rPr lang="es-AR" smtClean="0"/>
              <a:pPr/>
              <a:t>‹Nº›</a:t>
            </a:fld>
            <a:endParaRPr lang="es-AR"/>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3FDD5DC-8AE9-4E79-85AD-B5E47A3FFC35}" type="datetimeFigureOut">
              <a:rPr lang="es-AR" smtClean="0"/>
              <a:pPr/>
              <a:t>20/4/2026</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1BD92D93-2DFB-403E-8AC6-810DCC03AF8E}"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83FDD5DC-8AE9-4E79-85AD-B5E47A3FFC35}" type="datetimeFigureOut">
              <a:rPr lang="es-AR" smtClean="0"/>
              <a:pPr/>
              <a:t>20/4/2026</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1BD92D93-2DFB-403E-8AC6-810DCC03AF8E}" type="slidenum">
              <a:rPr lang="es-AR" smtClean="0"/>
              <a:pPr/>
              <a:t>‹Nº›</a:t>
            </a:fld>
            <a:endParaRPr lang="es-AR"/>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3FDD5DC-8AE9-4E79-85AD-B5E47A3FFC35}" type="datetimeFigureOut">
              <a:rPr lang="es-AR" smtClean="0"/>
              <a:pPr/>
              <a:t>20/4/2026</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1BD92D93-2DFB-403E-8AC6-810DCC03AF8E}"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83FDD5DC-8AE9-4E79-85AD-B5E47A3FFC35}" type="datetimeFigureOut">
              <a:rPr lang="es-AR" smtClean="0"/>
              <a:pPr/>
              <a:t>20/4/2026</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1BD92D93-2DFB-403E-8AC6-810DCC03AF8E}"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83FDD5DC-8AE9-4E79-85AD-B5E47A3FFC35}" type="datetimeFigureOut">
              <a:rPr lang="es-AR" smtClean="0"/>
              <a:pPr/>
              <a:t>20/4/2026</a:t>
            </a:fld>
            <a:endParaRPr lang="es-A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A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BD92D93-2DFB-403E-8AC6-810DCC03AF8E}" type="slidenum">
              <a:rPr lang="es-AR" smtClean="0"/>
              <a:pPr/>
              <a:t>‹Nº›</a:t>
            </a:fld>
            <a:endParaRPr lang="es-A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3FDD5DC-8AE9-4E79-85AD-B5E47A3FFC35}" type="datetimeFigureOut">
              <a:rPr lang="es-AR" smtClean="0"/>
              <a:pPr/>
              <a:t>20/4/2026</a:t>
            </a:fld>
            <a:endParaRPr lang="es-A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A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D92D93-2DFB-403E-8AC6-810DCC03AF8E}"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belenus.unirioja.es/~veroldan/imagenes/fddi_5.gif"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t>Redes I</a:t>
            </a:r>
            <a:endParaRPr lang="es-AR" dirty="0"/>
          </a:p>
        </p:txBody>
      </p:sp>
      <p:sp>
        <p:nvSpPr>
          <p:cNvPr id="3" name="2 Subtítulo"/>
          <p:cNvSpPr>
            <a:spLocks noGrp="1"/>
          </p:cNvSpPr>
          <p:nvPr>
            <p:ph type="subTitle" idx="1"/>
          </p:nvPr>
        </p:nvSpPr>
        <p:spPr/>
        <p:txBody>
          <a:bodyPr>
            <a:normAutofit fontScale="92500" lnSpcReduction="10000"/>
          </a:bodyPr>
          <a:lstStyle/>
          <a:p>
            <a:r>
              <a:rPr lang="es-AR" dirty="0" smtClean="0"/>
              <a:t>Unidad 4</a:t>
            </a:r>
          </a:p>
          <a:p>
            <a:r>
              <a:rPr lang="es-AR" b="1" dirty="0"/>
              <a:t>Evolución de Redes y Tecnologías de Acceso</a:t>
            </a:r>
            <a:r>
              <a:rPr lang="es-AR" dirty="0"/>
              <a:t/>
            </a:r>
            <a:br>
              <a:rPr lang="es-AR" dirty="0"/>
            </a:br>
            <a:r>
              <a:rPr lang="es-AR" dirty="0"/>
              <a:t>FDDI – RDSI – ADSL → Tecnologías Modernas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r>
              <a:rPr lang="es-AR" sz="4000" dirty="0" smtClean="0"/>
              <a:t>Alto costo</a:t>
            </a:r>
          </a:p>
          <a:p>
            <a:r>
              <a:rPr lang="es-AR" sz="4000" dirty="0" smtClean="0"/>
              <a:t>Complejidad</a:t>
            </a:r>
          </a:p>
          <a:p>
            <a:r>
              <a:rPr lang="es-AR" sz="4000" dirty="0" smtClean="0"/>
              <a:t>Difícil escalabilidad</a:t>
            </a:r>
          </a:p>
          <a:p>
            <a:r>
              <a:rPr lang="es-AR" sz="4000" dirty="0" smtClean="0"/>
              <a:t>Reemplazada por Ethernet</a:t>
            </a:r>
          </a:p>
        </p:txBody>
      </p:sp>
      <p:sp>
        <p:nvSpPr>
          <p:cNvPr id="3" name="Título 2"/>
          <p:cNvSpPr>
            <a:spLocks noGrp="1"/>
          </p:cNvSpPr>
          <p:nvPr>
            <p:ph type="title"/>
          </p:nvPr>
        </p:nvSpPr>
        <p:spPr/>
        <p:txBody>
          <a:bodyPr/>
          <a:lstStyle/>
          <a:p>
            <a:r>
              <a:rPr lang="es-AR" dirty="0" smtClean="0"/>
              <a:t>Limitaciones de FDDI</a:t>
            </a:r>
            <a:endParaRPr lang="es-AR" dirty="0"/>
          </a:p>
        </p:txBody>
      </p:sp>
    </p:spTree>
    <p:extLst>
      <p:ext uri="{BB962C8B-B14F-4D97-AF65-F5344CB8AC3E}">
        <p14:creationId xmlns:p14="http://schemas.microsoft.com/office/powerpoint/2010/main" val="1439909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r>
              <a:rPr lang="en-US" sz="4000" dirty="0"/>
              <a:t>1 </a:t>
            </a:r>
            <a:r>
              <a:rPr lang="en-US" sz="4000" dirty="0" err="1"/>
              <a:t>Gbps</a:t>
            </a:r>
            <a:r>
              <a:rPr lang="en-US" sz="4000" dirty="0"/>
              <a:t> a 400 </a:t>
            </a:r>
            <a:r>
              <a:rPr lang="en-US" sz="4000" dirty="0" err="1"/>
              <a:t>Gbps</a:t>
            </a:r>
            <a:r>
              <a:rPr lang="en-US" sz="4000" dirty="0" smtClean="0"/>
              <a:t>+</a:t>
            </a:r>
          </a:p>
          <a:p>
            <a:r>
              <a:rPr lang="es-AR" sz="4000" dirty="0"/>
              <a:t>Bajo </a:t>
            </a:r>
            <a:r>
              <a:rPr lang="es-AR" sz="4000" dirty="0" smtClean="0"/>
              <a:t>costo</a:t>
            </a:r>
          </a:p>
          <a:p>
            <a:r>
              <a:rPr lang="es-AR" sz="4000" dirty="0"/>
              <a:t>Fácil </a:t>
            </a:r>
            <a:r>
              <a:rPr lang="es-AR" sz="4000" dirty="0" smtClean="0"/>
              <a:t>implementación</a:t>
            </a:r>
          </a:p>
          <a:p>
            <a:r>
              <a:rPr lang="es-AR" sz="4000" dirty="0"/>
              <a:t>Estándar global</a:t>
            </a:r>
          </a:p>
        </p:txBody>
      </p:sp>
      <p:sp>
        <p:nvSpPr>
          <p:cNvPr id="3" name="Título 2"/>
          <p:cNvSpPr>
            <a:spLocks noGrp="1"/>
          </p:cNvSpPr>
          <p:nvPr>
            <p:ph type="title"/>
          </p:nvPr>
        </p:nvSpPr>
        <p:spPr/>
        <p:txBody>
          <a:bodyPr/>
          <a:lstStyle/>
          <a:p>
            <a:r>
              <a:rPr lang="es-AR" dirty="0" smtClean="0"/>
              <a:t>Reemplazo -&gt;Ethernet</a:t>
            </a:r>
            <a:endParaRPr lang="es-AR" dirty="0"/>
          </a:p>
        </p:txBody>
      </p:sp>
    </p:spTree>
    <p:extLst>
      <p:ext uri="{BB962C8B-B14F-4D97-AF65-F5344CB8AC3E}">
        <p14:creationId xmlns:p14="http://schemas.microsoft.com/office/powerpoint/2010/main" val="3829439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_tradnl" dirty="0" smtClean="0"/>
              <a:t>RED DIGITAL de SERVICIOS INTEGRADOS</a:t>
            </a:r>
          </a:p>
          <a:p>
            <a:r>
              <a:rPr lang="es-ES_tradnl" dirty="0" smtClean="0"/>
              <a:t>Conocida con el término ISDN (</a:t>
            </a:r>
            <a:r>
              <a:rPr lang="es-ES_tradnl" dirty="0" err="1" smtClean="0"/>
              <a:t>Integrated</a:t>
            </a:r>
            <a:r>
              <a:rPr lang="es-ES_tradnl" dirty="0" smtClean="0"/>
              <a:t> </a:t>
            </a:r>
            <a:r>
              <a:rPr lang="es-ES_tradnl" dirty="0" err="1" smtClean="0"/>
              <a:t>Services</a:t>
            </a:r>
            <a:r>
              <a:rPr lang="es-ES_tradnl" dirty="0" smtClean="0"/>
              <a:t> Digital Network)</a:t>
            </a:r>
          </a:p>
          <a:p>
            <a:r>
              <a:rPr lang="es-AR" dirty="0"/>
              <a:t>Red digital sobre </a:t>
            </a:r>
            <a:r>
              <a:rPr lang="es-AR" dirty="0" smtClean="0"/>
              <a:t>telefonía</a:t>
            </a:r>
          </a:p>
          <a:p>
            <a:r>
              <a:rPr lang="es-AR" dirty="0"/>
              <a:t>Integra voz, datos y </a:t>
            </a:r>
            <a:r>
              <a:rPr lang="es-AR" dirty="0" smtClean="0"/>
              <a:t>video</a:t>
            </a:r>
          </a:p>
          <a:p>
            <a:r>
              <a:rPr lang="es-AR" dirty="0"/>
              <a:t>Canales B y </a:t>
            </a:r>
            <a:r>
              <a:rPr lang="es-AR" dirty="0" smtClean="0"/>
              <a:t>D</a:t>
            </a:r>
          </a:p>
          <a:p>
            <a:pPr lvl="1"/>
            <a:r>
              <a:rPr lang="es-AR" dirty="0"/>
              <a:t>Canal B (</a:t>
            </a:r>
            <a:r>
              <a:rPr lang="es-AR" dirty="0" err="1"/>
              <a:t>Bearer</a:t>
            </a:r>
            <a:r>
              <a:rPr lang="es-AR" dirty="0"/>
              <a:t>): 64 kbps (voz/datos</a:t>
            </a:r>
            <a:r>
              <a:rPr lang="es-AR" dirty="0"/>
              <a:t>)</a:t>
            </a:r>
          </a:p>
          <a:p>
            <a:pPr lvl="1"/>
            <a:r>
              <a:rPr lang="es-ES_tradnl" dirty="0"/>
              <a:t>Canal D (Data): señalización</a:t>
            </a:r>
            <a:endParaRPr lang="es-ES_tradnl" dirty="0" smtClean="0"/>
          </a:p>
        </p:txBody>
      </p:sp>
      <p:sp>
        <p:nvSpPr>
          <p:cNvPr id="3" name="2 Título"/>
          <p:cNvSpPr>
            <a:spLocks noGrp="1"/>
          </p:cNvSpPr>
          <p:nvPr>
            <p:ph type="title"/>
          </p:nvPr>
        </p:nvSpPr>
        <p:spPr/>
        <p:txBody>
          <a:bodyPr/>
          <a:lstStyle/>
          <a:p>
            <a:r>
              <a:rPr lang="es-ES_tradnl" dirty="0" smtClean="0"/>
              <a:t>¿Qué es RDSI?</a:t>
            </a:r>
            <a:endParaRPr lang="es-A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 dirty="0" smtClean="0"/>
              <a:t>Es un protocolo estándar de red de comunicaciones, que contempla: </a:t>
            </a:r>
          </a:p>
          <a:p>
            <a:pPr lvl="1"/>
            <a:r>
              <a:rPr lang="es-ES" sz="2800" dirty="0" smtClean="0"/>
              <a:t>comunicaciones de voz</a:t>
            </a:r>
          </a:p>
          <a:p>
            <a:pPr lvl="1"/>
            <a:r>
              <a:rPr lang="es-ES" sz="2800" dirty="0" smtClean="0"/>
              <a:t>de </a:t>
            </a:r>
            <a:r>
              <a:rPr lang="es-ES" sz="2800" dirty="0" smtClean="0"/>
              <a:t>datos</a:t>
            </a:r>
          </a:p>
          <a:p>
            <a:pPr lvl="1"/>
            <a:r>
              <a:rPr lang="es-ES" sz="2800" dirty="0" smtClean="0"/>
              <a:t> video conferencias</a:t>
            </a:r>
            <a:endParaRPr lang="es-ES" sz="2800" dirty="0" smtClean="0"/>
          </a:p>
          <a:p>
            <a:pPr lvl="1"/>
            <a:r>
              <a:rPr lang="es-ES" sz="2800" dirty="0" smtClean="0"/>
              <a:t>Transmite en formato digital</a:t>
            </a:r>
          </a:p>
          <a:p>
            <a:pPr lvl="1"/>
            <a:r>
              <a:rPr lang="es-ES" sz="2800" dirty="0" smtClean="0"/>
              <a:t>a distintas velocidades,</a:t>
            </a:r>
          </a:p>
          <a:p>
            <a:pPr lvl="1"/>
            <a:r>
              <a:rPr lang="es-ES" sz="2800" dirty="0" smtClean="0"/>
              <a:t>+  rápidas y seguras que la línea analógica convencional de teléfono RTB (Red </a:t>
            </a:r>
            <a:r>
              <a:rPr lang="es-ES" sz="2800" dirty="0" smtClean="0"/>
              <a:t>Telefónica Básica</a:t>
            </a:r>
            <a:r>
              <a:rPr lang="es-ES" sz="2800" dirty="0" smtClean="0"/>
              <a:t>). </a:t>
            </a:r>
            <a:endParaRPr lang="es-AR" sz="2800" dirty="0" smtClean="0"/>
          </a:p>
          <a:p>
            <a:endParaRPr lang="es-AR" dirty="0"/>
          </a:p>
        </p:txBody>
      </p:sp>
      <p:sp>
        <p:nvSpPr>
          <p:cNvPr id="3" name="2 Título"/>
          <p:cNvSpPr>
            <a:spLocks noGrp="1"/>
          </p:cNvSpPr>
          <p:nvPr>
            <p:ph type="title"/>
          </p:nvPr>
        </p:nvSpPr>
        <p:spPr/>
        <p:txBody>
          <a:bodyPr/>
          <a:lstStyle/>
          <a:p>
            <a:r>
              <a:rPr lang="es-ES_tradnl" dirty="0" smtClean="0"/>
              <a:t>¿Qué es RDSI?</a:t>
            </a:r>
            <a:endParaRPr lang="es-A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 b="1" dirty="0" smtClean="0"/>
              <a:t>la línea ISDN debe tener: </a:t>
            </a:r>
            <a:endParaRPr lang="es-AR" b="1" dirty="0" smtClean="0"/>
          </a:p>
          <a:p>
            <a:pPr lvl="1" algn="just"/>
            <a:r>
              <a:rPr lang="es-ES" sz="2800" dirty="0" smtClean="0"/>
              <a:t>Un Terminal </a:t>
            </a:r>
            <a:r>
              <a:rPr lang="es-ES" sz="2800" dirty="0" err="1" smtClean="0"/>
              <a:t>Adapter</a:t>
            </a:r>
            <a:r>
              <a:rPr lang="es-ES" sz="2800" dirty="0" smtClean="0"/>
              <a:t> (TA):Este dispositivo convierte las señales eléctricas de la interfaz RS232 al formato de ISDN. El computador debe estar conectado a un TA. </a:t>
            </a:r>
            <a:endParaRPr lang="es-AR" sz="2800" dirty="0" smtClean="0"/>
          </a:p>
          <a:p>
            <a:pPr lvl="1" algn="just"/>
            <a:r>
              <a:rPr lang="es-ES" sz="2800" dirty="0" smtClean="0"/>
              <a:t>Network </a:t>
            </a:r>
            <a:r>
              <a:rPr lang="es-ES" sz="2800" dirty="0" err="1" smtClean="0"/>
              <a:t>Termination</a:t>
            </a:r>
            <a:r>
              <a:rPr lang="es-ES" sz="2800" dirty="0" smtClean="0"/>
              <a:t> type1 (NT1): Su función va más allá de la de TA. Este equipo conecta al usuario a la red ISDN metropolitana. Este equipo por lo general lo suministra la empresa de teléfonos. </a:t>
            </a:r>
            <a:endParaRPr lang="es-AR" sz="2800" dirty="0" smtClean="0"/>
          </a:p>
          <a:p>
            <a:endParaRPr lang="es-AR" dirty="0"/>
          </a:p>
        </p:txBody>
      </p:sp>
      <p:sp>
        <p:nvSpPr>
          <p:cNvPr id="3" name="2 Título"/>
          <p:cNvSpPr>
            <a:spLocks noGrp="1"/>
          </p:cNvSpPr>
          <p:nvPr>
            <p:ph type="title"/>
          </p:nvPr>
        </p:nvSpPr>
        <p:spPr/>
        <p:txBody>
          <a:bodyPr/>
          <a:lstStyle/>
          <a:p>
            <a:r>
              <a:rPr lang="es-AR" dirty="0" smtClean="0"/>
              <a:t>Elementos </a:t>
            </a:r>
            <a:r>
              <a:rPr lang="es-AR" dirty="0" err="1" smtClean="0"/>
              <a:t>conexióN</a:t>
            </a:r>
            <a:r>
              <a:rPr lang="es-AR" dirty="0" smtClean="0"/>
              <a:t> ISDN</a:t>
            </a:r>
            <a:endParaRPr lang="es-A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dirty="0" smtClean="0"/>
              <a:t>VELOCIDAD DE TRANSMISIÓN DE DATOS hasta 3 veces más rápido que RTB. INTERNET hasta 6 veces</a:t>
            </a:r>
          </a:p>
          <a:p>
            <a:r>
              <a:rPr lang="es-ES" dirty="0" smtClean="0"/>
              <a:t>ANCHO DE BANDA REGULABLE E ILIMITADO: permiten la suma de canales RDSI.</a:t>
            </a:r>
          </a:p>
        </p:txBody>
      </p:sp>
      <p:sp>
        <p:nvSpPr>
          <p:cNvPr id="3" name="2 Título"/>
          <p:cNvSpPr>
            <a:spLocks noGrp="1"/>
          </p:cNvSpPr>
          <p:nvPr>
            <p:ph type="title"/>
          </p:nvPr>
        </p:nvSpPr>
        <p:spPr/>
        <p:txBody>
          <a:bodyPr>
            <a:normAutofit/>
          </a:bodyPr>
          <a:lstStyle/>
          <a:p>
            <a:r>
              <a:rPr lang="es-ES" dirty="0" smtClean="0"/>
              <a:t>VENTAJAS DE LA RDSI </a:t>
            </a:r>
            <a:endParaRPr lang="es-A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r>
              <a:rPr lang="es-ES" dirty="0" smtClean="0"/>
              <a:t>EFECTIVIDAD EN LA TRANSMISIÓN DE DATOS. Son muchas las razones que pueden producir la pérdida de datos en la transmisión de un fichero de datos, pero en el caso de una transmisión de datos a través de RDSI, las posibilidades de errores en la transmisión, son casi despreciables frente a las transmisiones a través de la RTB.</a:t>
            </a:r>
            <a:endParaRPr lang="es-AR" dirty="0" smtClean="0"/>
          </a:p>
        </p:txBody>
      </p:sp>
      <p:sp>
        <p:nvSpPr>
          <p:cNvPr id="3" name="2 Título"/>
          <p:cNvSpPr>
            <a:spLocks noGrp="1"/>
          </p:cNvSpPr>
          <p:nvPr>
            <p:ph type="title"/>
          </p:nvPr>
        </p:nvSpPr>
        <p:spPr/>
        <p:txBody>
          <a:bodyPr>
            <a:normAutofit/>
          </a:bodyPr>
          <a:lstStyle/>
          <a:p>
            <a:r>
              <a:rPr lang="es-ES" dirty="0" smtClean="0"/>
              <a:t>VENTAJAS DE LA RDSI </a:t>
            </a:r>
            <a:endParaRPr lang="es-A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r>
              <a:rPr lang="es-ES" dirty="0" smtClean="0"/>
              <a:t>SEGURIDAD DE LAS COMUNICACIONES DE VOZ Y DATOS. Nuestras comunicaciones, sean de voz o de datos, no podrán ser intervenidas en ningún caso a través de la RDSI, dado que viajan codificadas digitalmente y </a:t>
            </a:r>
            <a:r>
              <a:rPr lang="es-ES" dirty="0" err="1" smtClean="0"/>
              <a:t>encriptadas</a:t>
            </a:r>
            <a:r>
              <a:rPr lang="es-ES" dirty="0" smtClean="0"/>
              <a:t>.</a:t>
            </a:r>
            <a:endParaRPr lang="es-AR" dirty="0" smtClean="0"/>
          </a:p>
        </p:txBody>
      </p:sp>
      <p:sp>
        <p:nvSpPr>
          <p:cNvPr id="3" name="2 Título"/>
          <p:cNvSpPr>
            <a:spLocks noGrp="1"/>
          </p:cNvSpPr>
          <p:nvPr>
            <p:ph type="title"/>
          </p:nvPr>
        </p:nvSpPr>
        <p:spPr/>
        <p:txBody>
          <a:bodyPr>
            <a:normAutofit/>
          </a:bodyPr>
          <a:lstStyle/>
          <a:p>
            <a:r>
              <a:rPr lang="es-ES" dirty="0" smtClean="0"/>
              <a:t>VENTAJAS DE LA RDSI </a:t>
            </a:r>
            <a:endParaRPr lang="es-A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r>
              <a:rPr lang="es-ES" dirty="0" smtClean="0"/>
              <a:t>IDENTIFICACIÓN DEL NÚMERO LLAMANTE. Si nuestros terminales de voz o datos permiten esta facilidad podremos identificar el número de la persona o terminal de datos que nos llama, e incluso podremos identificarlo por su nombre si nuestro terminal de voz o datos dispone de esa facilidad.</a:t>
            </a:r>
            <a:endParaRPr lang="es-AR" dirty="0" smtClean="0"/>
          </a:p>
          <a:p>
            <a:endParaRPr lang="es-AR" dirty="0"/>
          </a:p>
        </p:txBody>
      </p:sp>
      <p:sp>
        <p:nvSpPr>
          <p:cNvPr id="3" name="2 Título"/>
          <p:cNvSpPr>
            <a:spLocks noGrp="1"/>
          </p:cNvSpPr>
          <p:nvPr>
            <p:ph type="title"/>
          </p:nvPr>
        </p:nvSpPr>
        <p:spPr/>
        <p:txBody>
          <a:bodyPr>
            <a:normAutofit/>
          </a:bodyPr>
          <a:lstStyle/>
          <a:p>
            <a:r>
              <a:rPr lang="es-ES" dirty="0" smtClean="0"/>
              <a:t>VENTAJAS DE LA RDSI </a:t>
            </a:r>
            <a:endParaRPr lang="es-A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AR" sz="3200" dirty="0" smtClean="0"/>
              <a:t>Teléfonos RDSI</a:t>
            </a:r>
          </a:p>
          <a:p>
            <a:r>
              <a:rPr lang="es-AR" sz="3200" dirty="0" smtClean="0"/>
              <a:t>Tarjetas RDSI de datos para ordenadores</a:t>
            </a:r>
          </a:p>
          <a:p>
            <a:r>
              <a:rPr lang="es-AR" sz="3200" dirty="0" smtClean="0"/>
              <a:t>Equipos de Video </a:t>
            </a:r>
            <a:r>
              <a:rPr lang="es-AR" sz="3200" dirty="0" smtClean="0"/>
              <a:t>Conferencia</a:t>
            </a:r>
          </a:p>
          <a:p>
            <a:r>
              <a:rPr lang="es-AR" sz="3200" dirty="0" smtClean="0"/>
              <a:t>Central Telefónica Digital</a:t>
            </a:r>
            <a:endParaRPr lang="es-AR" sz="3200" dirty="0"/>
          </a:p>
        </p:txBody>
      </p:sp>
      <p:sp>
        <p:nvSpPr>
          <p:cNvPr id="3" name="2 Título"/>
          <p:cNvSpPr>
            <a:spLocks noGrp="1"/>
          </p:cNvSpPr>
          <p:nvPr>
            <p:ph type="title"/>
          </p:nvPr>
        </p:nvSpPr>
        <p:spPr/>
        <p:txBody>
          <a:bodyPr/>
          <a:lstStyle/>
          <a:p>
            <a:r>
              <a:rPr lang="es-AR" dirty="0" smtClean="0"/>
              <a:t>Equipos y sistemas para RSDI</a:t>
            </a:r>
            <a:endParaRPr lang="es-A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417638"/>
            <a:ext cx="8229600" cy="4525963"/>
          </a:xfrm>
        </p:spPr>
        <p:txBody>
          <a:bodyPr/>
          <a:lstStyle/>
          <a:p>
            <a:pPr lvl="0" fontAlgn="base"/>
            <a:r>
              <a:rPr lang="es-AR" altLang="es-AR" sz="3600" dirty="0"/>
              <a:t>Comprender tecnologías </a:t>
            </a:r>
            <a:r>
              <a:rPr lang="es-AR" altLang="es-AR" sz="3600" dirty="0" smtClean="0"/>
              <a:t>tradicionales</a:t>
            </a:r>
            <a:endParaRPr lang="es-AR" altLang="es-AR" sz="3600" dirty="0">
              <a:latin typeface="Arial" panose="020B0604020202020204" pitchFamily="34" charset="0"/>
            </a:endParaRPr>
          </a:p>
          <a:p>
            <a:pPr lvl="0" fontAlgn="base"/>
            <a:r>
              <a:rPr lang="es-AR" altLang="es-AR" sz="3600" dirty="0"/>
              <a:t>Analizar sus limitaciones</a:t>
            </a:r>
          </a:p>
          <a:p>
            <a:pPr lvl="0" fontAlgn="base"/>
            <a:r>
              <a:rPr lang="es-AR" altLang="es-AR" sz="3600" dirty="0"/>
              <a:t>Identificar tecnologías modernas</a:t>
            </a:r>
          </a:p>
          <a:p>
            <a:pPr lvl="0" fontAlgn="base"/>
            <a:r>
              <a:rPr lang="es-AR" altLang="es-AR" sz="3600" dirty="0"/>
              <a:t>Comparar rendimiento y aplicaciones </a:t>
            </a:r>
          </a:p>
          <a:p>
            <a:endParaRPr lang="es-AR" dirty="0"/>
          </a:p>
        </p:txBody>
      </p:sp>
      <p:sp>
        <p:nvSpPr>
          <p:cNvPr id="3" name="Título 2"/>
          <p:cNvSpPr>
            <a:spLocks noGrp="1"/>
          </p:cNvSpPr>
          <p:nvPr>
            <p:ph type="title"/>
          </p:nvPr>
        </p:nvSpPr>
        <p:spPr/>
        <p:txBody>
          <a:bodyPr/>
          <a:lstStyle/>
          <a:p>
            <a:r>
              <a:rPr lang="es-AR" dirty="0" smtClean="0"/>
              <a:t>Objetivos</a:t>
            </a:r>
            <a:endParaRPr lang="es-AR" dirty="0"/>
          </a:p>
        </p:txBody>
      </p:sp>
    </p:spTree>
    <p:extLst>
      <p:ext uri="{BB962C8B-B14F-4D97-AF65-F5344CB8AC3E}">
        <p14:creationId xmlns:p14="http://schemas.microsoft.com/office/powerpoint/2010/main" val="596964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AR"/>
          </a:p>
        </p:txBody>
      </p:sp>
      <p:sp>
        <p:nvSpPr>
          <p:cNvPr id="3" name="2 Título"/>
          <p:cNvSpPr>
            <a:spLocks noGrp="1"/>
          </p:cNvSpPr>
          <p:nvPr>
            <p:ph type="title"/>
          </p:nvPr>
        </p:nvSpPr>
        <p:spPr/>
        <p:txBody>
          <a:bodyPr/>
          <a:lstStyle/>
          <a:p>
            <a:endParaRPr lang="es-AR"/>
          </a:p>
        </p:txBody>
      </p:sp>
      <p:pic>
        <p:nvPicPr>
          <p:cNvPr id="39938" name="Picture 2" descr="http://www.consulintel.es/Imagenes/Tutoriales/Articulos/red_rdsi.gif"/>
          <p:cNvPicPr>
            <a:picLocks noChangeAspect="1" noChangeArrowheads="1"/>
          </p:cNvPicPr>
          <p:nvPr/>
        </p:nvPicPr>
        <p:blipFill>
          <a:blip r:embed="rId2" cstate="print"/>
          <a:srcRect/>
          <a:stretch>
            <a:fillRect/>
          </a:stretch>
        </p:blipFill>
        <p:spPr bwMode="auto">
          <a:xfrm>
            <a:off x="323528" y="620688"/>
            <a:ext cx="8274403" cy="490882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_tradnl" dirty="0" smtClean="0"/>
              <a:t>BRI (Basic </a:t>
            </a:r>
            <a:r>
              <a:rPr lang="es-ES_tradnl" dirty="0" err="1" smtClean="0"/>
              <a:t>Rate</a:t>
            </a:r>
            <a:r>
              <a:rPr lang="es-ES_tradnl" dirty="0" smtClean="0"/>
              <a:t> </a:t>
            </a:r>
            <a:r>
              <a:rPr lang="es-ES_tradnl" dirty="0" err="1" smtClean="0"/>
              <a:t>Interface</a:t>
            </a:r>
            <a:r>
              <a:rPr lang="es-ES_tradnl" dirty="0" smtClean="0"/>
              <a:t>) tiene dos canales de 64Kbps que se conocen como canales B y un canal de señalización de 16Kbps conocido como canal D. Este tipo de interfaz de escribe como BRI =2B+D y </a:t>
            </a:r>
          </a:p>
        </p:txBody>
      </p:sp>
      <p:sp>
        <p:nvSpPr>
          <p:cNvPr id="3" name="2 Título"/>
          <p:cNvSpPr>
            <a:spLocks noGrp="1"/>
          </p:cNvSpPr>
          <p:nvPr>
            <p:ph type="title"/>
          </p:nvPr>
        </p:nvSpPr>
        <p:spPr/>
        <p:txBody>
          <a:bodyPr/>
          <a:lstStyle/>
          <a:p>
            <a:r>
              <a:rPr lang="es-AR" dirty="0" smtClean="0"/>
              <a:t>Tipos de Interfaces</a:t>
            </a:r>
            <a:endParaRPr lang="es-A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_tradnl" dirty="0" smtClean="0"/>
              <a:t>PRI (</a:t>
            </a:r>
            <a:r>
              <a:rPr lang="es-ES_tradnl" dirty="0" err="1" smtClean="0"/>
              <a:t>Primary</a:t>
            </a:r>
            <a:r>
              <a:rPr lang="es-ES_tradnl" dirty="0" smtClean="0"/>
              <a:t> </a:t>
            </a:r>
            <a:r>
              <a:rPr lang="es-ES_tradnl" dirty="0" err="1" smtClean="0"/>
              <a:t>Rate</a:t>
            </a:r>
            <a:r>
              <a:rPr lang="es-ES_tradnl" dirty="0" smtClean="0"/>
              <a:t> Interface) </a:t>
            </a:r>
            <a:r>
              <a:rPr lang="es-ES" dirty="0" smtClean="0"/>
              <a:t>tienen 30 canales B y 16 canales de señalización D. Este interfaz se denota como PRI = 30B+D. Este tipo de interfaz es comúnmente utilizada para aplicaciones de voz (por ejemplo enlaces entre una central telefónica pública CO y la central telefónica privada PABX )</a:t>
            </a:r>
            <a:r>
              <a:rPr lang="es-ES_tradnl" dirty="0" smtClean="0"/>
              <a:t>. </a:t>
            </a:r>
            <a:endParaRPr lang="es-AR" dirty="0"/>
          </a:p>
        </p:txBody>
      </p:sp>
      <p:sp>
        <p:nvSpPr>
          <p:cNvPr id="3" name="2 Título"/>
          <p:cNvSpPr>
            <a:spLocks noGrp="1"/>
          </p:cNvSpPr>
          <p:nvPr>
            <p:ph type="title"/>
          </p:nvPr>
        </p:nvSpPr>
        <p:spPr/>
        <p:txBody>
          <a:bodyPr/>
          <a:lstStyle/>
          <a:p>
            <a:r>
              <a:rPr lang="es-AR" dirty="0" smtClean="0"/>
              <a:t>Tipos de Interfaces</a:t>
            </a:r>
            <a:endParaRPr lang="es-A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r>
              <a:rPr lang="es-AR" sz="4000" dirty="0" smtClean="0"/>
              <a:t>Costosa</a:t>
            </a:r>
          </a:p>
          <a:p>
            <a:r>
              <a:rPr lang="es-AR" sz="4000" dirty="0"/>
              <a:t>Baja </a:t>
            </a:r>
            <a:r>
              <a:rPr lang="es-AR" sz="4000" dirty="0" smtClean="0"/>
              <a:t>velocidad</a:t>
            </a:r>
          </a:p>
          <a:p>
            <a:r>
              <a:rPr lang="es-AR" sz="4000" dirty="0"/>
              <a:t>Equipamiento especializado</a:t>
            </a:r>
          </a:p>
        </p:txBody>
      </p:sp>
      <p:sp>
        <p:nvSpPr>
          <p:cNvPr id="3" name="Título 2"/>
          <p:cNvSpPr>
            <a:spLocks noGrp="1"/>
          </p:cNvSpPr>
          <p:nvPr>
            <p:ph type="title"/>
          </p:nvPr>
        </p:nvSpPr>
        <p:spPr/>
        <p:txBody>
          <a:bodyPr/>
          <a:lstStyle/>
          <a:p>
            <a:r>
              <a:rPr lang="es-AR" dirty="0"/>
              <a:t>Limitaciones RDSI</a:t>
            </a:r>
          </a:p>
        </p:txBody>
      </p:sp>
    </p:spTree>
    <p:extLst>
      <p:ext uri="{BB962C8B-B14F-4D97-AF65-F5344CB8AC3E}">
        <p14:creationId xmlns:p14="http://schemas.microsoft.com/office/powerpoint/2010/main" val="1301876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r>
              <a:rPr lang="es-AR" sz="4000" dirty="0"/>
              <a:t>Voz sobre </a:t>
            </a:r>
            <a:r>
              <a:rPr lang="es-AR" sz="4000" dirty="0" smtClean="0"/>
              <a:t>IP</a:t>
            </a:r>
          </a:p>
          <a:p>
            <a:r>
              <a:rPr lang="es-AR" sz="4000" dirty="0"/>
              <a:t>Bajo </a:t>
            </a:r>
            <a:r>
              <a:rPr lang="es-AR" sz="4000" dirty="0" smtClean="0"/>
              <a:t>costo</a:t>
            </a:r>
          </a:p>
          <a:p>
            <a:r>
              <a:rPr lang="es-AR" sz="4000" dirty="0"/>
              <a:t>Integración multimedia</a:t>
            </a:r>
          </a:p>
        </p:txBody>
      </p:sp>
      <p:sp>
        <p:nvSpPr>
          <p:cNvPr id="3" name="Título 2"/>
          <p:cNvSpPr>
            <a:spLocks noGrp="1"/>
          </p:cNvSpPr>
          <p:nvPr>
            <p:ph type="title"/>
          </p:nvPr>
        </p:nvSpPr>
        <p:spPr/>
        <p:txBody>
          <a:bodyPr/>
          <a:lstStyle/>
          <a:p>
            <a:r>
              <a:rPr lang="es-AR" dirty="0"/>
              <a:t>Reemplazo → </a:t>
            </a:r>
            <a:r>
              <a:rPr lang="es-AR" dirty="0" err="1"/>
              <a:t>VoIP</a:t>
            </a:r>
            <a:endParaRPr lang="es-AR" dirty="0"/>
          </a:p>
        </p:txBody>
      </p:sp>
    </p:spTree>
    <p:extLst>
      <p:ext uri="{BB962C8B-B14F-4D97-AF65-F5344CB8AC3E}">
        <p14:creationId xmlns:p14="http://schemas.microsoft.com/office/powerpoint/2010/main" val="21819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_tradnl" sz="3200" dirty="0" smtClean="0"/>
              <a:t>Línea de abonado digital asimétrica" (</a:t>
            </a:r>
            <a:r>
              <a:rPr lang="es-ES_tradnl" sz="3200" dirty="0" err="1" smtClean="0"/>
              <a:t>Asymetric</a:t>
            </a:r>
            <a:r>
              <a:rPr lang="es-ES_tradnl" sz="3200" dirty="0" smtClean="0"/>
              <a:t> Digital </a:t>
            </a:r>
            <a:r>
              <a:rPr lang="es-ES_tradnl" sz="3200" dirty="0" err="1" smtClean="0"/>
              <a:t>Suscriber</a:t>
            </a:r>
            <a:r>
              <a:rPr lang="es-ES_tradnl" sz="3200" dirty="0" smtClean="0"/>
              <a:t> </a:t>
            </a:r>
            <a:r>
              <a:rPr lang="es-ES_tradnl" sz="3200" dirty="0" err="1" smtClean="0"/>
              <a:t>Line</a:t>
            </a:r>
            <a:r>
              <a:rPr lang="es-ES_tradnl" sz="3200" dirty="0" smtClean="0"/>
              <a:t>) y es uno de los estándares que forman parte de la familia </a:t>
            </a:r>
            <a:r>
              <a:rPr lang="es-ES_tradnl" sz="3200" dirty="0" err="1" smtClean="0"/>
              <a:t>xDSL</a:t>
            </a:r>
            <a:r>
              <a:rPr lang="es-ES_tradnl" sz="3200" dirty="0" smtClean="0"/>
              <a:t>.</a:t>
            </a:r>
            <a:endParaRPr lang="es-AR" sz="3200" dirty="0"/>
          </a:p>
        </p:txBody>
      </p:sp>
      <p:sp>
        <p:nvSpPr>
          <p:cNvPr id="3" name="2 Título"/>
          <p:cNvSpPr>
            <a:spLocks noGrp="1"/>
          </p:cNvSpPr>
          <p:nvPr>
            <p:ph type="title"/>
          </p:nvPr>
        </p:nvSpPr>
        <p:spPr/>
        <p:txBody>
          <a:bodyPr/>
          <a:lstStyle/>
          <a:p>
            <a:r>
              <a:rPr lang="es-AR" dirty="0" smtClean="0"/>
              <a:t>ADSL</a:t>
            </a:r>
            <a:endParaRPr lang="es-A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dirty="0" smtClean="0"/>
              <a:t>Permite velocidades teóricas de hasta 15Mbps (ADSL) en el canal descendente (</a:t>
            </a:r>
            <a:r>
              <a:rPr lang="es-ES" dirty="0" err="1" smtClean="0"/>
              <a:t>download</a:t>
            </a:r>
            <a:r>
              <a:rPr lang="es-ES" dirty="0" smtClean="0"/>
              <a:t>) que supera en más de 200 veces el ancho de banda que proporciona un módem de 56 </a:t>
            </a:r>
            <a:r>
              <a:rPr lang="es-ES" dirty="0" err="1" smtClean="0"/>
              <a:t>Kbits</a:t>
            </a:r>
            <a:r>
              <a:rPr lang="es-ES" dirty="0" smtClean="0"/>
              <a:t>/s. </a:t>
            </a:r>
            <a:endParaRPr lang="es-AR" dirty="0" smtClean="0"/>
          </a:p>
          <a:p>
            <a:r>
              <a:rPr lang="es-ES" dirty="0" smtClean="0"/>
              <a:t>Ofrece integración de los servicios voz y datos y permite conversaciones telefónicas y de datos al mismo tiempo. </a:t>
            </a:r>
            <a:endParaRPr lang="es-AR" dirty="0" smtClean="0"/>
          </a:p>
        </p:txBody>
      </p:sp>
      <p:sp>
        <p:nvSpPr>
          <p:cNvPr id="3" name="2 Título"/>
          <p:cNvSpPr>
            <a:spLocks noGrp="1"/>
          </p:cNvSpPr>
          <p:nvPr>
            <p:ph type="title"/>
          </p:nvPr>
        </p:nvSpPr>
        <p:spPr/>
        <p:txBody>
          <a:bodyPr/>
          <a:lstStyle/>
          <a:p>
            <a:r>
              <a:rPr lang="es-AR" dirty="0" smtClean="0"/>
              <a:t>VENTAJAS ADSL</a:t>
            </a:r>
            <a:endParaRPr lang="es-A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dirty="0" smtClean="0"/>
              <a:t>Es una tecnología que aprovecha la infraestructura existente de cableado para telefonía básica por lo que su coste para el operador telefónico es mínimo. Por el contrario, el cablear con fibra óptica y crear una nueva red de telecomunicaciones implica un gasto astronómico. </a:t>
            </a:r>
            <a:endParaRPr lang="es-AR" dirty="0" smtClean="0"/>
          </a:p>
        </p:txBody>
      </p:sp>
      <p:sp>
        <p:nvSpPr>
          <p:cNvPr id="3" name="2 Título"/>
          <p:cNvSpPr>
            <a:spLocks noGrp="1"/>
          </p:cNvSpPr>
          <p:nvPr>
            <p:ph type="title"/>
          </p:nvPr>
        </p:nvSpPr>
        <p:spPr/>
        <p:txBody>
          <a:bodyPr/>
          <a:lstStyle/>
          <a:p>
            <a:r>
              <a:rPr lang="es-AR" dirty="0" smtClean="0"/>
              <a:t>VENTAJAS ADSL</a:t>
            </a:r>
            <a:endParaRPr lang="es-A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ADSL</a:t>
            </a:r>
            <a:endParaRPr lang="es-AR" dirty="0"/>
          </a:p>
        </p:txBody>
      </p:sp>
      <p:pic>
        <p:nvPicPr>
          <p:cNvPr id="1026" name="Picture 2" descr="http://www.monografias.com/trabajos14/acceso-atm/Image1092.gif"/>
          <p:cNvPicPr>
            <a:picLocks noChangeAspect="1" noChangeArrowheads="1"/>
          </p:cNvPicPr>
          <p:nvPr/>
        </p:nvPicPr>
        <p:blipFill>
          <a:blip r:embed="rId2" cstate="print"/>
          <a:srcRect/>
          <a:stretch>
            <a:fillRect/>
          </a:stretch>
        </p:blipFill>
        <p:spPr bwMode="auto">
          <a:xfrm>
            <a:off x="492756" y="1556792"/>
            <a:ext cx="8651244" cy="417646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 dirty="0" smtClean="0"/>
              <a:t>El hardware necesario para implementar una línea ADSL es relativamente sencillo y barato. En cuanto al usuario, sólo hace falta un módem ADSL que suele ser una tarjeta PCI si es interno mientras que si es externo se conecta al PC mediante una tarjeta de red. También se suele necesitar un </a:t>
            </a:r>
            <a:r>
              <a:rPr lang="es-ES" dirty="0" err="1" smtClean="0"/>
              <a:t>splitter</a:t>
            </a:r>
            <a:r>
              <a:rPr lang="es-ES" dirty="0" smtClean="0"/>
              <a:t> (separador) que separa entre voz y datos. Por parte del operador de telefonía las modificaciones tampoco implican cambios radicales. </a:t>
            </a:r>
            <a:endParaRPr lang="es-AR" dirty="0" smtClean="0"/>
          </a:p>
          <a:p>
            <a:endParaRPr lang="es-AR" dirty="0"/>
          </a:p>
        </p:txBody>
      </p:sp>
      <p:sp>
        <p:nvSpPr>
          <p:cNvPr id="3" name="2 Título"/>
          <p:cNvSpPr>
            <a:spLocks noGrp="1"/>
          </p:cNvSpPr>
          <p:nvPr>
            <p:ph type="title"/>
          </p:nvPr>
        </p:nvSpPr>
        <p:spPr/>
        <p:txBody>
          <a:bodyPr/>
          <a:lstStyle/>
          <a:p>
            <a:r>
              <a:rPr lang="es-AR" dirty="0" smtClean="0"/>
              <a:t>VENTAJAS ADSL</a:t>
            </a:r>
            <a:endParaRPr lang="es-A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ES_tradnl" sz="3600" dirty="0" smtClean="0"/>
              <a:t>Norma ANSI X3T9.5 fue desarrollada a mediados de los años 80 para dar soporte a las estaciones de trabajo de alta velocidad </a:t>
            </a:r>
          </a:p>
          <a:p>
            <a:r>
              <a:rPr lang="es-ES" sz="3600" dirty="0" smtClean="0"/>
              <a:t>El medio  de transmisión es la </a:t>
            </a:r>
            <a:r>
              <a:rPr lang="es-ES_tradnl" sz="3600" dirty="0" smtClean="0"/>
              <a:t>fibra óptica </a:t>
            </a:r>
          </a:p>
          <a:p>
            <a:r>
              <a:rPr lang="es-ES" sz="3600" dirty="0" smtClean="0"/>
              <a:t>Proporciona el canal por el cual viaja el mensaje desde el origen hasta el destino</a:t>
            </a:r>
          </a:p>
          <a:p>
            <a:pPr>
              <a:buNone/>
            </a:pPr>
            <a:r>
              <a:rPr lang="es-AR" dirty="0" smtClean="0"/>
              <a:t> </a:t>
            </a:r>
            <a:endParaRPr lang="es-AR" sz="3600" dirty="0"/>
          </a:p>
        </p:txBody>
      </p:sp>
      <p:sp>
        <p:nvSpPr>
          <p:cNvPr id="3" name="2 Título"/>
          <p:cNvSpPr>
            <a:spLocks noGrp="1"/>
          </p:cNvSpPr>
          <p:nvPr>
            <p:ph type="title"/>
          </p:nvPr>
        </p:nvSpPr>
        <p:spPr/>
        <p:txBody>
          <a:bodyPr>
            <a:normAutofit fontScale="90000"/>
          </a:bodyPr>
          <a:lstStyle/>
          <a:p>
            <a:r>
              <a:rPr lang="es-AR" dirty="0" smtClean="0"/>
              <a:t>FDDI (Interfaz de Datos Distribuida por fibra) </a:t>
            </a:r>
            <a:endParaRPr lang="es-A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sz="2800" dirty="0" smtClean="0"/>
              <a:t>Simplex: sólo en una dirección </a:t>
            </a:r>
            <a:endParaRPr lang="es-AR" sz="2800" dirty="0" smtClean="0"/>
          </a:p>
          <a:p>
            <a:r>
              <a:rPr lang="es-ES" sz="2800" dirty="0" err="1" smtClean="0"/>
              <a:t>Half-duplex</a:t>
            </a:r>
            <a:r>
              <a:rPr lang="es-ES" sz="2800" dirty="0" smtClean="0"/>
              <a:t>: es bidireccional pero sólo uno de los extremos puede enviar información en un instante dado. </a:t>
            </a:r>
            <a:endParaRPr lang="es-AR" sz="2800" dirty="0" smtClean="0"/>
          </a:p>
          <a:p>
            <a:r>
              <a:rPr lang="es-ES" sz="2800" dirty="0" smtClean="0"/>
              <a:t>Full-</a:t>
            </a:r>
            <a:r>
              <a:rPr lang="es-ES" sz="2800" dirty="0" err="1" smtClean="0"/>
              <a:t>duplex</a:t>
            </a:r>
            <a:r>
              <a:rPr lang="es-ES" sz="2800" dirty="0" smtClean="0"/>
              <a:t>: bidireccional, ambos extremos pueden transmitir a la vez. </a:t>
            </a:r>
            <a:endParaRPr lang="es-AR" sz="2800" dirty="0" smtClean="0"/>
          </a:p>
        </p:txBody>
      </p:sp>
      <p:sp>
        <p:nvSpPr>
          <p:cNvPr id="3" name="2 Título"/>
          <p:cNvSpPr>
            <a:spLocks noGrp="1"/>
          </p:cNvSpPr>
          <p:nvPr>
            <p:ph type="title"/>
          </p:nvPr>
        </p:nvSpPr>
        <p:spPr/>
        <p:txBody>
          <a:bodyPr/>
          <a:lstStyle/>
          <a:p>
            <a:r>
              <a:rPr lang="es-AR" dirty="0" smtClean="0"/>
              <a:t>Modos de transmisión</a:t>
            </a:r>
            <a:endParaRPr lang="es-A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dirty="0" smtClean="0"/>
              <a:t>El término de transmisión asimétrica o simétrica se refiere al hecho de si se dispone de la misma velocidad en bajada y subida. </a:t>
            </a:r>
          </a:p>
          <a:p>
            <a:r>
              <a:rPr lang="es-ES" dirty="0" smtClean="0"/>
              <a:t>Si estas dos velocidades son distintas el modo es asimétrico (ADSL), en caso contrario se habla de modo de transmisión simétrico (RDSI) </a:t>
            </a:r>
            <a:endParaRPr lang="es-AR" dirty="0"/>
          </a:p>
        </p:txBody>
      </p:sp>
      <p:sp>
        <p:nvSpPr>
          <p:cNvPr id="3" name="2 Título"/>
          <p:cNvSpPr>
            <a:spLocks noGrp="1"/>
          </p:cNvSpPr>
          <p:nvPr>
            <p:ph type="title"/>
          </p:nvPr>
        </p:nvSpPr>
        <p:spPr/>
        <p:txBody>
          <a:bodyPr/>
          <a:lstStyle/>
          <a:p>
            <a:r>
              <a:rPr lang="es-AR" dirty="0" smtClean="0"/>
              <a:t>Modos de transmisión</a:t>
            </a:r>
            <a:endParaRPr lang="es-A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r>
              <a:rPr lang="es-AR" sz="4000" dirty="0"/>
              <a:t>Baja </a:t>
            </a:r>
            <a:r>
              <a:rPr lang="es-AR" sz="4000" dirty="0" smtClean="0"/>
              <a:t>velocidad</a:t>
            </a:r>
          </a:p>
          <a:p>
            <a:r>
              <a:rPr lang="es-AR" sz="4000" dirty="0"/>
              <a:t>Dependencia de </a:t>
            </a:r>
            <a:r>
              <a:rPr lang="es-AR" sz="4000" dirty="0" smtClean="0"/>
              <a:t>distancia</a:t>
            </a:r>
          </a:p>
          <a:p>
            <a:r>
              <a:rPr lang="es-AR" sz="4000" dirty="0"/>
              <a:t>Interferencias</a:t>
            </a:r>
          </a:p>
        </p:txBody>
      </p:sp>
      <p:sp>
        <p:nvSpPr>
          <p:cNvPr id="3" name="Título 2"/>
          <p:cNvSpPr>
            <a:spLocks noGrp="1"/>
          </p:cNvSpPr>
          <p:nvPr>
            <p:ph type="title"/>
          </p:nvPr>
        </p:nvSpPr>
        <p:spPr/>
        <p:txBody>
          <a:bodyPr/>
          <a:lstStyle/>
          <a:p>
            <a:r>
              <a:rPr lang="es-AR" dirty="0"/>
              <a:t>Limitaciones ADSL</a:t>
            </a:r>
          </a:p>
        </p:txBody>
      </p:sp>
    </p:spTree>
    <p:extLst>
      <p:ext uri="{BB962C8B-B14F-4D97-AF65-F5344CB8AC3E}">
        <p14:creationId xmlns:p14="http://schemas.microsoft.com/office/powerpoint/2010/main" val="1024797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r>
              <a:rPr lang="es-AR" sz="4000" dirty="0"/>
              <a:t>Fibra </a:t>
            </a:r>
            <a:r>
              <a:rPr lang="es-AR" sz="4000" dirty="0" smtClean="0"/>
              <a:t>óptica</a:t>
            </a:r>
          </a:p>
          <a:p>
            <a:r>
              <a:rPr lang="es-AR" sz="4000" dirty="0"/>
              <a:t>Hasta 10 </a:t>
            </a:r>
            <a:r>
              <a:rPr lang="es-AR" sz="4000" dirty="0" err="1" smtClean="0"/>
              <a:t>Gbps</a:t>
            </a:r>
            <a:endParaRPr lang="es-AR" sz="4000" dirty="0" smtClean="0"/>
          </a:p>
          <a:p>
            <a:r>
              <a:rPr lang="es-AR" sz="4000" dirty="0"/>
              <a:t>Baja latencia</a:t>
            </a:r>
          </a:p>
        </p:txBody>
      </p:sp>
      <p:sp>
        <p:nvSpPr>
          <p:cNvPr id="3" name="Título 2"/>
          <p:cNvSpPr>
            <a:spLocks noGrp="1"/>
          </p:cNvSpPr>
          <p:nvPr>
            <p:ph type="title"/>
          </p:nvPr>
        </p:nvSpPr>
        <p:spPr/>
        <p:txBody>
          <a:bodyPr/>
          <a:lstStyle/>
          <a:p>
            <a:r>
              <a:rPr lang="es-AR" dirty="0"/>
              <a:t>Reemplazo → FTTH / 5G</a:t>
            </a:r>
          </a:p>
        </p:txBody>
      </p:sp>
    </p:spTree>
    <p:extLst>
      <p:ext uri="{BB962C8B-B14F-4D97-AF65-F5344CB8AC3E}">
        <p14:creationId xmlns:p14="http://schemas.microsoft.com/office/powerpoint/2010/main" val="4280825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r>
              <a:rPr lang="es-AR" sz="4000" dirty="0"/>
              <a:t>Mayor </a:t>
            </a:r>
            <a:r>
              <a:rPr lang="es-AR" sz="4000" dirty="0" smtClean="0"/>
              <a:t>velocidad</a:t>
            </a:r>
          </a:p>
          <a:p>
            <a:r>
              <a:rPr lang="es-AR" sz="4000" dirty="0"/>
              <a:t>Menor </a:t>
            </a:r>
            <a:r>
              <a:rPr lang="es-AR" sz="4000" dirty="0" smtClean="0"/>
              <a:t>latencia</a:t>
            </a:r>
          </a:p>
          <a:p>
            <a:r>
              <a:rPr lang="es-AR" sz="4000" dirty="0"/>
              <a:t>Integración total </a:t>
            </a:r>
            <a:r>
              <a:rPr lang="es-AR" sz="4000" dirty="0" smtClean="0"/>
              <a:t>IP</a:t>
            </a:r>
          </a:p>
          <a:p>
            <a:r>
              <a:rPr lang="es-AR" sz="4000" dirty="0"/>
              <a:t>Escalabilidad</a:t>
            </a:r>
          </a:p>
        </p:txBody>
      </p:sp>
      <p:sp>
        <p:nvSpPr>
          <p:cNvPr id="3" name="Título 2"/>
          <p:cNvSpPr>
            <a:spLocks noGrp="1"/>
          </p:cNvSpPr>
          <p:nvPr>
            <p:ph type="title"/>
          </p:nvPr>
        </p:nvSpPr>
        <p:spPr/>
        <p:txBody>
          <a:bodyPr/>
          <a:lstStyle/>
          <a:p>
            <a:r>
              <a:rPr lang="es-AR" dirty="0" smtClean="0"/>
              <a:t>Ventajas Modernas</a:t>
            </a:r>
            <a:endParaRPr lang="es-AR" dirty="0"/>
          </a:p>
        </p:txBody>
      </p:sp>
    </p:spTree>
    <p:extLst>
      <p:ext uri="{BB962C8B-B14F-4D97-AF65-F5344CB8AC3E}">
        <p14:creationId xmlns:p14="http://schemas.microsoft.com/office/powerpoint/2010/main" val="396998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r>
              <a:rPr lang="es-AR" sz="4000" dirty="0"/>
              <a:t>Alto costo </a:t>
            </a:r>
            <a:r>
              <a:rPr lang="es-AR" sz="4000" dirty="0" smtClean="0"/>
              <a:t>inicial</a:t>
            </a:r>
          </a:p>
          <a:p>
            <a:r>
              <a:rPr lang="es-AR" sz="4000" dirty="0"/>
              <a:t>Dependencia de </a:t>
            </a:r>
            <a:r>
              <a:rPr lang="es-AR" sz="4000" dirty="0" smtClean="0"/>
              <a:t>infraestructura</a:t>
            </a:r>
          </a:p>
          <a:p>
            <a:r>
              <a:rPr lang="es-AR" sz="4000" dirty="0"/>
              <a:t>Cobertura desigual</a:t>
            </a:r>
          </a:p>
        </p:txBody>
      </p:sp>
      <p:sp>
        <p:nvSpPr>
          <p:cNvPr id="3" name="Título 2"/>
          <p:cNvSpPr>
            <a:spLocks noGrp="1"/>
          </p:cNvSpPr>
          <p:nvPr>
            <p:ph type="title"/>
          </p:nvPr>
        </p:nvSpPr>
        <p:spPr/>
        <p:txBody>
          <a:bodyPr/>
          <a:lstStyle/>
          <a:p>
            <a:r>
              <a:rPr lang="es-AR" dirty="0"/>
              <a:t>Desventajas Modernas</a:t>
            </a:r>
          </a:p>
        </p:txBody>
      </p:sp>
    </p:spTree>
    <p:extLst>
      <p:ext uri="{BB962C8B-B14F-4D97-AF65-F5344CB8AC3E}">
        <p14:creationId xmlns:p14="http://schemas.microsoft.com/office/powerpoint/2010/main" val="3717445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AR" dirty="0" smtClean="0"/>
              <a:t>Comparación</a:t>
            </a:r>
            <a:endParaRPr lang="es-AR" dirty="0"/>
          </a:p>
        </p:txBody>
      </p:sp>
      <p:graphicFrame>
        <p:nvGraphicFramePr>
          <p:cNvPr id="10" name="Tabla 9"/>
          <p:cNvGraphicFramePr>
            <a:graphicFrameLocks noGrp="1"/>
          </p:cNvGraphicFramePr>
          <p:nvPr>
            <p:extLst>
              <p:ext uri="{D42A27DB-BD31-4B8C-83A1-F6EECF244321}">
                <p14:modId xmlns:p14="http://schemas.microsoft.com/office/powerpoint/2010/main" val="2400153936"/>
              </p:ext>
            </p:extLst>
          </p:nvPr>
        </p:nvGraphicFramePr>
        <p:xfrm>
          <a:off x="695535" y="1397000"/>
          <a:ext cx="7836905" cy="2931160"/>
        </p:xfrm>
        <a:graphic>
          <a:graphicData uri="http://schemas.openxmlformats.org/drawingml/2006/table">
            <a:tbl>
              <a:tblPr firstRow="1" bandRow="1">
                <a:tableStyleId>{5C22544A-7EE6-4342-B048-85BDC9FD1C3A}</a:tableStyleId>
              </a:tblPr>
              <a:tblGrid>
                <a:gridCol w="1567381"/>
                <a:gridCol w="1567381"/>
                <a:gridCol w="1567381"/>
                <a:gridCol w="1567381"/>
                <a:gridCol w="1567381"/>
              </a:tblGrid>
              <a:tr h="370840">
                <a:tc>
                  <a:txBody>
                    <a:bodyPr/>
                    <a:lstStyle/>
                    <a:p>
                      <a:r>
                        <a:rPr lang="es-AR" dirty="0" smtClean="0"/>
                        <a:t>Tecnología</a:t>
                      </a:r>
                      <a:r>
                        <a:rPr lang="es-AR" baseline="0" dirty="0" smtClean="0"/>
                        <a:t> Antigua</a:t>
                      </a:r>
                      <a:endParaRPr lang="es-AR" dirty="0"/>
                    </a:p>
                  </a:txBody>
                  <a:tcPr>
                    <a:solidFill>
                      <a:schemeClr val="tx1">
                        <a:lumMod val="50000"/>
                        <a:lumOff val="50000"/>
                      </a:schemeClr>
                    </a:solidFill>
                  </a:tcPr>
                </a:tc>
                <a:tc>
                  <a:txBody>
                    <a:bodyPr/>
                    <a:lstStyle/>
                    <a:p>
                      <a:r>
                        <a:rPr lang="es-AR" dirty="0" smtClean="0"/>
                        <a:t>Reemplazo Moderno</a:t>
                      </a:r>
                      <a:endParaRPr lang="es-AR" dirty="0"/>
                    </a:p>
                  </a:txBody>
                  <a:tcPr>
                    <a:solidFill>
                      <a:schemeClr val="accent4"/>
                    </a:solidFill>
                  </a:tcPr>
                </a:tc>
                <a:tc>
                  <a:txBody>
                    <a:bodyPr/>
                    <a:lstStyle/>
                    <a:p>
                      <a:pPr marL="0" algn="l" rtl="0" eaLnBrk="1" latinLnBrk="0" hangingPunct="1"/>
                      <a:r>
                        <a:rPr kumimoji="0" lang="es-AR" b="1" kern="1200" dirty="0" smtClean="0">
                          <a:solidFill>
                            <a:schemeClr val="lt1"/>
                          </a:solidFill>
                          <a:latin typeface="+mn-lt"/>
                          <a:ea typeface="+mn-ea"/>
                          <a:cs typeface="+mn-cs"/>
                        </a:rPr>
                        <a:t>Medio</a:t>
                      </a:r>
                    </a:p>
                  </a:txBody>
                  <a:tcPr>
                    <a:solidFill>
                      <a:srgbClr val="92D050"/>
                    </a:solidFill>
                  </a:tcPr>
                </a:tc>
                <a:tc>
                  <a:txBody>
                    <a:bodyPr/>
                    <a:lstStyle/>
                    <a:p>
                      <a:r>
                        <a:rPr lang="es-AR" dirty="0" smtClean="0"/>
                        <a:t>Velocidad</a:t>
                      </a:r>
                      <a:endParaRPr lang="es-AR" dirty="0"/>
                    </a:p>
                  </a:txBody>
                  <a:tcPr>
                    <a:solidFill>
                      <a:schemeClr val="tx2">
                        <a:lumMod val="75000"/>
                      </a:schemeClr>
                    </a:solidFill>
                  </a:tcPr>
                </a:tc>
                <a:tc>
                  <a:txBody>
                    <a:bodyPr/>
                    <a:lstStyle/>
                    <a:p>
                      <a:r>
                        <a:rPr lang="es-AR" dirty="0" smtClean="0"/>
                        <a:t>Ventajas</a:t>
                      </a:r>
                      <a:endParaRPr lang="es-AR" dirty="0"/>
                    </a:p>
                  </a:txBody>
                  <a:tcPr>
                    <a:solidFill>
                      <a:schemeClr val="accent2">
                        <a:lumMod val="60000"/>
                        <a:lumOff val="40000"/>
                      </a:schemeClr>
                    </a:solidFill>
                  </a:tcPr>
                </a:tc>
              </a:tr>
              <a:tr h="370840">
                <a:tc>
                  <a:txBody>
                    <a:bodyPr/>
                    <a:lstStyle/>
                    <a:p>
                      <a:r>
                        <a:rPr lang="es-AR" b="1" dirty="0" smtClean="0"/>
                        <a:t>FDDI</a:t>
                      </a:r>
                      <a:endParaRPr lang="es-AR" b="1" dirty="0"/>
                    </a:p>
                  </a:txBody>
                  <a:tcPr>
                    <a:solidFill>
                      <a:schemeClr val="bg1">
                        <a:lumMod val="85000"/>
                      </a:schemeClr>
                    </a:solidFill>
                  </a:tcPr>
                </a:tc>
                <a:tc>
                  <a:txBody>
                    <a:bodyPr/>
                    <a:lstStyle/>
                    <a:p>
                      <a:r>
                        <a:rPr lang="es-AR" dirty="0" smtClean="0"/>
                        <a:t>Ethernet</a:t>
                      </a:r>
                      <a:endParaRPr lang="es-AR" dirty="0"/>
                    </a:p>
                  </a:txBody>
                  <a:tcPr>
                    <a:solidFill>
                      <a:schemeClr val="accent4">
                        <a:lumMod val="20000"/>
                        <a:lumOff val="80000"/>
                      </a:schemeClr>
                    </a:solidFill>
                  </a:tcPr>
                </a:tc>
                <a:tc>
                  <a:txBody>
                    <a:bodyPr/>
                    <a:lstStyle/>
                    <a:p>
                      <a:r>
                        <a:rPr lang="es-AR" dirty="0" smtClean="0"/>
                        <a:t>Fibra/Cobre</a:t>
                      </a:r>
                      <a:endParaRPr lang="es-AR" dirty="0"/>
                    </a:p>
                  </a:txBody>
                  <a:tcPr>
                    <a:solidFill>
                      <a:srgbClr val="92D050">
                        <a:alpha val="50000"/>
                      </a:srgbClr>
                    </a:solidFill>
                  </a:tcPr>
                </a:tc>
                <a:tc>
                  <a:txBody>
                    <a:bodyPr/>
                    <a:lstStyle/>
                    <a:p>
                      <a:r>
                        <a:rPr lang="es-AR" dirty="0" smtClean="0"/>
                        <a:t>1G-00G+</a:t>
                      </a:r>
                      <a:endParaRPr lang="es-AR" dirty="0"/>
                    </a:p>
                  </a:txBody>
                  <a:tcPr>
                    <a:solidFill>
                      <a:schemeClr val="bg1">
                        <a:lumMod val="75000"/>
                      </a:schemeClr>
                    </a:solidFill>
                  </a:tcPr>
                </a:tc>
                <a:tc>
                  <a:txBody>
                    <a:bodyPr/>
                    <a:lstStyle/>
                    <a:p>
                      <a:r>
                        <a:rPr lang="es-AR" dirty="0" err="1" smtClean="0"/>
                        <a:t>Ecomómico</a:t>
                      </a:r>
                      <a:r>
                        <a:rPr lang="es-AR" dirty="0" smtClean="0"/>
                        <a:t>,</a:t>
                      </a:r>
                      <a:r>
                        <a:rPr lang="es-AR" baseline="0" dirty="0" smtClean="0"/>
                        <a:t> Escalable</a:t>
                      </a:r>
                      <a:endParaRPr lang="es-AR" dirty="0"/>
                    </a:p>
                  </a:txBody>
                  <a:tcPr>
                    <a:solidFill>
                      <a:schemeClr val="accent2">
                        <a:lumMod val="20000"/>
                        <a:lumOff val="80000"/>
                      </a:schemeClr>
                    </a:solidFill>
                  </a:tcPr>
                </a:tc>
              </a:tr>
              <a:tr h="370840">
                <a:tc>
                  <a:txBody>
                    <a:bodyPr/>
                    <a:lstStyle/>
                    <a:p>
                      <a:r>
                        <a:rPr lang="es-AR" b="1" dirty="0" smtClean="0"/>
                        <a:t>RDSI</a:t>
                      </a:r>
                      <a:endParaRPr lang="es-AR" b="1" dirty="0"/>
                    </a:p>
                  </a:txBody>
                  <a:tcPr>
                    <a:solidFill>
                      <a:schemeClr val="bg1">
                        <a:lumMod val="85000"/>
                      </a:schemeClr>
                    </a:solidFill>
                  </a:tcPr>
                </a:tc>
                <a:tc>
                  <a:txBody>
                    <a:bodyPr/>
                    <a:lstStyle/>
                    <a:p>
                      <a:r>
                        <a:rPr lang="es-AR" dirty="0" err="1" smtClean="0"/>
                        <a:t>VoIP</a:t>
                      </a:r>
                      <a:endParaRPr lang="es-AR" dirty="0"/>
                    </a:p>
                  </a:txBody>
                  <a:tcPr>
                    <a:solidFill>
                      <a:schemeClr val="accent4">
                        <a:lumMod val="20000"/>
                        <a:lumOff val="80000"/>
                      </a:schemeClr>
                    </a:solidFill>
                  </a:tcPr>
                </a:tc>
                <a:tc>
                  <a:txBody>
                    <a:bodyPr/>
                    <a:lstStyle/>
                    <a:p>
                      <a:r>
                        <a:rPr lang="es-AR" dirty="0" smtClean="0"/>
                        <a:t>Internet (IP)</a:t>
                      </a:r>
                      <a:endParaRPr lang="es-AR" dirty="0"/>
                    </a:p>
                  </a:txBody>
                  <a:tcPr>
                    <a:solidFill>
                      <a:srgbClr val="92D050">
                        <a:alpha val="50000"/>
                      </a:srgbClr>
                    </a:solidFill>
                  </a:tcPr>
                </a:tc>
                <a:tc>
                  <a:txBody>
                    <a:bodyPr/>
                    <a:lstStyle/>
                    <a:p>
                      <a:r>
                        <a:rPr lang="es-AR" dirty="0" smtClean="0"/>
                        <a:t>Variable (Red)</a:t>
                      </a:r>
                      <a:endParaRPr lang="es-AR" dirty="0"/>
                    </a:p>
                  </a:txBody>
                  <a:tcPr>
                    <a:solidFill>
                      <a:schemeClr val="bg1">
                        <a:lumMod val="75000"/>
                      </a:schemeClr>
                    </a:solidFill>
                  </a:tcPr>
                </a:tc>
                <a:tc>
                  <a:txBody>
                    <a:bodyPr/>
                    <a:lstStyle/>
                    <a:p>
                      <a:r>
                        <a:rPr lang="es-AR" dirty="0" smtClean="0"/>
                        <a:t>Integración Total</a:t>
                      </a:r>
                      <a:endParaRPr lang="es-AR" dirty="0"/>
                    </a:p>
                  </a:txBody>
                  <a:tcPr>
                    <a:solidFill>
                      <a:schemeClr val="accent2">
                        <a:lumMod val="20000"/>
                        <a:lumOff val="80000"/>
                      </a:schemeClr>
                    </a:solidFill>
                  </a:tcPr>
                </a:tc>
              </a:tr>
              <a:tr h="370840">
                <a:tc>
                  <a:txBody>
                    <a:bodyPr/>
                    <a:lstStyle/>
                    <a:p>
                      <a:r>
                        <a:rPr lang="es-AR" b="1" dirty="0" smtClean="0"/>
                        <a:t>ADSL</a:t>
                      </a:r>
                      <a:endParaRPr lang="es-AR" b="1" dirty="0"/>
                    </a:p>
                  </a:txBody>
                  <a:tcPr>
                    <a:solidFill>
                      <a:schemeClr val="bg1">
                        <a:lumMod val="85000"/>
                      </a:schemeClr>
                    </a:solidFill>
                  </a:tcPr>
                </a:tc>
                <a:tc>
                  <a:txBody>
                    <a:bodyPr/>
                    <a:lstStyle/>
                    <a:p>
                      <a:r>
                        <a:rPr lang="es-AR" dirty="0" smtClean="0"/>
                        <a:t>Fibra Óptica (FTTH)</a:t>
                      </a:r>
                      <a:endParaRPr lang="es-AR" dirty="0"/>
                    </a:p>
                  </a:txBody>
                  <a:tcPr>
                    <a:solidFill>
                      <a:schemeClr val="accent4">
                        <a:lumMod val="20000"/>
                        <a:lumOff val="80000"/>
                      </a:schemeClr>
                    </a:solidFill>
                  </a:tcPr>
                </a:tc>
                <a:tc>
                  <a:txBody>
                    <a:bodyPr/>
                    <a:lstStyle/>
                    <a:p>
                      <a:r>
                        <a:rPr lang="es-AR" dirty="0" smtClean="0"/>
                        <a:t>Fibra Óptica</a:t>
                      </a:r>
                      <a:endParaRPr lang="es-AR" dirty="0"/>
                    </a:p>
                  </a:txBody>
                  <a:tcPr>
                    <a:solidFill>
                      <a:srgbClr val="92D050">
                        <a:alpha val="50000"/>
                      </a:srgbClr>
                    </a:solidFill>
                  </a:tcPr>
                </a:tc>
                <a:tc>
                  <a:txBody>
                    <a:bodyPr/>
                    <a:lstStyle/>
                    <a:p>
                      <a:r>
                        <a:rPr lang="es-AR" dirty="0" smtClean="0"/>
                        <a:t>100 M – 1G+</a:t>
                      </a:r>
                      <a:endParaRPr lang="es-AR" dirty="0"/>
                    </a:p>
                  </a:txBody>
                  <a:tcPr>
                    <a:solidFill>
                      <a:schemeClr val="bg1">
                        <a:lumMod val="75000"/>
                      </a:schemeClr>
                    </a:solidFill>
                  </a:tcPr>
                </a:tc>
                <a:tc>
                  <a:txBody>
                    <a:bodyPr/>
                    <a:lstStyle/>
                    <a:p>
                      <a:r>
                        <a:rPr lang="es-AR" dirty="0" smtClean="0"/>
                        <a:t>Alta</a:t>
                      </a:r>
                      <a:r>
                        <a:rPr lang="es-AR" baseline="0" dirty="0" smtClean="0"/>
                        <a:t> Velocidad</a:t>
                      </a:r>
                      <a:endParaRPr lang="es-AR" dirty="0"/>
                    </a:p>
                  </a:txBody>
                  <a:tcPr>
                    <a:solidFill>
                      <a:schemeClr val="accent2">
                        <a:lumMod val="20000"/>
                        <a:lumOff val="80000"/>
                      </a:schemeClr>
                    </a:solidFill>
                  </a:tcPr>
                </a:tc>
              </a:tr>
              <a:tr h="370840">
                <a:tc>
                  <a:txBody>
                    <a:bodyPr/>
                    <a:lstStyle/>
                    <a:p>
                      <a:endParaRPr lang="es-AR" dirty="0"/>
                    </a:p>
                  </a:txBody>
                  <a:tcPr>
                    <a:solidFill>
                      <a:schemeClr val="bg1">
                        <a:lumMod val="85000"/>
                      </a:schemeClr>
                    </a:solidFill>
                  </a:tcPr>
                </a:tc>
                <a:tc>
                  <a:txBody>
                    <a:bodyPr/>
                    <a:lstStyle/>
                    <a:p>
                      <a:endParaRPr lang="es-AR" dirty="0"/>
                    </a:p>
                  </a:txBody>
                  <a:tcPr>
                    <a:solidFill>
                      <a:schemeClr val="accent4">
                        <a:lumMod val="20000"/>
                        <a:lumOff val="80000"/>
                      </a:schemeClr>
                    </a:solidFill>
                  </a:tcPr>
                </a:tc>
                <a:tc>
                  <a:txBody>
                    <a:bodyPr/>
                    <a:lstStyle/>
                    <a:p>
                      <a:endParaRPr lang="es-AR" dirty="0"/>
                    </a:p>
                  </a:txBody>
                  <a:tcPr>
                    <a:solidFill>
                      <a:srgbClr val="92D050">
                        <a:alpha val="50000"/>
                      </a:srgbClr>
                    </a:solidFill>
                  </a:tcPr>
                </a:tc>
                <a:tc>
                  <a:txBody>
                    <a:bodyPr/>
                    <a:lstStyle/>
                    <a:p>
                      <a:endParaRPr lang="es-AR" dirty="0"/>
                    </a:p>
                  </a:txBody>
                  <a:tcPr>
                    <a:solidFill>
                      <a:schemeClr val="bg1">
                        <a:lumMod val="75000"/>
                      </a:schemeClr>
                    </a:solidFill>
                  </a:tcPr>
                </a:tc>
                <a:tc>
                  <a:txBody>
                    <a:bodyPr/>
                    <a:lstStyle/>
                    <a:p>
                      <a:r>
                        <a:rPr lang="es-AR" dirty="0" smtClean="0"/>
                        <a:t>Costo Alto</a:t>
                      </a:r>
                      <a:endParaRPr lang="es-AR" dirty="0"/>
                    </a:p>
                  </a:txBody>
                  <a:tcPr>
                    <a:solidFill>
                      <a:schemeClr val="accent2">
                        <a:lumMod val="20000"/>
                        <a:lumOff val="80000"/>
                      </a:schemeClr>
                    </a:solidFill>
                  </a:tcPr>
                </a:tc>
              </a:tr>
            </a:tbl>
          </a:graphicData>
        </a:graphic>
      </p:graphicFrame>
      <p:sp>
        <p:nvSpPr>
          <p:cNvPr id="11" name="Marcador de contenido 10"/>
          <p:cNvSpPr>
            <a:spLocks noGrp="1"/>
          </p:cNvSpPr>
          <p:nvPr>
            <p:ph idx="1"/>
          </p:nvPr>
        </p:nvSpPr>
        <p:spPr/>
        <p:txBody>
          <a:bodyPr/>
          <a:lstStyle/>
          <a:p>
            <a:endParaRPr lang="es-AR" dirty="0"/>
          </a:p>
        </p:txBody>
      </p:sp>
    </p:spTree>
    <p:extLst>
      <p:ext uri="{BB962C8B-B14F-4D97-AF65-F5344CB8AC3E}">
        <p14:creationId xmlns:p14="http://schemas.microsoft.com/office/powerpoint/2010/main" val="4044913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AR" b="1" dirty="0"/>
              <a:t>FDDI</a:t>
            </a:r>
            <a:r>
              <a:rPr lang="es-AR" dirty="0"/>
              <a:t>: pionera en alta velocidad con fibra y tolerancia a fallos </a:t>
            </a:r>
          </a:p>
          <a:p>
            <a:r>
              <a:rPr lang="es-AR" b="1" dirty="0"/>
              <a:t>RDSI</a:t>
            </a:r>
            <a:r>
              <a:rPr lang="es-AR" dirty="0"/>
              <a:t>: primer intento de red digital integrada </a:t>
            </a:r>
          </a:p>
          <a:p>
            <a:r>
              <a:rPr lang="es-AR" b="1" dirty="0"/>
              <a:t>ADSL</a:t>
            </a:r>
            <a:r>
              <a:rPr lang="es-AR" dirty="0"/>
              <a:t>: transición hacia Internet de banda ancha </a:t>
            </a:r>
          </a:p>
          <a:p>
            <a:r>
              <a:rPr lang="es-AR" dirty="0"/>
              <a:t>👉 Evolución natural:</a:t>
            </a:r>
            <a:br>
              <a:rPr lang="es-AR" dirty="0"/>
            </a:br>
            <a:r>
              <a:rPr lang="es-AR" b="1" dirty="0"/>
              <a:t>RDSI → ADSL → Fibra óptica (FTTH</a:t>
            </a:r>
            <a:r>
              <a:rPr lang="es-AR" b="1" dirty="0" smtClean="0"/>
              <a:t>)</a:t>
            </a:r>
            <a:endParaRPr lang="es-AR" dirty="0"/>
          </a:p>
        </p:txBody>
      </p:sp>
      <p:sp>
        <p:nvSpPr>
          <p:cNvPr id="3" name="Título 2"/>
          <p:cNvSpPr>
            <a:spLocks noGrp="1"/>
          </p:cNvSpPr>
          <p:nvPr>
            <p:ph type="title"/>
          </p:nvPr>
        </p:nvSpPr>
        <p:spPr/>
        <p:txBody>
          <a:bodyPr/>
          <a:lstStyle/>
          <a:p>
            <a:r>
              <a:rPr lang="es-AR" dirty="0" err="1" smtClean="0"/>
              <a:t>Resúmen</a:t>
            </a:r>
            <a:endParaRPr lang="es-AR" dirty="0"/>
          </a:p>
        </p:txBody>
      </p:sp>
    </p:spTree>
    <p:extLst>
      <p:ext uri="{BB962C8B-B14F-4D97-AF65-F5344CB8AC3E}">
        <p14:creationId xmlns:p14="http://schemas.microsoft.com/office/powerpoint/2010/main" val="518579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AR" dirty="0" err="1" smtClean="0"/>
              <a:t>Resúmen</a:t>
            </a:r>
            <a:endParaRPr lang="es-AR" dirty="0"/>
          </a:p>
        </p:txBody>
      </p:sp>
      <p:pic>
        <p:nvPicPr>
          <p:cNvPr id="4" name="Imagen 3"/>
          <p:cNvPicPr>
            <a:picLocks noChangeAspect="1"/>
          </p:cNvPicPr>
          <p:nvPr/>
        </p:nvPicPr>
        <p:blipFill>
          <a:blip r:embed="rId2"/>
          <a:stretch>
            <a:fillRect/>
          </a:stretch>
        </p:blipFill>
        <p:spPr>
          <a:xfrm>
            <a:off x="82338" y="1468813"/>
            <a:ext cx="4624747" cy="2143833"/>
          </a:xfrm>
          <a:prstGeom prst="rect">
            <a:avLst/>
          </a:prstGeom>
        </p:spPr>
      </p:pic>
      <p:pic>
        <p:nvPicPr>
          <p:cNvPr id="5" name="Imagen 4"/>
          <p:cNvPicPr>
            <a:picLocks noChangeAspect="1"/>
          </p:cNvPicPr>
          <p:nvPr/>
        </p:nvPicPr>
        <p:blipFill>
          <a:blip r:embed="rId3"/>
          <a:stretch>
            <a:fillRect/>
          </a:stretch>
        </p:blipFill>
        <p:spPr>
          <a:xfrm>
            <a:off x="4725020" y="1508865"/>
            <a:ext cx="4147652" cy="2011362"/>
          </a:xfrm>
          <a:prstGeom prst="rect">
            <a:avLst/>
          </a:prstGeom>
        </p:spPr>
      </p:pic>
      <p:pic>
        <p:nvPicPr>
          <p:cNvPr id="7" name="Imagen 6"/>
          <p:cNvPicPr>
            <a:picLocks noChangeAspect="1"/>
          </p:cNvPicPr>
          <p:nvPr/>
        </p:nvPicPr>
        <p:blipFill>
          <a:blip r:embed="rId4"/>
          <a:stretch>
            <a:fillRect/>
          </a:stretch>
        </p:blipFill>
        <p:spPr>
          <a:xfrm>
            <a:off x="4725020" y="3663821"/>
            <a:ext cx="4382438" cy="1939131"/>
          </a:xfrm>
          <a:prstGeom prst="rect">
            <a:avLst/>
          </a:prstGeom>
        </p:spPr>
      </p:pic>
      <p:pic>
        <p:nvPicPr>
          <p:cNvPr id="8" name="Marcador de contenido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6815" y="3704569"/>
            <a:ext cx="4620270" cy="1857634"/>
          </a:xfrm>
        </p:spPr>
      </p:pic>
    </p:spTree>
    <p:extLst>
      <p:ext uri="{BB962C8B-B14F-4D97-AF65-F5344CB8AC3E}">
        <p14:creationId xmlns:p14="http://schemas.microsoft.com/office/powerpoint/2010/main" val="568472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ctr">
              <a:buNone/>
            </a:pPr>
            <a:r>
              <a:rPr lang="es-AR" sz="8800" dirty="0" smtClean="0"/>
              <a:t>Preguntas</a:t>
            </a:r>
          </a:p>
          <a:p>
            <a:pPr algn="ctr">
              <a:buNone/>
            </a:pPr>
            <a:r>
              <a:rPr lang="es-AR" sz="10000" b="1" dirty="0" smtClean="0"/>
              <a:t>?</a:t>
            </a:r>
          </a:p>
          <a:p>
            <a:pPr algn="ctr">
              <a:buNone/>
            </a:pPr>
            <a:endParaRPr lang="es-AR" sz="8800" dirty="0"/>
          </a:p>
        </p:txBody>
      </p:sp>
      <p:sp>
        <p:nvSpPr>
          <p:cNvPr id="3" name="2 Título"/>
          <p:cNvSpPr>
            <a:spLocks noGrp="1"/>
          </p:cNvSpPr>
          <p:nvPr>
            <p:ph type="title"/>
          </p:nvPr>
        </p:nvSpPr>
        <p:spPr/>
        <p:txBody>
          <a:bodyPr/>
          <a:lstStyle/>
          <a:p>
            <a:endParaRPr lang="es-A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AR" dirty="0" smtClean="0"/>
              <a:t>Topología de red local en doble anillo,  con soporte físico de FO</a:t>
            </a:r>
          </a:p>
          <a:p>
            <a:r>
              <a:rPr lang="es-AR" dirty="0" smtClean="0"/>
              <a:t>Velocidad de transmisión 100 Mbps</a:t>
            </a:r>
          </a:p>
          <a:p>
            <a:r>
              <a:rPr lang="es-AR" dirty="0" smtClean="0"/>
              <a:t>Método de acceso al medio basado en paso del testigo</a:t>
            </a:r>
          </a:p>
          <a:p>
            <a:r>
              <a:rPr lang="es-AR" dirty="0" smtClean="0"/>
              <a:t>Fibras </a:t>
            </a:r>
            <a:r>
              <a:rPr lang="es-AR" dirty="0" err="1" smtClean="0"/>
              <a:t>multimodo</a:t>
            </a:r>
            <a:endParaRPr lang="es-AR" dirty="0" smtClean="0"/>
          </a:p>
          <a:p>
            <a:r>
              <a:rPr lang="es-AR" dirty="0" smtClean="0"/>
              <a:t>Concentradores de cableado en topología física estrella</a:t>
            </a:r>
          </a:p>
          <a:p>
            <a:r>
              <a:rPr lang="es-AR" dirty="0" smtClean="0"/>
              <a:t>Topología lógica de doble anillo</a:t>
            </a:r>
            <a:endParaRPr lang="es-AR" dirty="0"/>
          </a:p>
        </p:txBody>
      </p:sp>
      <p:sp>
        <p:nvSpPr>
          <p:cNvPr id="3" name="2 Título"/>
          <p:cNvSpPr>
            <a:spLocks noGrp="1"/>
          </p:cNvSpPr>
          <p:nvPr>
            <p:ph type="title"/>
          </p:nvPr>
        </p:nvSpPr>
        <p:spPr/>
        <p:txBody>
          <a:bodyPr/>
          <a:lstStyle/>
          <a:p>
            <a:r>
              <a:rPr lang="es-AR" dirty="0" smtClean="0"/>
              <a:t>Estructura </a:t>
            </a:r>
            <a:r>
              <a:rPr lang="es-AR" dirty="0" err="1" smtClean="0"/>
              <a:t>FDDi</a:t>
            </a:r>
            <a:endParaRPr lang="es-A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AR" dirty="0" smtClean="0"/>
              <a:t>Transmisión de datos a alta velocidad (100 Mbps)</a:t>
            </a:r>
          </a:p>
          <a:p>
            <a:r>
              <a:rPr lang="es-AR" dirty="0" smtClean="0"/>
              <a:t>Tiempo real o no</a:t>
            </a:r>
          </a:p>
          <a:p>
            <a:r>
              <a:rPr lang="es-AR" dirty="0" smtClean="0"/>
              <a:t>Gran número de estaciones (hasta 1000)</a:t>
            </a:r>
          </a:p>
          <a:p>
            <a:r>
              <a:rPr lang="es-AR" dirty="0" smtClean="0"/>
              <a:t>Distancias elevadas (200 m)</a:t>
            </a:r>
          </a:p>
          <a:p>
            <a:r>
              <a:rPr lang="es-AR" dirty="0" smtClean="0"/>
              <a:t>El anillo principal transmite datos en el sentido de las agujas del reloj</a:t>
            </a:r>
          </a:p>
          <a:p>
            <a:r>
              <a:rPr lang="es-AR" dirty="0" smtClean="0"/>
              <a:t>El anillo secundario en sentido inverso (respaldo-  </a:t>
            </a:r>
            <a:r>
              <a:rPr lang="es-AR" dirty="0" err="1" smtClean="0"/>
              <a:t>backup</a:t>
            </a:r>
            <a:r>
              <a:rPr lang="es-AR" dirty="0" smtClean="0"/>
              <a:t>)</a:t>
            </a:r>
          </a:p>
          <a:p>
            <a:r>
              <a:rPr lang="es-ES" dirty="0" err="1" smtClean="0"/>
              <a:t>Backbone</a:t>
            </a:r>
            <a:r>
              <a:rPr lang="es-ES" dirty="0" smtClean="0"/>
              <a:t> para conectar entre sí redes LAN de cobre o computadores de alta velocidad. </a:t>
            </a:r>
          </a:p>
          <a:p>
            <a:endParaRPr lang="es-AR" dirty="0" smtClean="0"/>
          </a:p>
          <a:p>
            <a:endParaRPr lang="es-AR" dirty="0" smtClean="0"/>
          </a:p>
          <a:p>
            <a:endParaRPr lang="es-AR" dirty="0"/>
          </a:p>
        </p:txBody>
      </p:sp>
      <p:sp>
        <p:nvSpPr>
          <p:cNvPr id="3" name="2 Título"/>
          <p:cNvSpPr>
            <a:spLocks noGrp="1"/>
          </p:cNvSpPr>
          <p:nvPr>
            <p:ph type="title"/>
          </p:nvPr>
        </p:nvSpPr>
        <p:spPr/>
        <p:txBody>
          <a:bodyPr>
            <a:normAutofit fontScale="90000"/>
          </a:bodyPr>
          <a:lstStyle/>
          <a:p>
            <a:r>
              <a:rPr lang="es-ES" u="sng" dirty="0" smtClean="0"/>
              <a:t>FDDI (norma ANSI X3T9.5) COMO NUEVA OPCION TOKEN RING</a:t>
            </a:r>
            <a:endParaRPr lang="es-A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Se distinguen dos tipos de estaciones:</a:t>
            </a:r>
          </a:p>
          <a:p>
            <a:pPr lvl="1"/>
            <a:r>
              <a:rPr lang="es-ES" dirty="0" smtClean="0"/>
              <a:t>Clase B, o estaciones de una conexión (SAS) , se conectan a un anillo, </a:t>
            </a:r>
          </a:p>
          <a:p>
            <a:pPr lvl="1"/>
            <a:r>
              <a:rPr lang="es-ES" dirty="0" smtClean="0"/>
              <a:t>Clase A, o estaciones de doble conexión (DAS) , se conectan a ambos anillos. </a:t>
            </a:r>
            <a:endParaRPr lang="es-AR" dirty="0" smtClean="0"/>
          </a:p>
          <a:p>
            <a:endParaRPr lang="es-AR" dirty="0"/>
          </a:p>
        </p:txBody>
      </p:sp>
      <p:sp>
        <p:nvSpPr>
          <p:cNvPr id="3" name="2 Título"/>
          <p:cNvSpPr>
            <a:spLocks noGrp="1"/>
          </p:cNvSpPr>
          <p:nvPr>
            <p:ph type="title"/>
          </p:nvPr>
        </p:nvSpPr>
        <p:spPr/>
        <p:txBody>
          <a:bodyPr>
            <a:normAutofit fontScale="90000"/>
          </a:bodyPr>
          <a:lstStyle/>
          <a:p>
            <a:r>
              <a:rPr lang="es-ES" dirty="0" smtClean="0"/>
              <a:t>Red FDDI :dos tipos de estaciones</a:t>
            </a:r>
            <a:endParaRPr lang="es-AR" dirty="0"/>
          </a:p>
        </p:txBody>
      </p:sp>
      <p:sp>
        <p:nvSpPr>
          <p:cNvPr id="921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92161" name="Picture 1" descr="Doble anillo FDDI"/>
          <p:cNvPicPr>
            <a:picLocks noChangeAspect="1" noChangeArrowheads="1"/>
          </p:cNvPicPr>
          <p:nvPr/>
        </p:nvPicPr>
        <p:blipFill>
          <a:blip r:embed="rId2" r:link="rId3" cstate="print"/>
          <a:srcRect/>
          <a:stretch>
            <a:fillRect/>
          </a:stretch>
        </p:blipFill>
        <p:spPr bwMode="auto">
          <a:xfrm>
            <a:off x="3071802" y="3357562"/>
            <a:ext cx="3257550" cy="26860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AR"/>
          </a:p>
        </p:txBody>
      </p:sp>
      <p:sp>
        <p:nvSpPr>
          <p:cNvPr id="3" name="Título 2"/>
          <p:cNvSpPr>
            <a:spLocks noGrp="1"/>
          </p:cNvSpPr>
          <p:nvPr>
            <p:ph type="title"/>
          </p:nvPr>
        </p:nvSpPr>
        <p:spPr/>
        <p:txBody>
          <a:bodyPr/>
          <a:lstStyle/>
          <a:p>
            <a:endParaRPr lang="es-AR"/>
          </a:p>
        </p:txBody>
      </p:sp>
      <p:pic>
        <p:nvPicPr>
          <p:cNvPr id="4" name="Imagen 3"/>
          <p:cNvPicPr>
            <a:picLocks noChangeAspect="1"/>
          </p:cNvPicPr>
          <p:nvPr/>
        </p:nvPicPr>
        <p:blipFill>
          <a:blip r:embed="rId2"/>
          <a:stretch>
            <a:fillRect/>
          </a:stretch>
        </p:blipFill>
        <p:spPr>
          <a:xfrm>
            <a:off x="442517" y="188640"/>
            <a:ext cx="8604448" cy="5736299"/>
          </a:xfrm>
          <a:prstGeom prst="rect">
            <a:avLst/>
          </a:prstGeom>
        </p:spPr>
      </p:pic>
    </p:spTree>
    <p:extLst>
      <p:ext uri="{BB962C8B-B14F-4D97-AF65-F5344CB8AC3E}">
        <p14:creationId xmlns:p14="http://schemas.microsoft.com/office/powerpoint/2010/main" val="776997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_tradnl" dirty="0" smtClean="0"/>
              <a:t>Este tipo de redes acepta la asignación en tiempo real del ancho de banda de la red,</a:t>
            </a:r>
          </a:p>
          <a:p>
            <a:r>
              <a:rPr lang="es-ES_tradnl" dirty="0" smtClean="0"/>
              <a:t>Tipos de tráfico</a:t>
            </a:r>
          </a:p>
          <a:p>
            <a:pPr lvl="1"/>
            <a:r>
              <a:rPr lang="es-ES_tradnl" dirty="0" err="1" smtClean="0"/>
              <a:t>Síncrono</a:t>
            </a:r>
            <a:r>
              <a:rPr lang="es-ES_tradnl" dirty="0" smtClean="0"/>
              <a:t> : Puede consumir una porción del ancho de banda total de 100 </a:t>
            </a:r>
            <a:r>
              <a:rPr lang="es-ES_tradnl" dirty="0" err="1" smtClean="0"/>
              <a:t>Mbps</a:t>
            </a:r>
            <a:endParaRPr lang="es-ES_tradnl" dirty="0" smtClean="0"/>
          </a:p>
          <a:p>
            <a:pPr lvl="1"/>
            <a:r>
              <a:rPr lang="es-ES_tradnl" dirty="0" smtClean="0"/>
              <a:t>Asíncrono : Se asigna utilizando un esquema de prioridad de ocho niveles. A cada estación se asigna un nivel de prioridad asíncrono</a:t>
            </a:r>
            <a:endParaRPr lang="es-AR" dirty="0" smtClean="0"/>
          </a:p>
        </p:txBody>
      </p:sp>
      <p:sp>
        <p:nvSpPr>
          <p:cNvPr id="3" name="2 Título"/>
          <p:cNvSpPr>
            <a:spLocks noGrp="1"/>
          </p:cNvSpPr>
          <p:nvPr>
            <p:ph type="title"/>
          </p:nvPr>
        </p:nvSpPr>
        <p:spPr/>
        <p:txBody>
          <a:bodyPr/>
          <a:lstStyle/>
          <a:p>
            <a:r>
              <a:rPr lang="es-ES" dirty="0" smtClean="0"/>
              <a:t>Red FDDI</a:t>
            </a:r>
            <a:endParaRPr lang="es-A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331640" y="1052736"/>
            <a:ext cx="7642944" cy="5095296"/>
          </a:xfrm>
          <a:prstGeom prst="rect">
            <a:avLst/>
          </a:prstGeom>
        </p:spPr>
      </p:pic>
      <p:sp>
        <p:nvSpPr>
          <p:cNvPr id="3" name="2 Título"/>
          <p:cNvSpPr>
            <a:spLocks noGrp="1"/>
          </p:cNvSpPr>
          <p:nvPr>
            <p:ph type="title"/>
          </p:nvPr>
        </p:nvSpPr>
        <p:spPr/>
        <p:txBody>
          <a:bodyPr/>
          <a:lstStyle/>
          <a:p>
            <a:r>
              <a:rPr lang="es-AR" dirty="0" smtClean="0"/>
              <a:t>Tramas FDDI</a:t>
            </a:r>
            <a:endParaRPr lang="es-A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15410</TotalTime>
  <Words>1279</Words>
  <Application>Microsoft Office PowerPoint</Application>
  <PresentationFormat>Presentación en pantalla (4:3)</PresentationFormat>
  <Paragraphs>159</Paragraphs>
  <Slides>39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Arial</vt:lpstr>
      <vt:lpstr>Calibri</vt:lpstr>
      <vt:lpstr>Lucida Sans Unicode</vt:lpstr>
      <vt:lpstr>Verdana</vt:lpstr>
      <vt:lpstr>Wingdings 2</vt:lpstr>
      <vt:lpstr>Wingdings 3</vt:lpstr>
      <vt:lpstr>Concurrencia</vt:lpstr>
      <vt:lpstr>Redes I</vt:lpstr>
      <vt:lpstr>Objetivos</vt:lpstr>
      <vt:lpstr>FDDI (Interfaz de Datos Distribuida por fibra) </vt:lpstr>
      <vt:lpstr>Estructura FDDi</vt:lpstr>
      <vt:lpstr>FDDI (norma ANSI X3T9.5) COMO NUEVA OPCION TOKEN RING</vt:lpstr>
      <vt:lpstr>Red FDDI :dos tipos de estaciones</vt:lpstr>
      <vt:lpstr>Presentación de PowerPoint</vt:lpstr>
      <vt:lpstr>Red FDDI</vt:lpstr>
      <vt:lpstr>Tramas FDDI</vt:lpstr>
      <vt:lpstr>Limitaciones de FDDI</vt:lpstr>
      <vt:lpstr>Reemplazo -&gt;Ethernet</vt:lpstr>
      <vt:lpstr>¿Qué es RDSI?</vt:lpstr>
      <vt:lpstr>¿Qué es RDSI?</vt:lpstr>
      <vt:lpstr>Elementos conexióN ISDN</vt:lpstr>
      <vt:lpstr>VENTAJAS DE LA RDSI </vt:lpstr>
      <vt:lpstr>VENTAJAS DE LA RDSI </vt:lpstr>
      <vt:lpstr>VENTAJAS DE LA RDSI </vt:lpstr>
      <vt:lpstr>VENTAJAS DE LA RDSI </vt:lpstr>
      <vt:lpstr>Equipos y sistemas para RSDI</vt:lpstr>
      <vt:lpstr>Presentación de PowerPoint</vt:lpstr>
      <vt:lpstr>Tipos de Interfaces</vt:lpstr>
      <vt:lpstr>Tipos de Interfaces</vt:lpstr>
      <vt:lpstr>Limitaciones RDSI</vt:lpstr>
      <vt:lpstr>Reemplazo → VoIP</vt:lpstr>
      <vt:lpstr>ADSL</vt:lpstr>
      <vt:lpstr>VENTAJAS ADSL</vt:lpstr>
      <vt:lpstr>VENTAJAS ADSL</vt:lpstr>
      <vt:lpstr>ADSL</vt:lpstr>
      <vt:lpstr>VENTAJAS ADSL</vt:lpstr>
      <vt:lpstr>Modos de transmisión</vt:lpstr>
      <vt:lpstr>Modos de transmisión</vt:lpstr>
      <vt:lpstr>Limitaciones ADSL</vt:lpstr>
      <vt:lpstr>Reemplazo → FTTH / 5G</vt:lpstr>
      <vt:lpstr>Ventajas Modernas</vt:lpstr>
      <vt:lpstr>Desventajas Modernas</vt:lpstr>
      <vt:lpstr>Comparación</vt:lpstr>
      <vt:lpstr>Resúmen</vt:lpstr>
      <vt:lpstr>Resúmen</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I</dc:title>
  <dc:creator>titi</dc:creator>
  <cp:lastModifiedBy>Cuenta Microsoft</cp:lastModifiedBy>
  <cp:revision>36</cp:revision>
  <dcterms:created xsi:type="dcterms:W3CDTF">2010-04-04T23:16:09Z</dcterms:created>
  <dcterms:modified xsi:type="dcterms:W3CDTF">2026-04-20T15:14:23Z</dcterms:modified>
</cp:coreProperties>
</file>