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61" r:id="rId3"/>
    <p:sldId id="315" r:id="rId4"/>
    <p:sldId id="316" r:id="rId5"/>
    <p:sldId id="317" r:id="rId6"/>
    <p:sldId id="318" r:id="rId7"/>
    <p:sldId id="319" r:id="rId8"/>
    <p:sldId id="320" r:id="rId9"/>
    <p:sldId id="328" r:id="rId10"/>
    <p:sldId id="321" r:id="rId11"/>
    <p:sldId id="322" r:id="rId12"/>
    <p:sldId id="329" r:id="rId13"/>
    <p:sldId id="330" r:id="rId14"/>
    <p:sldId id="331" r:id="rId15"/>
    <p:sldId id="323" r:id="rId16"/>
    <p:sldId id="337" r:id="rId17"/>
    <p:sldId id="324" r:id="rId18"/>
    <p:sldId id="332" r:id="rId19"/>
    <p:sldId id="325" r:id="rId20"/>
    <p:sldId id="326" r:id="rId21"/>
    <p:sldId id="333" r:id="rId22"/>
    <p:sldId id="336" r:id="rId23"/>
    <p:sldId id="334" r:id="rId24"/>
    <p:sldId id="327" r:id="rId25"/>
    <p:sldId id="335" r:id="rId26"/>
    <p:sldId id="265" r:id="rId27"/>
  </p:sldIdLst>
  <p:sldSz cx="9144000" cy="6858000" type="screen4x3"/>
  <p:notesSz cx="7099300" cy="10234613"/>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fld id="{EADDF816-57B7-4E10-8D18-617957F975A8}" type="datetimeFigureOut">
              <a:rPr lang="es-AR" smtClean="0"/>
              <a:pPr/>
              <a:t>18/03/2013</a:t>
            </a:fld>
            <a:endParaRPr lang="es-AR"/>
          </a:p>
        </p:txBody>
      </p:sp>
      <p:sp>
        <p:nvSpPr>
          <p:cNvPr id="4" name="3 Marcador de imagen de diapositiva"/>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709613" y="4860925"/>
            <a:ext cx="5680075" cy="4605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lvl1pPr>
          </a:lstStyle>
          <a:p>
            <a:fld id="{A7517495-9B6D-4D2D-BDD5-135DB309C2E6}" type="slidenum">
              <a:rPr lang="es-AR" smtClean="0"/>
              <a:pPr/>
              <a:t>‹Nº›</a:t>
            </a:fld>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83FDD5DC-8AE9-4E79-85AD-B5E47A3FFC35}" type="datetimeFigureOut">
              <a:rPr lang="es-AR" smtClean="0"/>
              <a:pPr/>
              <a:t>18/03/2013</a:t>
            </a:fld>
            <a:endParaRPr lang="es-A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A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1BD92D93-2DFB-403E-8AC6-810DCC03AF8E}"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18/03/2013</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18/03/2013</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18/03/2013</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18/03/2013</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3FDD5DC-8AE9-4E79-85AD-B5E47A3FFC35}" type="datetimeFigureOut">
              <a:rPr lang="es-AR" smtClean="0"/>
              <a:pPr/>
              <a:t>18/03/2013</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3FDD5DC-8AE9-4E79-85AD-B5E47A3FFC35}" type="datetimeFigureOut">
              <a:rPr lang="es-AR" smtClean="0"/>
              <a:pPr/>
              <a:t>18/03/2013</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83FDD5DC-8AE9-4E79-85AD-B5E47A3FFC35}" type="datetimeFigureOut">
              <a:rPr lang="es-AR" smtClean="0"/>
              <a:pPr/>
              <a:t>18/03/2013</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83FDD5DC-8AE9-4E79-85AD-B5E47A3FFC35}" type="datetimeFigureOut">
              <a:rPr lang="es-AR" smtClean="0"/>
              <a:pPr/>
              <a:t>18/03/2013</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83FDD5DC-8AE9-4E79-85AD-B5E47A3FFC35}" type="datetimeFigureOut">
              <a:rPr lang="es-AR" smtClean="0"/>
              <a:pPr/>
              <a:t>18/03/2013</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83FDD5DC-8AE9-4E79-85AD-B5E47A3FFC35}" type="datetimeFigureOut">
              <a:rPr lang="es-AR" smtClean="0"/>
              <a:pPr/>
              <a:t>18/03/2013</a:t>
            </a:fld>
            <a:endParaRPr lang="es-A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A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1BD92D93-2DFB-403E-8AC6-810DCC03AF8E}" type="slidenum">
              <a:rPr lang="es-AR" smtClean="0"/>
              <a:pPr/>
              <a:t>‹Nº›</a:t>
            </a:fld>
            <a:endParaRPr lang="es-A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3FDD5DC-8AE9-4E79-85AD-B5E47A3FFC35}" type="datetimeFigureOut">
              <a:rPr lang="es-AR" smtClean="0"/>
              <a:pPr/>
              <a:t>18/03/2013</a:t>
            </a:fld>
            <a:endParaRPr lang="es-A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A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D92D93-2DFB-403E-8AC6-810DCC03AF8E}"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monografias.com/trabajos14/opticatp/opticatp.shtml" TargetMode="External"/><Relationship Id="rId2" Type="http://schemas.openxmlformats.org/officeDocument/2006/relationships/hyperlink" Target="http://www.monografias.com/trabajos13/cinemat/cinemat2.s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http://belenus.unirioja.es/~veroldan/imagenes/fddi_5.gif" TargetMode="External"/><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monografias.com/Computacion/Redes/" TargetMode="External"/><Relationship Id="rId2" Type="http://schemas.openxmlformats.org/officeDocument/2006/relationships/hyperlink" Target="http://www.monografias.com/trabajos6/meti/meti.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Redes I</a:t>
            </a:r>
            <a:endParaRPr lang="es-AR" dirty="0"/>
          </a:p>
        </p:txBody>
      </p:sp>
      <p:sp>
        <p:nvSpPr>
          <p:cNvPr id="3" name="2 Subtítulo"/>
          <p:cNvSpPr>
            <a:spLocks noGrp="1"/>
          </p:cNvSpPr>
          <p:nvPr>
            <p:ph type="subTitle" idx="1"/>
          </p:nvPr>
        </p:nvSpPr>
        <p:spPr/>
        <p:txBody>
          <a:bodyPr/>
          <a:lstStyle/>
          <a:p>
            <a:r>
              <a:rPr lang="es-AR" smtClean="0"/>
              <a:t>Unidad 4</a:t>
            </a:r>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ES" b="1" dirty="0" smtClean="0"/>
              <a:t>la línea ISDN debe </a:t>
            </a:r>
            <a:r>
              <a:rPr lang="es-ES" b="1" dirty="0" smtClean="0"/>
              <a:t>tener: </a:t>
            </a:r>
            <a:endParaRPr lang="es-AR" b="1" dirty="0" smtClean="0"/>
          </a:p>
          <a:p>
            <a:pPr lvl="1" algn="just"/>
            <a:r>
              <a:rPr lang="es-ES" sz="2800" dirty="0" smtClean="0"/>
              <a:t>Un Terminal </a:t>
            </a:r>
            <a:r>
              <a:rPr lang="es-ES" sz="2800" dirty="0" err="1" smtClean="0"/>
              <a:t>Adapter</a:t>
            </a:r>
            <a:r>
              <a:rPr lang="es-ES" sz="2800" dirty="0" smtClean="0"/>
              <a:t> (TA):Este dispositivo convierte las señales eléctricas de la interfaz RS232 al formato de ISDN. El computador debe estar conectado a un TA. </a:t>
            </a:r>
            <a:endParaRPr lang="es-AR" sz="2800" dirty="0" smtClean="0"/>
          </a:p>
          <a:p>
            <a:pPr lvl="1" algn="just"/>
            <a:r>
              <a:rPr lang="es-ES" sz="2800" dirty="0" smtClean="0"/>
              <a:t>Network </a:t>
            </a:r>
            <a:r>
              <a:rPr lang="es-ES" sz="2800" dirty="0" err="1" smtClean="0"/>
              <a:t>Termination</a:t>
            </a:r>
            <a:r>
              <a:rPr lang="es-ES" sz="2800" dirty="0" smtClean="0"/>
              <a:t> type1 (NT1): Su función va más allá de la de TA. Este equipo conecta al usuario a la red ISDN metropolitana. Este equipo por lo general lo suministra la empresa de teléfonos. </a:t>
            </a:r>
            <a:endParaRPr lang="es-AR" sz="2800" dirty="0" smtClean="0"/>
          </a:p>
          <a:p>
            <a:endParaRPr lang="es-AR" dirty="0"/>
          </a:p>
        </p:txBody>
      </p:sp>
      <p:sp>
        <p:nvSpPr>
          <p:cNvPr id="3" name="2 Título"/>
          <p:cNvSpPr>
            <a:spLocks noGrp="1"/>
          </p:cNvSpPr>
          <p:nvPr>
            <p:ph type="title"/>
          </p:nvPr>
        </p:nvSpPr>
        <p:spPr/>
        <p:txBody>
          <a:bodyPr/>
          <a:lstStyle/>
          <a:p>
            <a:r>
              <a:rPr lang="es-AR" dirty="0" smtClean="0"/>
              <a:t>Elementos </a:t>
            </a:r>
            <a:r>
              <a:rPr lang="es-AR" dirty="0" err="1" smtClean="0"/>
              <a:t>conexióN</a:t>
            </a:r>
            <a:r>
              <a:rPr lang="es-AR" dirty="0" smtClean="0"/>
              <a:t> ISDN</a:t>
            </a:r>
            <a:endParaRPr lang="es-A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dirty="0" smtClean="0"/>
              <a:t>VELOCIDAD DE TRANSMISIÓN DE DATOS hasta 3 veces más rápido que RTB. INTERNET hasta 6 veces</a:t>
            </a:r>
          </a:p>
          <a:p>
            <a:r>
              <a:rPr lang="es-ES" dirty="0" smtClean="0"/>
              <a:t>ANCHO DE BANDA REGULABLE E ILIMITADO: permiten la suma de canales RDSI</a:t>
            </a:r>
            <a:r>
              <a:rPr lang="es-ES" dirty="0" smtClean="0"/>
              <a:t>.</a:t>
            </a:r>
            <a:endParaRPr lang="es-ES" dirty="0" smtClean="0"/>
          </a:p>
        </p:txBody>
      </p:sp>
      <p:sp>
        <p:nvSpPr>
          <p:cNvPr id="3" name="2 Título"/>
          <p:cNvSpPr>
            <a:spLocks noGrp="1"/>
          </p:cNvSpPr>
          <p:nvPr>
            <p:ph type="title"/>
          </p:nvPr>
        </p:nvSpPr>
        <p:spPr/>
        <p:txBody>
          <a:bodyPr>
            <a:normAutofit/>
          </a:bodyPr>
          <a:lstStyle/>
          <a:p>
            <a:r>
              <a:rPr lang="es-ES" dirty="0" smtClean="0"/>
              <a:t>VENTAJAS DE LA RDSI </a:t>
            </a:r>
            <a:endParaRPr lang="es-A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lvl="0"/>
            <a:r>
              <a:rPr lang="es-ES" dirty="0" smtClean="0"/>
              <a:t>EFECTIVIDAD </a:t>
            </a:r>
            <a:r>
              <a:rPr lang="es-ES" dirty="0" smtClean="0"/>
              <a:t>EN LA TRANSMISIÓN DE DATOS. Son muchas las razones que pueden producir la pérdida de datos en la transmisión de un fichero de datos, pero en el caso de una transmisión de datos a través de RDSI, las posibilidades de errores en la transmisión, son casi despreciables frente a las transmisiones a través de la RTB</a:t>
            </a:r>
            <a:r>
              <a:rPr lang="es-ES" dirty="0" smtClean="0"/>
              <a:t>.</a:t>
            </a:r>
            <a:endParaRPr lang="es-AR" dirty="0" smtClean="0"/>
          </a:p>
        </p:txBody>
      </p:sp>
      <p:sp>
        <p:nvSpPr>
          <p:cNvPr id="3" name="2 Título"/>
          <p:cNvSpPr>
            <a:spLocks noGrp="1"/>
          </p:cNvSpPr>
          <p:nvPr>
            <p:ph type="title"/>
          </p:nvPr>
        </p:nvSpPr>
        <p:spPr/>
        <p:txBody>
          <a:bodyPr>
            <a:normAutofit/>
          </a:bodyPr>
          <a:lstStyle/>
          <a:p>
            <a:r>
              <a:rPr lang="es-ES" dirty="0" smtClean="0"/>
              <a:t>VENTAJAS DE LA RDSI </a:t>
            </a:r>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lvl="0"/>
            <a:r>
              <a:rPr lang="es-ES" dirty="0" smtClean="0"/>
              <a:t>SEGURIDAD </a:t>
            </a:r>
            <a:r>
              <a:rPr lang="es-ES" dirty="0" smtClean="0"/>
              <a:t>DE LAS COMUNICACIONES DE VOZ Y DATOS. Nuestras comunicaciones, sean de voz o de datos, no podrán ser intervenidas en ningún caso a través de la RDSI, dado que viajan codificadas digitalmente y </a:t>
            </a:r>
            <a:r>
              <a:rPr lang="es-ES" dirty="0" err="1" smtClean="0"/>
              <a:t>encriptadas</a:t>
            </a:r>
            <a:r>
              <a:rPr lang="es-ES" dirty="0" smtClean="0"/>
              <a:t>.</a:t>
            </a:r>
            <a:endParaRPr lang="es-AR" dirty="0" smtClean="0"/>
          </a:p>
        </p:txBody>
      </p:sp>
      <p:sp>
        <p:nvSpPr>
          <p:cNvPr id="3" name="2 Título"/>
          <p:cNvSpPr>
            <a:spLocks noGrp="1"/>
          </p:cNvSpPr>
          <p:nvPr>
            <p:ph type="title"/>
          </p:nvPr>
        </p:nvSpPr>
        <p:spPr/>
        <p:txBody>
          <a:bodyPr>
            <a:normAutofit/>
          </a:bodyPr>
          <a:lstStyle/>
          <a:p>
            <a:r>
              <a:rPr lang="es-ES" dirty="0" smtClean="0"/>
              <a:t>VENTAJAS DE LA RDSI </a:t>
            </a:r>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lvl="0"/>
            <a:r>
              <a:rPr lang="es-ES" dirty="0" smtClean="0"/>
              <a:t>IDENTIFICACIÓN </a:t>
            </a:r>
            <a:r>
              <a:rPr lang="es-ES" dirty="0" smtClean="0"/>
              <a:t>DEL NÚMERO LLAMANTE. Si nuestros terminales de voz o datos permiten esta facilidad podremos identificar el número de la persona o terminal de datos que nos llama, e incluso podremos identificarlo por su nombre si nuestro terminal de voz o datos dispone de esa facilidad.</a:t>
            </a:r>
            <a:endParaRPr lang="es-AR" dirty="0" smtClean="0"/>
          </a:p>
          <a:p>
            <a:endParaRPr lang="es-AR" dirty="0"/>
          </a:p>
        </p:txBody>
      </p:sp>
      <p:sp>
        <p:nvSpPr>
          <p:cNvPr id="3" name="2 Título"/>
          <p:cNvSpPr>
            <a:spLocks noGrp="1"/>
          </p:cNvSpPr>
          <p:nvPr>
            <p:ph type="title"/>
          </p:nvPr>
        </p:nvSpPr>
        <p:spPr/>
        <p:txBody>
          <a:bodyPr>
            <a:normAutofit/>
          </a:bodyPr>
          <a:lstStyle/>
          <a:p>
            <a:r>
              <a:rPr lang="es-ES" dirty="0" smtClean="0"/>
              <a:t>VENTAJAS DE LA RDSI </a:t>
            </a:r>
            <a:endParaRPr lang="es-A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AR" sz="3200" dirty="0" smtClean="0"/>
              <a:t>Teléfonos RDSI</a:t>
            </a:r>
          </a:p>
          <a:p>
            <a:r>
              <a:rPr lang="es-AR" sz="3200" dirty="0" smtClean="0"/>
              <a:t>Tarjetas RDSI de datos para ordenadores</a:t>
            </a:r>
          </a:p>
          <a:p>
            <a:r>
              <a:rPr lang="es-AR" sz="3200" dirty="0" smtClean="0"/>
              <a:t>Equipos de Video Conferencia</a:t>
            </a:r>
            <a:endParaRPr lang="es-AR" sz="3200" dirty="0"/>
          </a:p>
        </p:txBody>
      </p:sp>
      <p:sp>
        <p:nvSpPr>
          <p:cNvPr id="3" name="2 Título"/>
          <p:cNvSpPr>
            <a:spLocks noGrp="1"/>
          </p:cNvSpPr>
          <p:nvPr>
            <p:ph type="title"/>
          </p:nvPr>
        </p:nvSpPr>
        <p:spPr/>
        <p:txBody>
          <a:bodyPr/>
          <a:lstStyle/>
          <a:p>
            <a:r>
              <a:rPr lang="es-AR" dirty="0" smtClean="0"/>
              <a:t>Equipos y sistemas para RSDI</a:t>
            </a:r>
            <a:endParaRPr lang="es-A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endParaRPr lang="es-AR"/>
          </a:p>
        </p:txBody>
      </p:sp>
      <p:sp>
        <p:nvSpPr>
          <p:cNvPr id="3" name="2 Título"/>
          <p:cNvSpPr>
            <a:spLocks noGrp="1"/>
          </p:cNvSpPr>
          <p:nvPr>
            <p:ph type="title"/>
          </p:nvPr>
        </p:nvSpPr>
        <p:spPr/>
        <p:txBody>
          <a:bodyPr/>
          <a:lstStyle/>
          <a:p>
            <a:endParaRPr lang="es-AR"/>
          </a:p>
        </p:txBody>
      </p:sp>
      <p:pic>
        <p:nvPicPr>
          <p:cNvPr id="39938" name="Picture 2" descr="http://www.consulintel.es/Imagenes/Tutoriales/Articulos/red_rdsi.gif"/>
          <p:cNvPicPr>
            <a:picLocks noChangeAspect="1" noChangeArrowheads="1"/>
          </p:cNvPicPr>
          <p:nvPr/>
        </p:nvPicPr>
        <p:blipFill>
          <a:blip r:embed="rId2" cstate="print"/>
          <a:srcRect/>
          <a:stretch>
            <a:fillRect/>
          </a:stretch>
        </p:blipFill>
        <p:spPr bwMode="auto">
          <a:xfrm>
            <a:off x="323528" y="620688"/>
            <a:ext cx="8274403" cy="4908824"/>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_tradnl" dirty="0" smtClean="0"/>
              <a:t>BRI (Basic </a:t>
            </a:r>
            <a:r>
              <a:rPr lang="es-ES_tradnl" dirty="0" err="1" smtClean="0"/>
              <a:t>Rate</a:t>
            </a:r>
            <a:r>
              <a:rPr lang="es-ES_tradnl" dirty="0" smtClean="0"/>
              <a:t> </a:t>
            </a:r>
            <a:r>
              <a:rPr lang="es-ES_tradnl" dirty="0" err="1" smtClean="0"/>
              <a:t>Interface</a:t>
            </a:r>
            <a:r>
              <a:rPr lang="es-ES_tradnl" dirty="0" smtClean="0"/>
              <a:t>) tiene dos canales de 64Kbps que se conocen como canales B y un canal de señalización de 16Kbps conocido como canal D. Este tipo de interfaz de escribe como BRI =2B+D y </a:t>
            </a:r>
          </a:p>
        </p:txBody>
      </p:sp>
      <p:sp>
        <p:nvSpPr>
          <p:cNvPr id="3" name="2 Título"/>
          <p:cNvSpPr>
            <a:spLocks noGrp="1"/>
          </p:cNvSpPr>
          <p:nvPr>
            <p:ph type="title"/>
          </p:nvPr>
        </p:nvSpPr>
        <p:spPr/>
        <p:txBody>
          <a:bodyPr/>
          <a:lstStyle/>
          <a:p>
            <a:r>
              <a:rPr lang="es-AR" dirty="0" smtClean="0"/>
              <a:t>Tipos de Interfaces</a:t>
            </a:r>
            <a:endParaRPr lang="es-A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_tradnl" dirty="0" smtClean="0"/>
              <a:t>PRI </a:t>
            </a:r>
            <a:r>
              <a:rPr lang="es-ES_tradnl" dirty="0" smtClean="0"/>
              <a:t>(</a:t>
            </a:r>
            <a:r>
              <a:rPr lang="es-ES_tradnl" dirty="0" err="1" smtClean="0"/>
              <a:t>Primary</a:t>
            </a:r>
            <a:r>
              <a:rPr lang="es-ES_tradnl" dirty="0" smtClean="0"/>
              <a:t> </a:t>
            </a:r>
            <a:r>
              <a:rPr lang="es-ES_tradnl" dirty="0" err="1" smtClean="0"/>
              <a:t>Rate</a:t>
            </a:r>
            <a:r>
              <a:rPr lang="es-ES_tradnl" dirty="0" smtClean="0"/>
              <a:t> Interface) </a:t>
            </a:r>
            <a:r>
              <a:rPr lang="es-ES" dirty="0" smtClean="0"/>
              <a:t>tienen 30 canales B y 16 canales de señalización D. Este interfaz se denota como PRI = 30B+D. Este tipo de interfaz es comúnmente utilizada para aplicaciones de voz (por ejemplo enlaces entre una central telefónica pública CO y la central telefónica privada PABX </a:t>
            </a:r>
            <a:r>
              <a:rPr lang="es-ES" dirty="0" smtClean="0"/>
              <a:t>)</a:t>
            </a:r>
            <a:r>
              <a:rPr lang="es-ES_tradnl" dirty="0" smtClean="0"/>
              <a:t>. </a:t>
            </a:r>
            <a:endParaRPr lang="es-AR" dirty="0"/>
          </a:p>
        </p:txBody>
      </p:sp>
      <p:sp>
        <p:nvSpPr>
          <p:cNvPr id="3" name="2 Título"/>
          <p:cNvSpPr>
            <a:spLocks noGrp="1"/>
          </p:cNvSpPr>
          <p:nvPr>
            <p:ph type="title"/>
          </p:nvPr>
        </p:nvSpPr>
        <p:spPr/>
        <p:txBody>
          <a:bodyPr/>
          <a:lstStyle/>
          <a:p>
            <a:r>
              <a:rPr lang="es-AR" dirty="0" smtClean="0"/>
              <a:t>Tipos de Interfaces</a:t>
            </a:r>
            <a:endParaRPr lang="es-A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_tradnl" sz="3200" dirty="0" smtClean="0"/>
              <a:t>Línea de abonado digital asimétrica" (</a:t>
            </a:r>
            <a:r>
              <a:rPr lang="es-ES_tradnl" sz="3200" dirty="0" err="1" smtClean="0"/>
              <a:t>Asymetric</a:t>
            </a:r>
            <a:r>
              <a:rPr lang="es-ES_tradnl" sz="3200" dirty="0" smtClean="0"/>
              <a:t> Digital </a:t>
            </a:r>
            <a:r>
              <a:rPr lang="es-ES_tradnl" sz="3200" dirty="0" err="1" smtClean="0"/>
              <a:t>Suscriber</a:t>
            </a:r>
            <a:r>
              <a:rPr lang="es-ES_tradnl" sz="3200" dirty="0" smtClean="0"/>
              <a:t> </a:t>
            </a:r>
            <a:r>
              <a:rPr lang="es-ES_tradnl" sz="3200" dirty="0" err="1" smtClean="0"/>
              <a:t>Line</a:t>
            </a:r>
            <a:r>
              <a:rPr lang="es-ES_tradnl" sz="3200" dirty="0" smtClean="0"/>
              <a:t>) y es uno de los estándares que forman parte de la familia </a:t>
            </a:r>
            <a:r>
              <a:rPr lang="es-ES_tradnl" sz="3200" dirty="0" err="1" smtClean="0"/>
              <a:t>xDSL</a:t>
            </a:r>
            <a:r>
              <a:rPr lang="es-ES_tradnl" sz="3200" dirty="0" smtClean="0"/>
              <a:t>.</a:t>
            </a:r>
            <a:endParaRPr lang="es-AR" sz="3200" dirty="0"/>
          </a:p>
        </p:txBody>
      </p:sp>
      <p:sp>
        <p:nvSpPr>
          <p:cNvPr id="3" name="2 Título"/>
          <p:cNvSpPr>
            <a:spLocks noGrp="1"/>
          </p:cNvSpPr>
          <p:nvPr>
            <p:ph type="title"/>
          </p:nvPr>
        </p:nvSpPr>
        <p:spPr/>
        <p:txBody>
          <a:bodyPr/>
          <a:lstStyle/>
          <a:p>
            <a:r>
              <a:rPr lang="es-AR" dirty="0" smtClean="0"/>
              <a:t>ADSL</a:t>
            </a:r>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ES_tradnl" sz="3600" dirty="0" smtClean="0"/>
              <a:t>Norma ANSI X3T9.5fue desarrollada a mediados de los años 80 para dar soporte a las estaciones de trabajo de alta </a:t>
            </a:r>
            <a:r>
              <a:rPr lang="es-ES_tradnl" sz="3600" dirty="0" smtClean="0">
                <a:hlinkClick r:id="rId2"/>
              </a:rPr>
              <a:t>velocidad </a:t>
            </a:r>
            <a:endParaRPr lang="es-ES_tradnl" sz="3600" dirty="0" smtClean="0"/>
          </a:p>
          <a:p>
            <a:r>
              <a:rPr lang="es-ES" sz="3600" dirty="0" smtClean="0"/>
              <a:t>El medio  de transmisión es la </a:t>
            </a:r>
            <a:r>
              <a:rPr lang="es-ES_tradnl" sz="3600" dirty="0" smtClean="0">
                <a:hlinkClick r:id="rId2"/>
              </a:rPr>
              <a:t>fibra</a:t>
            </a:r>
            <a:r>
              <a:rPr lang="es-ES_tradnl" sz="3600" dirty="0" smtClean="0"/>
              <a:t> </a:t>
            </a:r>
            <a:r>
              <a:rPr lang="es-ES_tradnl" sz="3600" dirty="0" smtClean="0">
                <a:hlinkClick r:id="rId3"/>
              </a:rPr>
              <a:t>óptica</a:t>
            </a:r>
            <a:r>
              <a:rPr lang="es-ES_tradnl" sz="3600" dirty="0" smtClean="0"/>
              <a:t> </a:t>
            </a:r>
          </a:p>
          <a:p>
            <a:r>
              <a:rPr lang="es-ES" sz="3600" dirty="0" smtClean="0"/>
              <a:t>P</a:t>
            </a:r>
            <a:r>
              <a:rPr lang="es-ES" sz="3600" dirty="0" smtClean="0"/>
              <a:t>roporciona </a:t>
            </a:r>
            <a:r>
              <a:rPr lang="es-ES" sz="3600" dirty="0" smtClean="0"/>
              <a:t>el canal por el cual viaja el mensaje desde el origen hasta el destino</a:t>
            </a:r>
          </a:p>
          <a:p>
            <a:pPr>
              <a:buNone/>
            </a:pPr>
            <a:r>
              <a:rPr lang="es-AR" dirty="0" smtClean="0"/>
              <a:t> </a:t>
            </a:r>
            <a:endParaRPr lang="es-AR" sz="3600" dirty="0"/>
          </a:p>
        </p:txBody>
      </p:sp>
      <p:sp>
        <p:nvSpPr>
          <p:cNvPr id="3" name="2 Título"/>
          <p:cNvSpPr>
            <a:spLocks noGrp="1"/>
          </p:cNvSpPr>
          <p:nvPr>
            <p:ph type="title"/>
          </p:nvPr>
        </p:nvSpPr>
        <p:spPr/>
        <p:txBody>
          <a:bodyPr>
            <a:normAutofit fontScale="90000"/>
          </a:bodyPr>
          <a:lstStyle/>
          <a:p>
            <a:r>
              <a:rPr lang="es-AR" dirty="0" smtClean="0"/>
              <a:t>FDDI (Interfaz de Datos Distribuida por fibra) </a:t>
            </a:r>
            <a:endParaRPr lang="es-A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dirty="0" smtClean="0"/>
              <a:t>Permite velocidades teóricas de hasta 15Mbps (ADSL) en el canal descendente (</a:t>
            </a:r>
            <a:r>
              <a:rPr lang="es-ES" dirty="0" err="1" smtClean="0"/>
              <a:t>download</a:t>
            </a:r>
            <a:r>
              <a:rPr lang="es-ES" dirty="0" smtClean="0"/>
              <a:t>) que supera en más de 200 veces el ancho de banda que proporciona un módem de 56 </a:t>
            </a:r>
            <a:r>
              <a:rPr lang="es-ES" dirty="0" err="1" smtClean="0"/>
              <a:t>Kbits</a:t>
            </a:r>
            <a:r>
              <a:rPr lang="es-ES" dirty="0" smtClean="0"/>
              <a:t>/s. </a:t>
            </a:r>
            <a:endParaRPr lang="es-AR" dirty="0" smtClean="0"/>
          </a:p>
          <a:p>
            <a:r>
              <a:rPr lang="es-ES" dirty="0" smtClean="0"/>
              <a:t>Ofrece integración de los servicios voz y datos y permite conversaciones telefónicas y de datos al mismo tiempo. </a:t>
            </a:r>
            <a:endParaRPr lang="es-AR" dirty="0" smtClean="0"/>
          </a:p>
        </p:txBody>
      </p:sp>
      <p:sp>
        <p:nvSpPr>
          <p:cNvPr id="3" name="2 Título"/>
          <p:cNvSpPr>
            <a:spLocks noGrp="1"/>
          </p:cNvSpPr>
          <p:nvPr>
            <p:ph type="title"/>
          </p:nvPr>
        </p:nvSpPr>
        <p:spPr/>
        <p:txBody>
          <a:bodyPr/>
          <a:lstStyle/>
          <a:p>
            <a:r>
              <a:rPr lang="es-AR" dirty="0" smtClean="0"/>
              <a:t>VENTAJAS ADSL</a:t>
            </a:r>
            <a:endParaRPr lang="es-A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dirty="0" smtClean="0"/>
              <a:t>Es </a:t>
            </a:r>
            <a:r>
              <a:rPr lang="es-ES" dirty="0" smtClean="0"/>
              <a:t>una tecnología que aprovecha la infraestructura existente de cableado para telefonía básica por lo que su coste para el operador telefónico es mínimo. Por el contrario, el cablear con fibra óptica y crear una nueva red de telecomunicaciones implica un gasto astronómico. </a:t>
            </a:r>
            <a:endParaRPr lang="es-AR" dirty="0" smtClean="0"/>
          </a:p>
        </p:txBody>
      </p:sp>
      <p:sp>
        <p:nvSpPr>
          <p:cNvPr id="3" name="2 Título"/>
          <p:cNvSpPr>
            <a:spLocks noGrp="1"/>
          </p:cNvSpPr>
          <p:nvPr>
            <p:ph type="title"/>
          </p:nvPr>
        </p:nvSpPr>
        <p:spPr/>
        <p:txBody>
          <a:bodyPr/>
          <a:lstStyle/>
          <a:p>
            <a:r>
              <a:rPr lang="es-AR" dirty="0" smtClean="0"/>
              <a:t>VENTAJAS ADSL</a:t>
            </a:r>
            <a:endParaRPr lang="es-A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dirty="0" smtClean="0"/>
              <a:t>ADSL</a:t>
            </a:r>
            <a:endParaRPr lang="es-AR" dirty="0"/>
          </a:p>
        </p:txBody>
      </p:sp>
      <p:pic>
        <p:nvPicPr>
          <p:cNvPr id="1026" name="Picture 2" descr="http://www.monografias.com/trabajos14/acceso-atm/Image1092.gif"/>
          <p:cNvPicPr>
            <a:picLocks noChangeAspect="1" noChangeArrowheads="1"/>
          </p:cNvPicPr>
          <p:nvPr/>
        </p:nvPicPr>
        <p:blipFill>
          <a:blip r:embed="rId2" cstate="print"/>
          <a:srcRect/>
          <a:stretch>
            <a:fillRect/>
          </a:stretch>
        </p:blipFill>
        <p:spPr bwMode="auto">
          <a:xfrm>
            <a:off x="492756" y="1556792"/>
            <a:ext cx="8651244" cy="4176464"/>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ES" dirty="0" smtClean="0"/>
              <a:t>El </a:t>
            </a:r>
            <a:r>
              <a:rPr lang="es-ES" dirty="0" smtClean="0"/>
              <a:t>hardware necesario para implementar una línea ADSL es relativamente sencillo y barato. En cuanto al usuario, sólo hace falta un módem ADSL que suele ser una tarjeta PCI si es interno mientras que si es externo se conecta al PC mediante una tarjeta de red. También se suele necesitar un </a:t>
            </a:r>
            <a:r>
              <a:rPr lang="es-ES" dirty="0" err="1" smtClean="0"/>
              <a:t>splitter</a:t>
            </a:r>
            <a:r>
              <a:rPr lang="es-ES" dirty="0" smtClean="0"/>
              <a:t> (separador) que separa entre voz y datos. Por parte del operador de telefonía las modificaciones tampoco implican cambios radicales. </a:t>
            </a:r>
            <a:endParaRPr lang="es-AR" dirty="0" smtClean="0"/>
          </a:p>
          <a:p>
            <a:endParaRPr lang="es-AR" dirty="0"/>
          </a:p>
        </p:txBody>
      </p:sp>
      <p:sp>
        <p:nvSpPr>
          <p:cNvPr id="3" name="2 Título"/>
          <p:cNvSpPr>
            <a:spLocks noGrp="1"/>
          </p:cNvSpPr>
          <p:nvPr>
            <p:ph type="title"/>
          </p:nvPr>
        </p:nvSpPr>
        <p:spPr/>
        <p:txBody>
          <a:bodyPr/>
          <a:lstStyle/>
          <a:p>
            <a:r>
              <a:rPr lang="es-AR" dirty="0" smtClean="0"/>
              <a:t>VENTAJAS ADSL</a:t>
            </a:r>
            <a:endParaRPr lang="es-A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sz="2800" dirty="0" smtClean="0"/>
              <a:t>Simplex: sólo en una dirección </a:t>
            </a:r>
            <a:endParaRPr lang="es-AR" sz="2800" dirty="0" smtClean="0"/>
          </a:p>
          <a:p>
            <a:r>
              <a:rPr lang="es-ES" sz="2800" dirty="0" err="1" smtClean="0"/>
              <a:t>Half-duplex</a:t>
            </a:r>
            <a:r>
              <a:rPr lang="es-ES" sz="2800" dirty="0" smtClean="0"/>
              <a:t>: es bidireccional pero sólo uno de los extremos puede enviar información en un instante dado. </a:t>
            </a:r>
            <a:endParaRPr lang="es-AR" sz="2800" dirty="0" smtClean="0"/>
          </a:p>
          <a:p>
            <a:r>
              <a:rPr lang="es-ES" sz="2800" dirty="0" smtClean="0"/>
              <a:t>Full-</a:t>
            </a:r>
            <a:r>
              <a:rPr lang="es-ES" sz="2800" dirty="0" err="1" smtClean="0"/>
              <a:t>duplex</a:t>
            </a:r>
            <a:r>
              <a:rPr lang="es-ES" sz="2800" dirty="0" smtClean="0"/>
              <a:t>: bidireccional, ambos extremos pueden transmitir a la vez. </a:t>
            </a:r>
            <a:endParaRPr lang="es-AR" sz="2800" dirty="0" smtClean="0"/>
          </a:p>
        </p:txBody>
      </p:sp>
      <p:sp>
        <p:nvSpPr>
          <p:cNvPr id="3" name="2 Título"/>
          <p:cNvSpPr>
            <a:spLocks noGrp="1"/>
          </p:cNvSpPr>
          <p:nvPr>
            <p:ph type="title"/>
          </p:nvPr>
        </p:nvSpPr>
        <p:spPr/>
        <p:txBody>
          <a:bodyPr/>
          <a:lstStyle/>
          <a:p>
            <a:r>
              <a:rPr lang="es-AR" dirty="0" smtClean="0"/>
              <a:t>Modos de transmisión</a:t>
            </a:r>
            <a:endParaRPr lang="es-A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dirty="0" smtClean="0"/>
              <a:t>El </a:t>
            </a:r>
            <a:r>
              <a:rPr lang="es-ES" dirty="0" smtClean="0"/>
              <a:t>término de transmisión asimétrica o simétrica se refiere al hecho de si se dispone de la misma velocidad en bajada y subida. Si estas dos velocidades son distintas el modo es asimétrico (ADSL), en caso contrario se habla de modo de transmisión simétrico (RDSI) </a:t>
            </a:r>
            <a:endParaRPr lang="es-AR" dirty="0"/>
          </a:p>
        </p:txBody>
      </p:sp>
      <p:sp>
        <p:nvSpPr>
          <p:cNvPr id="3" name="2 Título"/>
          <p:cNvSpPr>
            <a:spLocks noGrp="1"/>
          </p:cNvSpPr>
          <p:nvPr>
            <p:ph type="title"/>
          </p:nvPr>
        </p:nvSpPr>
        <p:spPr/>
        <p:txBody>
          <a:bodyPr/>
          <a:lstStyle/>
          <a:p>
            <a:r>
              <a:rPr lang="es-AR" dirty="0" smtClean="0"/>
              <a:t>Modos de transmisión</a:t>
            </a:r>
            <a:endParaRPr lang="es-A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ctr">
              <a:buNone/>
            </a:pPr>
            <a:r>
              <a:rPr lang="es-AR" sz="8800" dirty="0" smtClean="0"/>
              <a:t>Preguntas</a:t>
            </a:r>
          </a:p>
          <a:p>
            <a:pPr algn="ctr">
              <a:buNone/>
            </a:pPr>
            <a:r>
              <a:rPr lang="es-AR" sz="10000" b="1" dirty="0" smtClean="0"/>
              <a:t>?</a:t>
            </a:r>
          </a:p>
          <a:p>
            <a:pPr algn="ctr">
              <a:buNone/>
            </a:pPr>
            <a:endParaRPr lang="es-AR" sz="8800" dirty="0"/>
          </a:p>
        </p:txBody>
      </p:sp>
      <p:sp>
        <p:nvSpPr>
          <p:cNvPr id="3" name="2 Título"/>
          <p:cNvSpPr>
            <a:spLocks noGrp="1"/>
          </p:cNvSpPr>
          <p:nvPr>
            <p:ph type="title"/>
          </p:nvPr>
        </p:nvSpPr>
        <p:spPr/>
        <p:txBody>
          <a:bodyPr/>
          <a:lstStyle/>
          <a:p>
            <a:endParaRPr lang="es-A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Topología de red local en doble anillo,  con soporte físico de FO</a:t>
            </a:r>
          </a:p>
          <a:p>
            <a:r>
              <a:rPr lang="es-AR" dirty="0" smtClean="0"/>
              <a:t>Velocidad de transmisión 100 Mbps</a:t>
            </a:r>
          </a:p>
          <a:p>
            <a:r>
              <a:rPr lang="es-AR" dirty="0" smtClean="0"/>
              <a:t>Método de acceso al medio basado en paso del testigo</a:t>
            </a:r>
          </a:p>
          <a:p>
            <a:r>
              <a:rPr lang="es-AR" dirty="0" smtClean="0"/>
              <a:t>Fibras </a:t>
            </a:r>
            <a:r>
              <a:rPr lang="es-AR" dirty="0" err="1" smtClean="0"/>
              <a:t>multimodo</a:t>
            </a:r>
            <a:endParaRPr lang="es-AR" dirty="0" smtClean="0"/>
          </a:p>
          <a:p>
            <a:r>
              <a:rPr lang="es-AR" dirty="0" smtClean="0"/>
              <a:t>Concentradores de cableado en topología física estrella</a:t>
            </a:r>
          </a:p>
          <a:p>
            <a:r>
              <a:rPr lang="es-AR" dirty="0" smtClean="0"/>
              <a:t>Topología lógica de doble anillo</a:t>
            </a:r>
            <a:endParaRPr lang="es-AR" dirty="0"/>
          </a:p>
        </p:txBody>
      </p:sp>
      <p:sp>
        <p:nvSpPr>
          <p:cNvPr id="3" name="2 Título"/>
          <p:cNvSpPr>
            <a:spLocks noGrp="1"/>
          </p:cNvSpPr>
          <p:nvPr>
            <p:ph type="title"/>
          </p:nvPr>
        </p:nvSpPr>
        <p:spPr/>
        <p:txBody>
          <a:bodyPr/>
          <a:lstStyle/>
          <a:p>
            <a:r>
              <a:rPr lang="es-AR" dirty="0" smtClean="0"/>
              <a:t>Estructura </a:t>
            </a:r>
            <a:r>
              <a:rPr lang="es-AR" dirty="0" err="1" smtClean="0"/>
              <a:t>FDDi</a:t>
            </a:r>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AR" dirty="0" smtClean="0"/>
              <a:t>Transmisión de datos a alta velocidad (100 Mbps)</a:t>
            </a:r>
          </a:p>
          <a:p>
            <a:r>
              <a:rPr lang="es-AR" dirty="0" smtClean="0"/>
              <a:t>Tiempo real o no</a:t>
            </a:r>
          </a:p>
          <a:p>
            <a:r>
              <a:rPr lang="es-AR" dirty="0" smtClean="0"/>
              <a:t>Gran número de estaciones (hasta 1000)</a:t>
            </a:r>
          </a:p>
          <a:p>
            <a:r>
              <a:rPr lang="es-AR" dirty="0" smtClean="0"/>
              <a:t>Distancias elevadas (200 m)</a:t>
            </a:r>
          </a:p>
          <a:p>
            <a:r>
              <a:rPr lang="es-AR" dirty="0" smtClean="0"/>
              <a:t>El anillo principal transmite datos en el sentido de las agujas del reloj</a:t>
            </a:r>
          </a:p>
          <a:p>
            <a:r>
              <a:rPr lang="es-AR" dirty="0" smtClean="0"/>
              <a:t>El anillo secundario en sentido inverso (respaldo-  </a:t>
            </a:r>
            <a:r>
              <a:rPr lang="es-AR" dirty="0" err="1" smtClean="0"/>
              <a:t>backup</a:t>
            </a:r>
            <a:r>
              <a:rPr lang="es-AR" dirty="0" smtClean="0"/>
              <a:t>)</a:t>
            </a:r>
          </a:p>
          <a:p>
            <a:r>
              <a:rPr lang="es-ES" dirty="0" err="1" smtClean="0"/>
              <a:t>Backbone</a:t>
            </a:r>
            <a:r>
              <a:rPr lang="es-ES" dirty="0" smtClean="0"/>
              <a:t> para conectar entre sí redes LAN de cobre o computadores de alta velocidad. </a:t>
            </a:r>
          </a:p>
          <a:p>
            <a:endParaRPr lang="es-AR" dirty="0" smtClean="0"/>
          </a:p>
          <a:p>
            <a:endParaRPr lang="es-AR" dirty="0" smtClean="0"/>
          </a:p>
          <a:p>
            <a:endParaRPr lang="es-AR" dirty="0"/>
          </a:p>
        </p:txBody>
      </p:sp>
      <p:sp>
        <p:nvSpPr>
          <p:cNvPr id="3" name="2 Título"/>
          <p:cNvSpPr>
            <a:spLocks noGrp="1"/>
          </p:cNvSpPr>
          <p:nvPr>
            <p:ph type="title"/>
          </p:nvPr>
        </p:nvSpPr>
        <p:spPr/>
        <p:txBody>
          <a:bodyPr>
            <a:normAutofit fontScale="90000"/>
          </a:bodyPr>
          <a:lstStyle/>
          <a:p>
            <a:r>
              <a:rPr lang="es-ES" u="sng" dirty="0" smtClean="0"/>
              <a:t>FDDI (norma ANSI X3T9.5) COMO NUEVA OPCION TOKEN RING</a:t>
            </a:r>
            <a:endParaRPr lang="es-A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t>Se distinguen dos tipos de estaciones:</a:t>
            </a:r>
          </a:p>
          <a:p>
            <a:pPr lvl="1"/>
            <a:r>
              <a:rPr lang="es-ES" dirty="0" smtClean="0"/>
              <a:t>Clase B, o estaciones de una conexión (SAS) , se conectan a un anillo, </a:t>
            </a:r>
          </a:p>
          <a:p>
            <a:pPr lvl="1"/>
            <a:r>
              <a:rPr lang="es-ES" dirty="0" smtClean="0"/>
              <a:t>Clase A, o estaciones de doble conexión (DAS) , se conectan a ambos anillos. </a:t>
            </a:r>
            <a:endParaRPr lang="es-AR" dirty="0" smtClean="0"/>
          </a:p>
          <a:p>
            <a:endParaRPr lang="es-AR" dirty="0"/>
          </a:p>
        </p:txBody>
      </p:sp>
      <p:sp>
        <p:nvSpPr>
          <p:cNvPr id="3" name="2 Título"/>
          <p:cNvSpPr>
            <a:spLocks noGrp="1"/>
          </p:cNvSpPr>
          <p:nvPr>
            <p:ph type="title"/>
          </p:nvPr>
        </p:nvSpPr>
        <p:spPr/>
        <p:txBody>
          <a:bodyPr>
            <a:normAutofit fontScale="90000"/>
          </a:bodyPr>
          <a:lstStyle/>
          <a:p>
            <a:r>
              <a:rPr lang="es-ES" dirty="0" smtClean="0"/>
              <a:t>Red FDDI :dos tipos de estaciones</a:t>
            </a:r>
            <a:endParaRPr lang="es-AR" dirty="0"/>
          </a:p>
        </p:txBody>
      </p:sp>
      <p:sp>
        <p:nvSpPr>
          <p:cNvPr id="921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AR"/>
          </a:p>
        </p:txBody>
      </p:sp>
      <p:pic>
        <p:nvPicPr>
          <p:cNvPr id="92161" name="Picture 1" descr="Doble anillo FDDI"/>
          <p:cNvPicPr>
            <a:picLocks noChangeAspect="1" noChangeArrowheads="1"/>
          </p:cNvPicPr>
          <p:nvPr/>
        </p:nvPicPr>
        <p:blipFill>
          <a:blip r:embed="rId2" r:link="rId3" cstate="print"/>
          <a:srcRect/>
          <a:stretch>
            <a:fillRect/>
          </a:stretch>
        </p:blipFill>
        <p:spPr bwMode="auto">
          <a:xfrm>
            <a:off x="3071802" y="3357562"/>
            <a:ext cx="3257550" cy="268605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dirty="0" smtClean="0"/>
              <a:t>Este tipo de redes acepta la asignación en </a:t>
            </a:r>
            <a:r>
              <a:rPr lang="es-ES_tradnl" dirty="0" smtClean="0">
                <a:hlinkClick r:id="rId2"/>
              </a:rPr>
              <a:t>tiempo</a:t>
            </a:r>
            <a:r>
              <a:rPr lang="es-ES_tradnl" dirty="0" smtClean="0"/>
              <a:t> </a:t>
            </a:r>
            <a:r>
              <a:rPr lang="es-ES_tradnl" dirty="0" smtClean="0">
                <a:hlinkClick r:id="rId2"/>
              </a:rPr>
              <a:t>real </a:t>
            </a:r>
            <a:r>
              <a:rPr lang="es-ES_tradnl" dirty="0" smtClean="0"/>
              <a:t>del </a:t>
            </a:r>
            <a:r>
              <a:rPr lang="es-ES_tradnl" dirty="0" smtClean="0">
                <a:hlinkClick r:id="rId2"/>
              </a:rPr>
              <a:t>ancho de banda </a:t>
            </a:r>
            <a:r>
              <a:rPr lang="es-ES_tradnl" dirty="0" smtClean="0"/>
              <a:t>de la </a:t>
            </a:r>
            <a:r>
              <a:rPr lang="es-ES_tradnl" dirty="0" smtClean="0">
                <a:hlinkClick r:id="rId3"/>
              </a:rPr>
              <a:t>red</a:t>
            </a:r>
            <a:r>
              <a:rPr lang="es-ES_tradnl" dirty="0" smtClean="0"/>
              <a:t>,</a:t>
            </a:r>
          </a:p>
          <a:p>
            <a:r>
              <a:rPr lang="es-ES_tradnl" dirty="0" smtClean="0"/>
              <a:t>Tipos de tráfico</a:t>
            </a:r>
          </a:p>
          <a:p>
            <a:pPr lvl="1"/>
            <a:r>
              <a:rPr lang="es-ES_tradnl" dirty="0" err="1" smtClean="0"/>
              <a:t>Síncrono</a:t>
            </a:r>
            <a:r>
              <a:rPr lang="es-ES_tradnl" dirty="0" smtClean="0"/>
              <a:t> : Puede consumir una porción del ancho de banda total de 100 </a:t>
            </a:r>
            <a:r>
              <a:rPr lang="es-ES_tradnl" dirty="0" err="1" smtClean="0"/>
              <a:t>Mbps</a:t>
            </a:r>
            <a:endParaRPr lang="es-ES_tradnl" dirty="0" smtClean="0"/>
          </a:p>
          <a:p>
            <a:pPr lvl="1"/>
            <a:r>
              <a:rPr lang="es-ES_tradnl" dirty="0" smtClean="0"/>
              <a:t>Asíncrono : Se asigna utilizando un esquema de prioridad de ocho niveles. A cada estación se asigna un nivel de prioridad asíncrono</a:t>
            </a:r>
            <a:endParaRPr lang="es-AR" dirty="0" smtClean="0"/>
          </a:p>
        </p:txBody>
      </p:sp>
      <p:sp>
        <p:nvSpPr>
          <p:cNvPr id="3" name="2 Título"/>
          <p:cNvSpPr>
            <a:spLocks noGrp="1"/>
          </p:cNvSpPr>
          <p:nvPr>
            <p:ph type="title"/>
          </p:nvPr>
        </p:nvSpPr>
        <p:spPr/>
        <p:txBody>
          <a:bodyPr/>
          <a:lstStyle/>
          <a:p>
            <a:r>
              <a:rPr lang="es-ES" dirty="0" smtClean="0"/>
              <a:t>Red FDDI</a:t>
            </a:r>
            <a:endParaRPr lang="es-A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endParaRPr lang="es-AR" dirty="0"/>
          </a:p>
        </p:txBody>
      </p:sp>
      <p:sp>
        <p:nvSpPr>
          <p:cNvPr id="3" name="2 Título"/>
          <p:cNvSpPr>
            <a:spLocks noGrp="1"/>
          </p:cNvSpPr>
          <p:nvPr>
            <p:ph type="title"/>
          </p:nvPr>
        </p:nvSpPr>
        <p:spPr/>
        <p:txBody>
          <a:bodyPr/>
          <a:lstStyle/>
          <a:p>
            <a:r>
              <a:rPr lang="es-AR" dirty="0" smtClean="0"/>
              <a:t>Tramas FDDI</a:t>
            </a:r>
            <a:endParaRPr lang="es-AR" dirty="0"/>
          </a:p>
        </p:txBody>
      </p:sp>
      <p:pic>
        <p:nvPicPr>
          <p:cNvPr id="103426" name="Picture 2" descr="Formato de token y de trama FDDI"/>
          <p:cNvPicPr>
            <a:picLocks noChangeAspect="1" noChangeArrowheads="1"/>
          </p:cNvPicPr>
          <p:nvPr/>
        </p:nvPicPr>
        <p:blipFill>
          <a:blip r:embed="rId2" cstate="print"/>
          <a:srcRect/>
          <a:stretch>
            <a:fillRect/>
          </a:stretch>
        </p:blipFill>
        <p:spPr bwMode="auto">
          <a:xfrm>
            <a:off x="428596" y="1571612"/>
            <a:ext cx="8338084" cy="39909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_tradnl" dirty="0" smtClean="0"/>
              <a:t>RED DIGITAL de SERVICIOS INTEGRADOS</a:t>
            </a:r>
          </a:p>
          <a:p>
            <a:r>
              <a:rPr lang="es-ES_tradnl" dirty="0" smtClean="0"/>
              <a:t>Conocida con el término ISDN (</a:t>
            </a:r>
            <a:r>
              <a:rPr lang="es-ES_tradnl" dirty="0" err="1" smtClean="0"/>
              <a:t>Integrated</a:t>
            </a:r>
            <a:r>
              <a:rPr lang="es-ES_tradnl" dirty="0" smtClean="0"/>
              <a:t> </a:t>
            </a:r>
            <a:r>
              <a:rPr lang="es-ES_tradnl" dirty="0" err="1" smtClean="0"/>
              <a:t>Services</a:t>
            </a:r>
            <a:r>
              <a:rPr lang="es-ES_tradnl" dirty="0" smtClean="0"/>
              <a:t> Digital Network</a:t>
            </a:r>
            <a:r>
              <a:rPr lang="es-ES_tradnl" dirty="0" smtClean="0"/>
              <a:t>)</a:t>
            </a:r>
            <a:endParaRPr lang="es-ES_tradnl" dirty="0" smtClean="0"/>
          </a:p>
        </p:txBody>
      </p:sp>
      <p:sp>
        <p:nvSpPr>
          <p:cNvPr id="3" name="2 Título"/>
          <p:cNvSpPr>
            <a:spLocks noGrp="1"/>
          </p:cNvSpPr>
          <p:nvPr>
            <p:ph type="title"/>
          </p:nvPr>
        </p:nvSpPr>
        <p:spPr/>
        <p:txBody>
          <a:bodyPr/>
          <a:lstStyle/>
          <a:p>
            <a:r>
              <a:rPr lang="es-ES_tradnl" dirty="0" smtClean="0"/>
              <a:t>¿Qué es RDSI?</a:t>
            </a:r>
            <a:endParaRPr lang="es-A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dirty="0" smtClean="0"/>
              <a:t>Es </a:t>
            </a:r>
            <a:r>
              <a:rPr lang="es-ES" dirty="0" smtClean="0"/>
              <a:t>un protocolo estándar de red de comunicaciones, que contempla: </a:t>
            </a:r>
          </a:p>
          <a:p>
            <a:pPr lvl="1"/>
            <a:r>
              <a:rPr lang="es-ES" sz="2800" dirty="0" smtClean="0"/>
              <a:t>comunicaciones de voz</a:t>
            </a:r>
          </a:p>
          <a:p>
            <a:pPr lvl="1"/>
            <a:r>
              <a:rPr lang="es-ES" sz="2800" dirty="0" smtClean="0"/>
              <a:t>de datos, </a:t>
            </a:r>
          </a:p>
          <a:p>
            <a:pPr lvl="1"/>
            <a:r>
              <a:rPr lang="es-ES" sz="2800" dirty="0" smtClean="0"/>
              <a:t>Transmite en formato digital</a:t>
            </a:r>
          </a:p>
          <a:p>
            <a:pPr lvl="1"/>
            <a:r>
              <a:rPr lang="es-ES" sz="2800" dirty="0" smtClean="0"/>
              <a:t>a distintas velocidades,</a:t>
            </a:r>
          </a:p>
          <a:p>
            <a:pPr lvl="1"/>
            <a:r>
              <a:rPr lang="es-ES" sz="2800" dirty="0" smtClean="0"/>
              <a:t>+  rápidas y seguras que la línea analógica convencional de teléfono RTB (Red </a:t>
            </a:r>
            <a:r>
              <a:rPr lang="es-ES" sz="2800" dirty="0" err="1" smtClean="0"/>
              <a:t>TelefónicaBásica</a:t>
            </a:r>
            <a:r>
              <a:rPr lang="es-ES" sz="2800" dirty="0" smtClean="0"/>
              <a:t>). </a:t>
            </a:r>
            <a:endParaRPr lang="es-AR" sz="2800" dirty="0" smtClean="0"/>
          </a:p>
          <a:p>
            <a:endParaRPr lang="es-AR" dirty="0"/>
          </a:p>
        </p:txBody>
      </p:sp>
      <p:sp>
        <p:nvSpPr>
          <p:cNvPr id="3" name="2 Título"/>
          <p:cNvSpPr>
            <a:spLocks noGrp="1"/>
          </p:cNvSpPr>
          <p:nvPr>
            <p:ph type="title"/>
          </p:nvPr>
        </p:nvSpPr>
        <p:spPr/>
        <p:txBody>
          <a:bodyPr/>
          <a:lstStyle/>
          <a:p>
            <a:r>
              <a:rPr lang="es-ES_tradnl" dirty="0" smtClean="0"/>
              <a:t>¿Qué es RDSI?</a:t>
            </a:r>
            <a:endParaRPr lang="es-A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14141</TotalTime>
  <Words>1059</Words>
  <Application>Microsoft Office PowerPoint</Application>
  <PresentationFormat>Presentación en pantalla (4:3)</PresentationFormat>
  <Paragraphs>82</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Concurrencia</vt:lpstr>
      <vt:lpstr>Redes I</vt:lpstr>
      <vt:lpstr>FDDI (Interfaz de Datos Distribuida por fibra) </vt:lpstr>
      <vt:lpstr>Estructura FDDi</vt:lpstr>
      <vt:lpstr>FDDI (norma ANSI X3T9.5) COMO NUEVA OPCION TOKEN RING</vt:lpstr>
      <vt:lpstr>Red FDDI :dos tipos de estaciones</vt:lpstr>
      <vt:lpstr>Red FDDI</vt:lpstr>
      <vt:lpstr>Tramas FDDI</vt:lpstr>
      <vt:lpstr>¿Qué es RDSI?</vt:lpstr>
      <vt:lpstr>¿Qué es RDSI?</vt:lpstr>
      <vt:lpstr>Elementos conexióN ISDN</vt:lpstr>
      <vt:lpstr>VENTAJAS DE LA RDSI </vt:lpstr>
      <vt:lpstr>VENTAJAS DE LA RDSI </vt:lpstr>
      <vt:lpstr>VENTAJAS DE LA RDSI </vt:lpstr>
      <vt:lpstr>VENTAJAS DE LA RDSI </vt:lpstr>
      <vt:lpstr>Equipos y sistemas para RSDI</vt:lpstr>
      <vt:lpstr>Diapositiva 16</vt:lpstr>
      <vt:lpstr>Tipos de Interfaces</vt:lpstr>
      <vt:lpstr>Tipos de Interfaces</vt:lpstr>
      <vt:lpstr>ADSL</vt:lpstr>
      <vt:lpstr>VENTAJAS ADSL</vt:lpstr>
      <vt:lpstr>VENTAJAS ADSL</vt:lpstr>
      <vt:lpstr>ADSL</vt:lpstr>
      <vt:lpstr>VENTAJAS ADSL</vt:lpstr>
      <vt:lpstr>Modos de transmisión</vt:lpstr>
      <vt:lpstr>Modos de transmisión</vt:lpstr>
      <vt:lpstr>Diapositiva 26</vt:lpstr>
    </vt:vector>
  </TitlesOfParts>
  <Company>RevolucionUnattended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 I</dc:title>
  <dc:creator>titi</dc:creator>
  <cp:lastModifiedBy>Consuelo</cp:lastModifiedBy>
  <cp:revision>17</cp:revision>
  <dcterms:created xsi:type="dcterms:W3CDTF">2010-04-04T23:16:09Z</dcterms:created>
  <dcterms:modified xsi:type="dcterms:W3CDTF">2013-03-20T21:45:32Z</dcterms:modified>
</cp:coreProperties>
</file>