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9"/>
  </p:notesMasterIdLst>
  <p:handoutMasterIdLst>
    <p:handoutMasterId r:id="rId70"/>
  </p:handoutMasterIdLst>
  <p:sldIdLst>
    <p:sldId id="363" r:id="rId2"/>
    <p:sldId id="366" r:id="rId3"/>
    <p:sldId id="418" r:id="rId4"/>
    <p:sldId id="367" r:id="rId5"/>
    <p:sldId id="452" r:id="rId6"/>
    <p:sldId id="454" r:id="rId7"/>
    <p:sldId id="455" r:id="rId8"/>
    <p:sldId id="456" r:id="rId9"/>
    <p:sldId id="457" r:id="rId10"/>
    <p:sldId id="458" r:id="rId11"/>
    <p:sldId id="461" r:id="rId12"/>
    <p:sldId id="462" r:id="rId13"/>
    <p:sldId id="368" r:id="rId14"/>
    <p:sldId id="419" r:id="rId15"/>
    <p:sldId id="371" r:id="rId16"/>
    <p:sldId id="472" r:id="rId17"/>
    <p:sldId id="473" r:id="rId18"/>
    <p:sldId id="474" r:id="rId19"/>
    <p:sldId id="475" r:id="rId20"/>
    <p:sldId id="477" r:id="rId21"/>
    <p:sldId id="478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5" r:id="rId31"/>
    <p:sldId id="445" r:id="rId32"/>
    <p:sldId id="380" r:id="rId33"/>
    <p:sldId id="372" r:id="rId34"/>
    <p:sldId id="373" r:id="rId35"/>
    <p:sldId id="374" r:id="rId36"/>
    <p:sldId id="446" r:id="rId37"/>
    <p:sldId id="375" r:id="rId38"/>
    <p:sldId id="376" r:id="rId39"/>
    <p:sldId id="377" r:id="rId40"/>
    <p:sldId id="381" r:id="rId41"/>
    <p:sldId id="379" r:id="rId42"/>
    <p:sldId id="422" r:id="rId43"/>
    <p:sldId id="423" r:id="rId44"/>
    <p:sldId id="424" r:id="rId45"/>
    <p:sldId id="425" r:id="rId46"/>
    <p:sldId id="426" r:id="rId47"/>
    <p:sldId id="382" r:id="rId48"/>
    <p:sldId id="427" r:id="rId49"/>
    <p:sldId id="428" r:id="rId50"/>
    <p:sldId id="429" r:id="rId51"/>
    <p:sldId id="430" r:id="rId52"/>
    <p:sldId id="431" r:id="rId53"/>
    <p:sldId id="383" r:id="rId54"/>
    <p:sldId id="496" r:id="rId55"/>
    <p:sldId id="497" r:id="rId56"/>
    <p:sldId id="384" r:id="rId57"/>
    <p:sldId id="390" r:id="rId58"/>
    <p:sldId id="432" r:id="rId59"/>
    <p:sldId id="444" r:id="rId60"/>
    <p:sldId id="433" r:id="rId61"/>
    <p:sldId id="434" r:id="rId62"/>
    <p:sldId id="436" r:id="rId63"/>
    <p:sldId id="437" r:id="rId64"/>
    <p:sldId id="438" r:id="rId65"/>
    <p:sldId id="439" r:id="rId66"/>
    <p:sldId id="449" r:id="rId67"/>
    <p:sldId id="450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8731" autoAdjust="0"/>
  </p:normalViewPr>
  <p:slideViewPr>
    <p:cSldViewPr>
      <p:cViewPr varScale="1">
        <p:scale>
          <a:sx n="72" d="100"/>
          <a:sy n="72" d="100"/>
        </p:scale>
        <p:origin x="10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ctr"/>
          <a:r>
            <a:rPr lang="es-ES" sz="2800" b="1" dirty="0" smtClean="0"/>
            <a:t>Valor Presente Neto (VPN</a:t>
          </a:r>
          <a:r>
            <a:rPr lang="es-ES" sz="3600" b="1" dirty="0" smtClean="0"/>
            <a:t>)</a:t>
          </a:r>
          <a:endParaRPr lang="es-ES" sz="4800" b="1" dirty="0"/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Y="8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8246EC-A86F-4AE1-B8AE-5870B40ACFC3}" type="presOf" srcId="{F516AE3E-A040-43DC-A2AE-D6C30FF77D00}" destId="{F39F6AA3-2498-4DF1-B3F3-92673C927D78}" srcOrd="0" destOrd="0" presId="urn:microsoft.com/office/officeart/2005/8/layout/vList2"/>
    <dgm:cxn modelId="{E18E5BC3-0EA9-4700-A04C-64331B21BE89}" type="presOf" srcId="{1A98E448-A7E8-42DE-BF97-7E505E4F5657}" destId="{0122FA5B-2996-400A-ACC4-B58A66A9DE3C}" srcOrd="0" destOrd="0" presId="urn:microsoft.com/office/officeart/2005/8/layout/vList2"/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5FAF3F06-2368-40DB-BED3-30425A78375B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ctr"/>
          <a:r>
            <a:rPr lang="es-ES" sz="2800" b="1" dirty="0" smtClean="0"/>
            <a:t>Valor Presente Neto (VPN</a:t>
          </a:r>
          <a:r>
            <a:rPr lang="es-ES" sz="3600" b="1" dirty="0" smtClean="0"/>
            <a:t>)</a:t>
          </a:r>
          <a:endParaRPr lang="es-ES" sz="4800" b="1" dirty="0"/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Y="8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579115-EF20-4940-B770-DB20E5622606}" type="presOf" srcId="{1A98E448-A7E8-42DE-BF97-7E505E4F5657}" destId="{0122FA5B-2996-400A-ACC4-B58A66A9DE3C}" srcOrd="0" destOrd="0" presId="urn:microsoft.com/office/officeart/2005/8/layout/vList2"/>
    <dgm:cxn modelId="{AA320318-A95F-4555-A353-8DBCE4C16216}" type="presOf" srcId="{F516AE3E-A040-43DC-A2AE-D6C30FF77D00}" destId="{F39F6AA3-2498-4DF1-B3F3-92673C927D78}" srcOrd="0" destOrd="0" presId="urn:microsoft.com/office/officeart/2005/8/layout/vList2"/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4CA768E8-7A1F-480A-B7E3-0726C1597389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ctr"/>
          <a:r>
            <a:rPr lang="es-ES" sz="2800" b="1" dirty="0" smtClean="0"/>
            <a:t>Valor Presente Neto (VAN</a:t>
          </a:r>
          <a:r>
            <a:rPr lang="es-ES" sz="3600" b="1" dirty="0" smtClean="0"/>
            <a:t>)</a:t>
          </a:r>
          <a:endParaRPr lang="es-ES" sz="4800" b="1" dirty="0"/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Y="8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854071-1D7B-43AA-946F-C75C030179B0}" type="presOf" srcId="{1A98E448-A7E8-42DE-BF97-7E505E4F5657}" destId="{0122FA5B-2996-400A-ACC4-B58A66A9DE3C}" srcOrd="0" destOrd="0" presId="urn:microsoft.com/office/officeart/2005/8/layout/vList2"/>
    <dgm:cxn modelId="{2F74581F-1446-4718-AB31-C411CA8189DB}" type="presOf" srcId="{F516AE3E-A040-43DC-A2AE-D6C30FF77D00}" destId="{F39F6AA3-2498-4DF1-B3F3-92673C927D78}" srcOrd="0" destOrd="0" presId="urn:microsoft.com/office/officeart/2005/8/layout/vList2"/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E5012FED-FB27-49B6-A045-4852A7E33734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just"/>
          <a:r>
            <a:rPr lang="es-ES" sz="3200" b="1" dirty="0" smtClean="0"/>
            <a:t>Determinar el VAN para cada Alternativa</a:t>
          </a:r>
          <a:endParaRPr lang="es-ES" sz="4400" b="1" dirty="0"/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pPr algn="just"/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pPr algn="just"/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X="847" custLinFactNeighborY="2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7CB342-CEC7-4082-8D63-B40A96378522}" type="presOf" srcId="{1A98E448-A7E8-42DE-BF97-7E505E4F5657}" destId="{0122FA5B-2996-400A-ACC4-B58A66A9DE3C}" srcOrd="0" destOrd="0" presId="urn:microsoft.com/office/officeart/2005/8/layout/vList2"/>
    <dgm:cxn modelId="{3A204186-4655-4717-9D66-83066C05738D}" type="presOf" srcId="{F516AE3E-A040-43DC-A2AE-D6C30FF77D00}" destId="{F39F6AA3-2498-4DF1-B3F3-92673C927D78}" srcOrd="0" destOrd="0" presId="urn:microsoft.com/office/officeart/2005/8/layout/vList2"/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7503D9AA-FB03-4367-BB3D-EA14873AC4A4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ctr"/>
          <a:r>
            <a:rPr lang="es-ES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Tasa Interna de Retorno (TIR)</a:t>
          </a:r>
          <a:endParaRPr lang="es-ES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X="847" custLinFactNeighborY="2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C1534D-BE21-44C4-9A7B-FDA1DE766E0B}" type="presOf" srcId="{1A98E448-A7E8-42DE-BF97-7E505E4F5657}" destId="{0122FA5B-2996-400A-ACC4-B58A66A9DE3C}" srcOrd="0" destOrd="0" presId="urn:microsoft.com/office/officeart/2005/8/layout/vList2"/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D31BB5E4-335B-42E5-B7F6-FDB6ED9B2FDF}" type="presOf" srcId="{F516AE3E-A040-43DC-A2AE-D6C30FF77D00}" destId="{F39F6AA3-2498-4DF1-B3F3-92673C927D78}" srcOrd="0" destOrd="0" presId="urn:microsoft.com/office/officeart/2005/8/layout/vList2"/>
    <dgm:cxn modelId="{980F9703-86F7-4133-9537-C3582FBC7B68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ctr"/>
          <a:r>
            <a:rPr lang="es-ES" sz="4000" b="1" dirty="0" smtClean="0"/>
            <a:t>Tasa Interna de Retorno (TIR)</a:t>
          </a:r>
          <a:endParaRPr lang="es-ES" sz="4000" b="1" dirty="0"/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X="855" custLinFactNeighborY="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7D7BEAC5-0846-4B00-8BDC-34310DC8DE09}" type="presOf" srcId="{F516AE3E-A040-43DC-A2AE-D6C30FF77D00}" destId="{F39F6AA3-2498-4DF1-B3F3-92673C927D78}" srcOrd="0" destOrd="0" presId="urn:microsoft.com/office/officeart/2005/8/layout/vList2"/>
    <dgm:cxn modelId="{C119E54F-C264-4865-B275-02D0A66143DB}" type="presOf" srcId="{1A98E448-A7E8-42DE-BF97-7E505E4F5657}" destId="{0122FA5B-2996-400A-ACC4-B58A66A9DE3C}" srcOrd="0" destOrd="0" presId="urn:microsoft.com/office/officeart/2005/8/layout/vList2"/>
    <dgm:cxn modelId="{18794743-5035-42CC-A25B-B47963BBE266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ctr"/>
          <a:r>
            <a:rPr lang="es-ES" sz="4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Tasa Interna de Retorno (TIR)</a:t>
          </a:r>
          <a:endParaRPr lang="es-ES" sz="4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X="855" custLinFactNeighborY="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CA9EE5-ECB5-4DAC-BA38-70596E1C338A}" type="presOf" srcId="{F516AE3E-A040-43DC-A2AE-D6C30FF77D00}" destId="{F39F6AA3-2498-4DF1-B3F3-92673C927D78}" srcOrd="0" destOrd="0" presId="urn:microsoft.com/office/officeart/2005/8/layout/vList2"/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EEA7D10C-16E3-4B46-9EFD-B57D8220AEA3}" type="presOf" srcId="{1A98E448-A7E8-42DE-BF97-7E505E4F5657}" destId="{0122FA5B-2996-400A-ACC4-B58A66A9DE3C}" srcOrd="0" destOrd="0" presId="urn:microsoft.com/office/officeart/2005/8/layout/vList2"/>
    <dgm:cxn modelId="{0478517C-6589-4EE2-B124-E3D0E694017F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ctr"/>
          <a:r>
            <a:rPr lang="es-ES" sz="4000" b="1" dirty="0" smtClean="0"/>
            <a:t>Tasa Interna de Retorno (TIR)</a:t>
          </a:r>
          <a:endParaRPr lang="es-ES" sz="4000" b="1" dirty="0"/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X="855" custLinFactNeighborY="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A19685-6E4C-4585-89F3-FFC6E6094A28}" type="presOf" srcId="{F516AE3E-A040-43DC-A2AE-D6C30FF77D00}" destId="{F39F6AA3-2498-4DF1-B3F3-92673C927D78}" srcOrd="0" destOrd="0" presId="urn:microsoft.com/office/officeart/2005/8/layout/vList2"/>
    <dgm:cxn modelId="{ED542409-FAE0-4E16-84F8-5C0C51A99C38}" type="presOf" srcId="{1A98E448-A7E8-42DE-BF97-7E505E4F5657}" destId="{0122FA5B-2996-400A-ACC4-B58A66A9DE3C}" srcOrd="0" destOrd="0" presId="urn:microsoft.com/office/officeart/2005/8/layout/vList2"/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CC6DEACB-E55D-4C55-85B6-04E1E89C46B5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98E448-A7E8-42DE-BF97-7E505E4F565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16AE3E-A040-43DC-A2AE-D6C30FF77D00}">
      <dgm:prSet phldrT="[Text]" custT="1"/>
      <dgm:spPr/>
      <dgm:t>
        <a:bodyPr/>
        <a:lstStyle/>
        <a:p>
          <a:pPr algn="ctr"/>
          <a:r>
            <a:rPr lang="es-ES" sz="4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Tasa Interna de Retorno (TIR)</a:t>
          </a:r>
          <a:endParaRPr lang="es-ES" sz="4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7826E7-1DE1-48D4-8F1A-14CC67E99F50}" type="parTrans" cxnId="{51A9C9E1-B4B9-440F-A8CF-A21A2743BA03}">
      <dgm:prSet/>
      <dgm:spPr/>
      <dgm:t>
        <a:bodyPr/>
        <a:lstStyle/>
        <a:p>
          <a:endParaRPr lang="es-ES"/>
        </a:p>
      </dgm:t>
    </dgm:pt>
    <dgm:pt modelId="{FB4706E3-F5E5-4CF5-BA3B-F7C696C405CA}" type="sibTrans" cxnId="{51A9C9E1-B4B9-440F-A8CF-A21A2743BA03}">
      <dgm:prSet/>
      <dgm:spPr/>
      <dgm:t>
        <a:bodyPr/>
        <a:lstStyle/>
        <a:p>
          <a:endParaRPr lang="es-ES"/>
        </a:p>
      </dgm:t>
    </dgm:pt>
    <dgm:pt modelId="{0122FA5B-2996-400A-ACC4-B58A66A9DE3C}" type="pres">
      <dgm:prSet presAssocID="{1A98E448-A7E8-42DE-BF97-7E505E4F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9F6AA3-2498-4DF1-B3F3-92673C927D78}" type="pres">
      <dgm:prSet presAssocID="{F516AE3E-A040-43DC-A2AE-D6C30FF77D00}" presName="parentText" presStyleLbl="node1" presStyleIdx="0" presStyleCnt="1" custLinFactNeighborX="855" custLinFactNeighborY="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400EC9-596A-4850-9463-96A96166EBC6}" type="presOf" srcId="{1A98E448-A7E8-42DE-BF97-7E505E4F5657}" destId="{0122FA5B-2996-400A-ACC4-B58A66A9DE3C}" srcOrd="0" destOrd="0" presId="urn:microsoft.com/office/officeart/2005/8/layout/vList2"/>
    <dgm:cxn modelId="{51A9C9E1-B4B9-440F-A8CF-A21A2743BA03}" srcId="{1A98E448-A7E8-42DE-BF97-7E505E4F5657}" destId="{F516AE3E-A040-43DC-A2AE-D6C30FF77D00}" srcOrd="0" destOrd="0" parTransId="{527826E7-1DE1-48D4-8F1A-14CC67E99F50}" sibTransId="{FB4706E3-F5E5-4CF5-BA3B-F7C696C405CA}"/>
    <dgm:cxn modelId="{9A394284-C2ED-49C7-AC67-CDAC6112E003}" type="presOf" srcId="{F516AE3E-A040-43DC-A2AE-D6C30FF77D00}" destId="{F39F6AA3-2498-4DF1-B3F3-92673C927D78}" srcOrd="0" destOrd="0" presId="urn:microsoft.com/office/officeart/2005/8/layout/vList2"/>
    <dgm:cxn modelId="{83F38F5D-24A4-4F59-A272-AA96D112B45A}" type="presParOf" srcId="{0122FA5B-2996-400A-ACC4-B58A66A9DE3C}" destId="{F39F6AA3-2498-4DF1-B3F3-92673C927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6889"/>
          <a:ext cx="6882558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Valor Presente Neto (VPN</a:t>
          </a:r>
          <a:r>
            <a:rPr lang="es-ES" sz="3600" b="1" kern="1200" dirty="0" smtClean="0"/>
            <a:t>)</a:t>
          </a:r>
          <a:endParaRPr lang="es-ES" sz="4800" b="1" kern="1200" dirty="0"/>
        </a:p>
      </dsp:txBody>
      <dsp:txXfrm>
        <a:off x="41123" y="48012"/>
        <a:ext cx="6800312" cy="76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6889"/>
          <a:ext cx="6882558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Valor Presente Neto (VPN</a:t>
          </a:r>
          <a:r>
            <a:rPr lang="es-ES" sz="3600" b="1" kern="1200" dirty="0" smtClean="0"/>
            <a:t>)</a:t>
          </a:r>
          <a:endParaRPr lang="es-ES" sz="4800" b="1" kern="1200" dirty="0"/>
        </a:p>
      </dsp:txBody>
      <dsp:txXfrm>
        <a:off x="41123" y="48012"/>
        <a:ext cx="6800312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6889"/>
          <a:ext cx="6882558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Valor Presente Neto (VAN</a:t>
          </a:r>
          <a:r>
            <a:rPr lang="es-ES" sz="3600" b="1" kern="1200" dirty="0" smtClean="0"/>
            <a:t>)</a:t>
          </a:r>
          <a:endParaRPr lang="es-ES" sz="4800" b="1" kern="1200" dirty="0"/>
        </a:p>
      </dsp:txBody>
      <dsp:txXfrm>
        <a:off x="41123" y="48012"/>
        <a:ext cx="6800312" cy="760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632"/>
          <a:ext cx="8100392" cy="8484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Determinar el VAN para cada Alternativa</a:t>
          </a:r>
          <a:endParaRPr lang="es-ES" sz="4400" b="1" kern="1200" dirty="0"/>
        </a:p>
      </dsp:txBody>
      <dsp:txXfrm>
        <a:off x="41417" y="42049"/>
        <a:ext cx="8017558" cy="765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540"/>
          <a:ext cx="7704856" cy="848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Tasa Interna de Retorno (TIR)</a:t>
          </a:r>
          <a:endParaRPr lang="es-ES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26" y="41966"/>
        <a:ext cx="7622004" cy="765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125"/>
          <a:ext cx="7815242" cy="8491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/>
            <a:t>Tasa Interna de Retorno (TIR)</a:t>
          </a:r>
          <a:endParaRPr lang="es-ES" sz="4000" b="1" kern="1200" dirty="0"/>
        </a:p>
      </dsp:txBody>
      <dsp:txXfrm>
        <a:off x="41453" y="41578"/>
        <a:ext cx="7732336" cy="7662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515"/>
          <a:ext cx="7671226" cy="848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Tasa Interna de Retorno (TIR)</a:t>
          </a:r>
          <a:endParaRPr lang="es-ES" sz="4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26" y="41941"/>
        <a:ext cx="7588374" cy="7657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125"/>
          <a:ext cx="7671226" cy="8491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/>
            <a:t>Tasa Interna de Retorno (TIR)</a:t>
          </a:r>
          <a:endParaRPr lang="es-ES" sz="4000" b="1" kern="1200" dirty="0"/>
        </a:p>
      </dsp:txBody>
      <dsp:txXfrm>
        <a:off x="41453" y="41578"/>
        <a:ext cx="7588320" cy="7662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6AA3-2498-4DF1-B3F3-92673C927D78}">
      <dsp:nvSpPr>
        <dsp:cNvPr id="0" name=""/>
        <dsp:cNvSpPr/>
      </dsp:nvSpPr>
      <dsp:spPr>
        <a:xfrm>
          <a:off x="0" y="125"/>
          <a:ext cx="7743234" cy="8491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Tasa Interna de Retorno (TIR)</a:t>
          </a:r>
          <a:endParaRPr lang="es-ES" sz="4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53" y="41578"/>
        <a:ext cx="7660328" cy="76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58B944-B2E7-4A65-B24D-68613A540D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245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75DFC0-5033-45A6-9108-BBE144F23D3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388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72A98-AFD5-4800-BFFD-70BC951AA83C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14994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B42AEF-8F94-4D36-96CB-68EFC77EA55A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44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547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8C84B7-BBF1-4060-9D5B-5B643F4DF19F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45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81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1AF73-5F40-453C-913B-C00832BD36B3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46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44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AR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07B152-7D72-4378-8576-17F3340702B8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48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074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AR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3EC96A-CE23-4E3A-B4B4-79A809058B29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49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16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AR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82246-3645-4457-B1D4-71F7069BBE64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50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90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1014D-53FD-4B03-9AD4-468CBEC623A4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51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297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0478B6-D646-421A-9B84-3464E74E2ADD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52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36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DBD9A-F6F0-42FF-A88C-0BDDE44FA727}" type="slidenum">
              <a:rPr lang="es-MX" smtClean="0">
                <a:latin typeface="Arial" pitchFamily="34" charset="0"/>
              </a:rPr>
              <a:pPr/>
              <a:t>23</a:t>
            </a:fld>
            <a:endParaRPr lang="es-MX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6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18896-1F7A-47B3-AC81-D33DE0708429}" type="slidenum">
              <a:rPr lang="es-MX" smtClean="0">
                <a:latin typeface="Arial" pitchFamily="34" charset="0"/>
              </a:rPr>
              <a:pPr/>
              <a:t>24</a:t>
            </a:fld>
            <a:endParaRPr lang="es-MX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0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24C50-44E5-4D11-8A2D-A3A6C5391DC8}" type="slidenum">
              <a:rPr lang="es-MX" smtClean="0">
                <a:latin typeface="Arial" pitchFamily="34" charset="0"/>
              </a:rPr>
              <a:pPr/>
              <a:t>25</a:t>
            </a:fld>
            <a:endParaRPr lang="es-MX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0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582DD-AEE9-425A-B204-E3C55CAF9B16}" type="slidenum">
              <a:rPr lang="es-MX" smtClean="0">
                <a:latin typeface="Arial" pitchFamily="34" charset="0"/>
              </a:rPr>
              <a:pPr/>
              <a:t>26</a:t>
            </a:fld>
            <a:endParaRPr lang="es-MX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7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07EF4-5BE9-4C01-9DBD-7EFB61121F17}" type="slidenum">
              <a:rPr lang="es-MX" smtClean="0">
                <a:latin typeface="Arial" pitchFamily="34" charset="0"/>
              </a:rPr>
              <a:pPr/>
              <a:t>27</a:t>
            </a:fld>
            <a:endParaRPr lang="es-MX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0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0FD25-C510-4470-8EF7-A6716432C231}" type="slidenum">
              <a:rPr lang="es-MX" smtClean="0">
                <a:latin typeface="Arial" pitchFamily="34" charset="0"/>
              </a:rPr>
              <a:pPr/>
              <a:t>28</a:t>
            </a:fld>
            <a:endParaRPr lang="es-MX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1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C7A4B-CC2C-4B0C-ADA3-ECEA31267285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42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40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74CAD4-AE65-47EC-AE81-B04EB38E2ACC}" type="slidenum">
              <a:rPr lang="es-ES" smtClean="0">
                <a:latin typeface="Calibri" pitchFamily="34" charset="0"/>
                <a:ea typeface="ＭＳ Ｐゴシック" pitchFamily="34" charset="-128"/>
              </a:rPr>
              <a:pPr/>
              <a:t>43</a:t>
            </a:fld>
            <a:endParaRPr lang="es-E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35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38BBBD-8EAC-4FA7-985E-5BB8F82E2AF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49660F-8678-408F-A0B4-D056750BC6C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F7AAAA-F4A8-4308-83A5-151F193ADA0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D418-611A-4662-BF02-0E287ACB73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9F27FB-C12B-45EB-9A26-C8CB7FF840A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8A398E-9246-42D0-88F5-631E8865B48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74AA16-2B36-46DD-86E4-7B68B5EAB50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59B3F2-B604-4E57-A2B1-C8E5C537844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66C000-4311-4E54-A806-2108C895C49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7CA874-74CD-4BA7-B037-9636032AF76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EE9A88-B71A-4F3B-AB58-3A9390DFE4F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CA712A-90D4-42F3-845F-331ACD37245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8750FC9-6A5D-407A-8C2F-5FC494FBCDA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finicion.de/capita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finicion.de/interes" TargetMode="External"/><Relationship Id="rId2" Type="http://schemas.openxmlformats.org/officeDocument/2006/relationships/hyperlink" Target="http://definicion.de/ta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finicion.de/dinero" TargetMode="External"/><Relationship Id="rId4" Type="http://schemas.openxmlformats.org/officeDocument/2006/relationships/hyperlink" Target="http://definicion.de/tasa-de-intere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diagramData" Target="../diagrams/data2.xml"/><Relationship Id="rId5" Type="http://schemas.openxmlformats.org/officeDocument/2006/relationships/image" Target="../media/image24.w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19.bin"/><Relationship Id="rId9" Type="http://schemas.openxmlformats.org/officeDocument/2006/relationships/diagramColors" Target="../diagrams/colors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5.wmf"/><Relationship Id="rId4" Type="http://schemas.openxmlformats.org/officeDocument/2006/relationships/diagramData" Target="../diagrams/data6.xml"/><Relationship Id="rId9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Banco_central" TargetMode="External"/><Relationship Id="rId2" Type="http://schemas.openxmlformats.org/officeDocument/2006/relationships/hyperlink" Target="http://es.wikipedia.org/wiki/Capital_(econom%C3%ADa)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764704"/>
            <a:ext cx="6404248" cy="936104"/>
          </a:xfrm>
        </p:spPr>
        <p:txBody>
          <a:bodyPr/>
          <a:lstStyle/>
          <a:p>
            <a:pPr algn="ctr" eaLnBrk="1" hangingPunct="1"/>
            <a:r>
              <a:rPr lang="es-ES_tradnl" dirty="0" smtClean="0"/>
              <a:t>ECONOMIA MINERA</a:t>
            </a:r>
          </a:p>
        </p:txBody>
      </p:sp>
      <p:sp>
        <p:nvSpPr>
          <p:cNvPr id="7" name="مستطيل مستدير الزوايا 9"/>
          <p:cNvSpPr/>
          <p:nvPr/>
        </p:nvSpPr>
        <p:spPr>
          <a:xfrm>
            <a:off x="1475656" y="2708920"/>
            <a:ext cx="6643687" cy="7858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ea typeface="ＭＳ Ｐゴシック" charset="-128"/>
              </a:rPr>
              <a:t>Evaluación</a:t>
            </a:r>
            <a:r>
              <a:rPr lang="en-US" sz="3200" b="1" dirty="0">
                <a:solidFill>
                  <a:schemeClr val="tx1"/>
                </a:solidFill>
                <a:ea typeface="ＭＳ Ｐゴシック" charset="-128"/>
              </a:rPr>
              <a:t>  de </a:t>
            </a:r>
            <a:r>
              <a:rPr lang="en-US" sz="3200" b="1" dirty="0" err="1">
                <a:solidFill>
                  <a:schemeClr val="tx1"/>
                </a:solidFill>
                <a:ea typeface="ＭＳ Ｐゴシック" charset="-128"/>
              </a:rPr>
              <a:t>Proyectos</a:t>
            </a:r>
            <a:endParaRPr lang="es-ES" sz="3200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8" name="مستطيل مستدير الزوايا 9"/>
          <p:cNvSpPr/>
          <p:nvPr/>
        </p:nvSpPr>
        <p:spPr>
          <a:xfrm>
            <a:off x="1475656" y="4005064"/>
            <a:ext cx="6643688" cy="10715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/>
                </a:solidFill>
                <a:ea typeface="ＭＳ Ｐゴシック" charset="-128"/>
              </a:rPr>
              <a:t>Técnicas de Selección de Alternativas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smtClean="0"/>
              <a:t>Interés Simple</a:t>
            </a:r>
          </a:p>
        </p:txBody>
      </p:sp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7704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En consecuencia, tenemos tres conceptos básicos que serán permanentemente empleados en operaciones crediticias, Inversiones y Finanzas en general.</a:t>
            </a:r>
          </a:p>
        </p:txBody>
      </p:sp>
      <p:graphicFrame>
        <p:nvGraphicFramePr>
          <p:cNvPr id="7170" name="Object 1024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2987675" y="2636838"/>
          <a:ext cx="3024188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0" name="Imagen de mapa de bits" r:id="rId3" imgW="1333333" imgH="409632" progId="PBrush">
                  <p:embed/>
                </p:oleObj>
              </mc:Choice>
              <mc:Fallback>
                <p:oleObj name="Imagen de mapa de bits" r:id="rId3" imgW="1333333" imgH="40963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36838"/>
                        <a:ext cx="3024188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025"/>
          <p:cNvGraphicFramePr>
            <a:graphicFrameLocks noChangeAspect="1"/>
          </p:cNvGraphicFramePr>
          <p:nvPr/>
        </p:nvGraphicFramePr>
        <p:xfrm>
          <a:off x="6804025" y="2636838"/>
          <a:ext cx="1384300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1" name="Imagen de mapa de bits" r:id="rId5" imgW="952633" imgH="1504762" progId="PBrush">
                  <p:embed/>
                </p:oleObj>
              </mc:Choice>
              <mc:Fallback>
                <p:oleObj name="Imagen de mapa de bits" r:id="rId5" imgW="952633" imgH="150476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636838"/>
                        <a:ext cx="1384300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026"/>
          <p:cNvGraphicFramePr>
            <a:graphicFrameLocks noChangeAspect="1"/>
          </p:cNvGraphicFramePr>
          <p:nvPr/>
        </p:nvGraphicFramePr>
        <p:xfrm>
          <a:off x="2987675" y="4941888"/>
          <a:ext cx="30972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2" name="Imagen de mapa de bits" r:id="rId7" imgW="1324160" imgH="447856" progId="PBrush">
                  <p:embed/>
                </p:oleObj>
              </mc:Choice>
              <mc:Fallback>
                <p:oleObj name="Imagen de mapa de bits" r:id="rId7" imgW="1324160" imgH="44785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941888"/>
                        <a:ext cx="30972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027"/>
          <p:cNvGraphicFramePr>
            <a:graphicFrameLocks noChangeAspect="1"/>
          </p:cNvGraphicFramePr>
          <p:nvPr/>
        </p:nvGraphicFramePr>
        <p:xfrm>
          <a:off x="2987675" y="3789363"/>
          <a:ext cx="30241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3" name="Imagen de mapa de bits" r:id="rId9" imgW="1343212" imgH="466543" progId="PBrush">
                  <p:embed/>
                </p:oleObj>
              </mc:Choice>
              <mc:Fallback>
                <p:oleObj name="Imagen de mapa de bits" r:id="rId9" imgW="1343212" imgH="4665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89363"/>
                        <a:ext cx="30241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395288" y="25654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Así abreviaremos :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447800" y="3276600"/>
            <a:ext cx="53340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L" sz="1800" b="0">
                <a:latin typeface="Arial" pitchFamily="34" charset="0"/>
              </a:rPr>
              <a:t>No confundas interés con tasa de interés. Como</a:t>
            </a:r>
          </a:p>
          <a:p>
            <a:r>
              <a:rPr lang="es-CL" sz="1800" b="0">
                <a:latin typeface="Arial" pitchFamily="34" charset="0"/>
              </a:rPr>
              <a:t>ves son muy diferentes. Cuando ustedes consultan</a:t>
            </a:r>
          </a:p>
          <a:p>
            <a:r>
              <a:rPr lang="es-CL" sz="1800" b="0">
                <a:latin typeface="Arial" pitchFamily="34" charset="0"/>
              </a:rPr>
              <a:t>por rentabilidad, puedes asociarla con el concepto</a:t>
            </a:r>
          </a:p>
          <a:p>
            <a:r>
              <a:rPr lang="es-CL" sz="1800" b="0">
                <a:latin typeface="Arial" pitchFamily="34" charset="0"/>
              </a:rPr>
              <a:t>de TASA DE INTERÉS.</a:t>
            </a:r>
            <a:endParaRPr lang="es-ES" sz="18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88640"/>
            <a:ext cx="7350968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dirty="0" smtClean="0"/>
              <a:t>Interés Simple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115616" y="894688"/>
            <a:ext cx="721877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 dirty="0" smtClean="0">
                <a:latin typeface="Arial" pitchFamily="34" charset="0"/>
              </a:rPr>
              <a:t>Interés que se obtiene en un periodo determinado y no se </a:t>
            </a:r>
            <a:r>
              <a:rPr lang="es-MX" sz="1800" b="0" dirty="0" smtClean="0">
                <a:latin typeface="Arial" pitchFamily="34" charset="0"/>
              </a:rPr>
              <a:t>incorpora </a:t>
            </a:r>
            <a:r>
              <a:rPr lang="es-MX" sz="1800" b="0" dirty="0" smtClean="0">
                <a:latin typeface="Arial" pitchFamily="34" charset="0"/>
              </a:rPr>
              <a:t>al capital. El capital no se modifica y el interés es directamente proporcional al tiempo</a:t>
            </a:r>
          </a:p>
          <a:p>
            <a:pPr algn="l">
              <a:spcBef>
                <a:spcPct val="50000"/>
              </a:spcBef>
            </a:pPr>
            <a:r>
              <a:rPr lang="es-MX" sz="1800" dirty="0" smtClean="0">
                <a:latin typeface="Arial" pitchFamily="34" charset="0"/>
              </a:rPr>
              <a:t>REVISEMOS </a:t>
            </a:r>
            <a:r>
              <a:rPr lang="es-MX" sz="1800" dirty="0">
                <a:latin typeface="Arial" pitchFamily="34" charset="0"/>
              </a:rPr>
              <a:t>EL SIGUIENTE GRÁFICO :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2905550056"/>
              </p:ext>
            </p:extLst>
          </p:nvPr>
        </p:nvGraphicFramePr>
        <p:xfrm>
          <a:off x="1259632" y="2343216"/>
          <a:ext cx="74676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Imagen de mapa de bits" r:id="rId3" imgW="4439270" imgH="3476190" progId="PBrush">
                  <p:embed/>
                </p:oleObj>
              </mc:Choice>
              <mc:Fallback>
                <p:oleObj name="Imagen de mapa de bits" r:id="rId3" imgW="4439270" imgH="34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43216"/>
                        <a:ext cx="74676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6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2859" y="260648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dirty="0" smtClean="0"/>
              <a:t>Interés Simple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42859" y="1268760"/>
            <a:ext cx="713030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800" b="0" dirty="0">
                <a:latin typeface="Arial" pitchFamily="34" charset="0"/>
              </a:rPr>
              <a:t>En el </a:t>
            </a:r>
            <a:r>
              <a:rPr lang="es-MX" sz="4800" b="0" u="sng" dirty="0">
                <a:latin typeface="Arial" pitchFamily="34" charset="0"/>
              </a:rPr>
              <a:t>interés simple</a:t>
            </a:r>
            <a:r>
              <a:rPr lang="es-MX" sz="4800" b="0" dirty="0" smtClean="0">
                <a:latin typeface="Arial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s-MX" sz="4800" b="0" dirty="0" smtClean="0">
                <a:latin typeface="Arial" pitchFamily="34" charset="0"/>
              </a:rPr>
              <a:t> </a:t>
            </a:r>
            <a:r>
              <a:rPr lang="es-MX" sz="4800" b="0" dirty="0">
                <a:latin typeface="Arial" pitchFamily="34" charset="0"/>
              </a:rPr>
              <a:t>el </a:t>
            </a:r>
            <a:r>
              <a:rPr lang="es-MX" sz="4800" b="0" dirty="0">
                <a:solidFill>
                  <a:srgbClr val="FF0000"/>
                </a:solidFill>
                <a:latin typeface="Arial" pitchFamily="34" charset="0"/>
              </a:rPr>
              <a:t>Capital</a:t>
            </a:r>
            <a:r>
              <a:rPr lang="es-MX" sz="4800" b="0" dirty="0">
                <a:latin typeface="Arial" pitchFamily="34" charset="0"/>
              </a:rPr>
              <a:t> y la </a:t>
            </a:r>
            <a:r>
              <a:rPr lang="es-MX" sz="4800" b="0" dirty="0">
                <a:solidFill>
                  <a:srgbClr val="FF0000"/>
                </a:solidFill>
                <a:latin typeface="Arial" pitchFamily="34" charset="0"/>
              </a:rPr>
              <a:t>Ganancia</a:t>
            </a:r>
            <a:r>
              <a:rPr lang="es-MX" sz="4800" b="0" dirty="0">
                <a:latin typeface="Arial" pitchFamily="34" charset="0"/>
              </a:rPr>
              <a:t> por el interés permanece invariable en el tiempo.</a:t>
            </a:r>
            <a:endParaRPr lang="es-MX" sz="4800" dirty="0">
              <a:latin typeface="Arial" pitchFamily="34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3419872" y="5013176"/>
            <a:ext cx="258502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s-C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es-CL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s-C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CL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s-C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CL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i</a:t>
            </a:r>
            <a:r>
              <a:rPr lang="es-CL" sz="6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CL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s-C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n</a:t>
            </a:r>
            <a:endParaRPr lang="es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1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772400" cy="1143000"/>
          </a:xfrm>
        </p:spPr>
        <p:txBody>
          <a:bodyPr/>
          <a:lstStyle/>
          <a:p>
            <a:r>
              <a:rPr lang="es-ES_tradnl" sz="2800" dirty="0" smtClean="0"/>
              <a:t>Tasa de Interés Simple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28800"/>
            <a:ext cx="8028384" cy="4392488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Cantidad a pagar: </a:t>
            </a:r>
            <a:r>
              <a:rPr lang="es-EC" sz="2000" dirty="0" smtClean="0"/>
              <a:t>Interés </a:t>
            </a:r>
            <a:r>
              <a:rPr lang="es-EC" sz="2000" dirty="0"/>
              <a:t>+ Valor original.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Relación </a:t>
            </a:r>
            <a:r>
              <a:rPr lang="es-EC" sz="2000" dirty="0" smtClean="0"/>
              <a:t>interés </a:t>
            </a:r>
            <a:r>
              <a:rPr lang="es-EC" sz="2000" dirty="0"/>
              <a:t>/ Valor Original: </a:t>
            </a:r>
            <a:r>
              <a:rPr lang="es-EC" sz="2000" b="1" dirty="0"/>
              <a:t>“Tasa de Interés”</a:t>
            </a:r>
            <a:r>
              <a:rPr lang="es-EC" sz="2000" dirty="0"/>
              <a:t>:</a:t>
            </a:r>
          </a:p>
          <a:p>
            <a:pPr>
              <a:buFont typeface="Wingdings" pitchFamily="2" charset="2"/>
              <a:buChar char="n"/>
              <a:defRPr/>
            </a:pPr>
            <a:endParaRPr lang="es-ES_tradnl" sz="2000" dirty="0"/>
          </a:p>
          <a:p>
            <a:pPr>
              <a:buFont typeface="Wingdings" pitchFamily="2" charset="2"/>
              <a:buChar char="n"/>
              <a:defRPr/>
            </a:pPr>
            <a:endParaRPr lang="es-ES_tradnl" sz="2000" dirty="0"/>
          </a:p>
          <a:p>
            <a:pPr>
              <a:buFont typeface="Wingdings" pitchFamily="2" charset="2"/>
              <a:buChar char="n"/>
              <a:defRPr/>
            </a:pPr>
            <a:endParaRPr lang="es-ES_tradnl" sz="2000" dirty="0"/>
          </a:p>
          <a:p>
            <a:pPr>
              <a:buFont typeface="Wingdings" pitchFamily="2" charset="2"/>
              <a:buChar char="n"/>
              <a:defRPr/>
            </a:pPr>
            <a:r>
              <a:rPr lang="es-ES_tradnl" sz="2000" dirty="0"/>
              <a:t>Despejando podemos obtener la fórmula de </a:t>
            </a:r>
            <a:r>
              <a:rPr lang="es-ES_tradnl" sz="2000" b="1" dirty="0"/>
              <a:t>“Valor Futuro”</a:t>
            </a:r>
            <a:r>
              <a:rPr lang="es-ES_tradnl" sz="2000" dirty="0"/>
              <a:t>:</a:t>
            </a:r>
          </a:p>
          <a:p>
            <a:pPr>
              <a:buFont typeface="Wingdings" pitchFamily="2" charset="2"/>
              <a:buChar char="n"/>
              <a:defRPr/>
            </a:pPr>
            <a:endParaRPr lang="es-ES_tradnl" sz="2000" dirty="0"/>
          </a:p>
          <a:p>
            <a:pPr>
              <a:buFont typeface="Wingdings" pitchFamily="2" charset="2"/>
              <a:buChar char="n"/>
              <a:defRPr/>
            </a:pPr>
            <a:endParaRPr lang="es-ES_tradnl" sz="2000" dirty="0"/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/>
              <a:t>VF: valor futuro del dinero 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/>
              <a:t>VA: Valor Actual 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i="1" dirty="0"/>
              <a:t>i</a:t>
            </a:r>
            <a:r>
              <a:rPr lang="es-EC" sz="1800" dirty="0"/>
              <a:t>: tasa de interés</a:t>
            </a:r>
            <a:endParaRPr lang="es-ES_tradnl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05200" y="4267200"/>
          <a:ext cx="2209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002960" imgH="203040" progId="Equation.3">
                  <p:embed/>
                </p:oleObj>
              </mc:Choice>
              <mc:Fallback>
                <p:oleObj name="Equation" r:id="rId3" imgW="1002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67200"/>
                        <a:ext cx="22098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79912" y="2564904"/>
          <a:ext cx="16764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761760" imgH="393480" progId="Equation.3">
                  <p:embed/>
                </p:oleObj>
              </mc:Choice>
              <mc:Fallback>
                <p:oleObj name="Equation" r:id="rId5" imgW="7617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564904"/>
                        <a:ext cx="16764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Tasa Nominal y Efectiva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057400"/>
            <a:ext cx="7498080" cy="4800600"/>
          </a:xfrm>
        </p:spPr>
        <p:txBody>
          <a:bodyPr>
            <a:normAutofit/>
          </a:bodyPr>
          <a:lstStyle/>
          <a:p>
            <a:pPr fontAlgn="base"/>
            <a:r>
              <a:rPr lang="es-AR" dirty="0" smtClean="0"/>
              <a:t>La </a:t>
            </a:r>
            <a:r>
              <a:rPr lang="es-AR" b="1" dirty="0" smtClean="0"/>
              <a:t>tasa de interés nominal</a:t>
            </a:r>
            <a:r>
              <a:rPr lang="es-AR" dirty="0" smtClean="0"/>
              <a:t> es aquella que refleja la rentabilidad o el costo de un producto financiero de manera periódica.</a:t>
            </a:r>
          </a:p>
          <a:p>
            <a:pPr fontAlgn="base"/>
            <a:r>
              <a:rPr lang="es-AR" dirty="0" smtClean="0"/>
              <a:t>La </a:t>
            </a:r>
            <a:r>
              <a:rPr lang="es-AR" b="1" dirty="0" smtClean="0"/>
              <a:t>tasa efectiva</a:t>
            </a:r>
            <a:r>
              <a:rPr lang="es-AR" dirty="0" smtClean="0"/>
              <a:t>, en cambio, señala la tasa a la que efectivamente está colocado el </a:t>
            </a:r>
            <a:r>
              <a:rPr lang="es-AR" b="1" dirty="0" smtClean="0">
                <a:hlinkClick r:id="rId2"/>
              </a:rPr>
              <a:t>capital</a:t>
            </a:r>
            <a:endParaRPr lang="es-AR" dirty="0" smtClean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smtClean="0"/>
              <a:t>Tasa Nominal y Efectiva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Caso especial: Periodo Capitalización </a:t>
            </a:r>
            <a:r>
              <a:rPr lang="es-EC" sz="2000" dirty="0">
                <a:latin typeface="Arial" panose="020B0604020202020204" pitchFamily="34" charset="0"/>
                <a:ea typeface="MS Gothic" pitchFamily="49" charset="-128"/>
                <a:cs typeface="Arial" panose="020B0604020202020204" pitchFamily="34" charset="0"/>
              </a:rPr>
              <a:t>≠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Periodo de tasa interés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: Capitalización Trimestral y Tasa de Interés Anual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Ud.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Deposita $1 a un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año (plazo)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 una tasa del 20%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 anual,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con Capitalización trimestrales (4 periodos por año).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Interés de 20%÷ 4 = 5% trimestral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Aplicando la Fórmula Anterior:</a:t>
            </a:r>
          </a:p>
          <a:p>
            <a:pPr lvl="1">
              <a:buFont typeface="Wingdings" pitchFamily="2" charset="2"/>
              <a:buChar char="u"/>
              <a:defRPr/>
            </a:pPr>
            <a:endParaRPr lang="es-EC" sz="1800" dirty="0"/>
          </a:p>
          <a:p>
            <a:pPr algn="ctr">
              <a:buFont typeface="Monotype Sorts" pitchFamily="2" charset="2"/>
              <a:buNone/>
              <a:defRPr/>
            </a:pPr>
            <a:r>
              <a:rPr lang="es-EC" sz="2000" b="1" dirty="0"/>
              <a:t>VF= 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x (1+0.05)</a:t>
            </a:r>
            <a:r>
              <a:rPr lang="es-EC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s-EC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$1.2155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  <a:defRPr/>
            </a:pPr>
            <a:endParaRPr lang="es-EC" sz="1800" dirty="0"/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/>
              <a:t>lo que equivale a un interés real o efectivo del</a:t>
            </a:r>
            <a:endParaRPr lang="es-EC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1720" y="5373216"/>
          <a:ext cx="5308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2412720" imgH="406080" progId="Equation.3">
                  <p:embed/>
                </p:oleObj>
              </mc:Choice>
              <mc:Fallback>
                <p:oleObj name="Equation" r:id="rId3" imgW="2412720" imgH="406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373216"/>
                        <a:ext cx="53086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1691680" y="1125538"/>
            <a:ext cx="6984776" cy="518318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4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INTERÉS </a:t>
            </a:r>
            <a:r>
              <a:rPr lang="es-MX" sz="4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COMPUESTO</a:t>
            </a:r>
          </a:p>
        </p:txBody>
      </p:sp>
    </p:spTree>
    <p:extLst>
      <p:ext uri="{BB962C8B-B14F-4D97-AF65-F5344CB8AC3E}">
        <p14:creationId xmlns:p14="http://schemas.microsoft.com/office/powerpoint/2010/main" val="30244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200" b="1" u="sng" smtClean="0"/>
              <a:t>Interés Compuesto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16013" y="1196975"/>
            <a:ext cx="7488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El interés simple es necesario de conocer, pero en la práctica se emplea muy poco. La gran mayoría de los cálculos financieros se basan en lo que se denomina </a:t>
            </a:r>
            <a:r>
              <a:rPr lang="es-MX" sz="1800">
                <a:solidFill>
                  <a:srgbClr val="3333FF"/>
                </a:solidFill>
                <a:latin typeface="Arial" pitchFamily="34" charset="0"/>
              </a:rPr>
              <a:t>INTERÉS COMPUESTO</a:t>
            </a:r>
            <a:r>
              <a:rPr lang="es-MX" sz="1800" b="0">
                <a:latin typeface="Arial" pitchFamily="34" charset="0"/>
              </a:rPr>
              <a:t>.</a:t>
            </a:r>
          </a:p>
        </p:txBody>
      </p:sp>
      <p:graphicFrame>
        <p:nvGraphicFramePr>
          <p:cNvPr id="34821" name="Object 5"/>
          <p:cNvGraphicFramePr>
            <a:graphicFrameLocks noGrp="1" noChangeAspect="1"/>
          </p:cNvGraphicFramePr>
          <p:nvPr>
            <p:ph type="subTitle" idx="1"/>
            <p:extLst/>
          </p:nvPr>
        </p:nvGraphicFramePr>
        <p:xfrm>
          <a:off x="1785938" y="2276476"/>
          <a:ext cx="5450358" cy="39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Imagen de mapa de bits" r:id="rId3" imgW="3340080" imgH="2400480" progId="Paint.Picture">
                  <p:embed/>
                </p:oleObj>
              </mc:Choice>
              <mc:Fallback>
                <p:oleObj name="Imagen de mapa de bits" r:id="rId3" imgW="3340080" imgH="24004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276476"/>
                        <a:ext cx="5450358" cy="391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708400" y="2205038"/>
            <a:ext cx="2808288" cy="2089150"/>
          </a:xfrm>
          <a:prstGeom prst="wedgeRoundRectCallout">
            <a:avLst>
              <a:gd name="adj1" fmla="val 98420"/>
              <a:gd name="adj2" fmla="val 2244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MX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Al final de cada período el capital varía, y por consiguiente, el interés que se generará será mayor.</a:t>
            </a:r>
          </a:p>
        </p:txBody>
      </p:sp>
    </p:spTree>
    <p:extLst>
      <p:ext uri="{BB962C8B-B14F-4D97-AF65-F5344CB8AC3E}">
        <p14:creationId xmlns:p14="http://schemas.microsoft.com/office/powerpoint/2010/main" val="41602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smtClean="0"/>
              <a:t>Interés Compuesto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043608" y="955675"/>
            <a:ext cx="7704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Lo más importante que debes recordar es que para efectuar el cálculo de cada período, el nuevo capital es = al anterior más el interés ganado en el período.</a:t>
            </a:r>
          </a:p>
        </p:txBody>
      </p:sp>
      <p:graphicFrame>
        <p:nvGraphicFramePr>
          <p:cNvPr id="35845" name="Object 5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817352137"/>
              </p:ext>
            </p:extLst>
          </p:nvPr>
        </p:nvGraphicFramePr>
        <p:xfrm>
          <a:off x="1115616" y="2132856"/>
          <a:ext cx="784860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Imagen de mapa de bits" r:id="rId3" imgW="5323810" imgH="3666667" progId="PBrush">
                  <p:embed/>
                </p:oleObj>
              </mc:Choice>
              <mc:Fallback>
                <p:oleObj name="Imagen de mapa de bits" r:id="rId3" imgW="5323810" imgH="36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32856"/>
                        <a:ext cx="7848600" cy="446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8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smtClean="0"/>
              <a:t>Interés Compuesto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259632" y="981075"/>
            <a:ext cx="712871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 dirty="0">
                <a:latin typeface="Arial" pitchFamily="34" charset="0"/>
              </a:rPr>
              <a:t>Revisemos cuidadosamente el siguiente desarrollo de la fórmula para interés compuesto :</a:t>
            </a:r>
          </a:p>
        </p:txBody>
      </p:sp>
      <p:graphicFrame>
        <p:nvGraphicFramePr>
          <p:cNvPr id="17410" name="Object 5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1758996271"/>
              </p:ext>
            </p:extLst>
          </p:nvPr>
        </p:nvGraphicFramePr>
        <p:xfrm>
          <a:off x="1115616" y="1765300"/>
          <a:ext cx="792003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Imagen de mapa de bits" r:id="rId3" imgW="4580952" imgH="3467584" progId="PBrush">
                  <p:embed/>
                </p:oleObj>
              </mc:Choice>
              <mc:Fallback>
                <p:oleObj name="Imagen de mapa de bits" r:id="rId3" imgW="4580952" imgH="346758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765300"/>
                        <a:ext cx="7920037" cy="446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noProof="1" smtClean="0">
                <a:solidFill>
                  <a:srgbClr val="FF0000"/>
                </a:solidFill>
              </a:rPr>
              <a:t>Mas Vale Pajaro en Mano que Cien Volando</a:t>
            </a:r>
            <a:endParaRPr lang="es-ES_tradnl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66392" y="2336899"/>
            <a:ext cx="6400800" cy="1771650"/>
          </a:xfrm>
        </p:spPr>
        <p:txBody>
          <a:bodyPr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Esto es Cierto...  pero</a:t>
            </a:r>
          </a:p>
          <a:p>
            <a:pPr algn="ctr">
              <a:defRPr/>
            </a:pPr>
            <a:r>
              <a:rPr lang="es-EC" u="sng" dirty="0">
                <a:solidFill>
                  <a:schemeClr val="tx1"/>
                </a:solidFill>
              </a:rPr>
              <a:t>Solo al Costo de Oportunidad Apropiado</a:t>
            </a:r>
            <a:endParaRPr lang="es-ES_tradnl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_tradnl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95736" y="4509120"/>
            <a:ext cx="464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Arial" charset="0"/>
              </a:rPr>
              <a:t>Valor  del Dinero en el Tiempo ...</a:t>
            </a:r>
            <a:endParaRPr lang="es-ES_trad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  <p:bldP spid="4099" grpId="0" build="p" autoUpdateAnimBg="0"/>
      <p:bldP spid="410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smtClean="0"/>
              <a:t>Interés Compuesto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115616" y="908050"/>
            <a:ext cx="7848997" cy="568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concepto importante que debes recordar,</a:t>
            </a:r>
          </a:p>
          <a:p>
            <a:pPr algn="l"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refiere a la </a:t>
            </a:r>
            <a:r>
              <a:rPr lang="es-MX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CAPITALIZACIÓN</a:t>
            </a: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los intereses,</a:t>
            </a:r>
          </a:p>
          <a:p>
            <a:pPr algn="l"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decir, cada cuánto tiempo el interés ganado</a:t>
            </a:r>
          </a:p>
          <a:p>
            <a:pPr algn="l"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agrega al Capital anterior a efectos de</a:t>
            </a:r>
          </a:p>
          <a:p>
            <a:pPr algn="l"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calcular nuevos intereses.</a:t>
            </a:r>
          </a:p>
          <a:p>
            <a:pPr algn="l">
              <a:defRPr/>
            </a:pPr>
            <a:endParaRPr lang="es-MX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general la </a:t>
            </a:r>
            <a:r>
              <a:rPr lang="es-MX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CAPITALIZACIÓN</a:t>
            </a: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 efectúa a</a:t>
            </a:r>
          </a:p>
          <a:p>
            <a:pPr algn="l"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Intervalos regulares :</a:t>
            </a:r>
          </a:p>
          <a:p>
            <a:pPr algn="l">
              <a:buFontTx/>
              <a:buChar char="•"/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Diario</a:t>
            </a:r>
          </a:p>
          <a:p>
            <a:pPr algn="l">
              <a:buFontTx/>
              <a:buChar char="•"/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Mensual</a:t>
            </a:r>
          </a:p>
          <a:p>
            <a:pPr algn="l">
              <a:buFontTx/>
              <a:buChar char="•"/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Trimestral</a:t>
            </a:r>
          </a:p>
          <a:p>
            <a:pPr algn="l">
              <a:buFontTx/>
              <a:buChar char="•"/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Cuatrimestral</a:t>
            </a:r>
          </a:p>
          <a:p>
            <a:pPr algn="l">
              <a:buFontTx/>
              <a:buChar char="•"/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Semestral</a:t>
            </a:r>
          </a:p>
          <a:p>
            <a:pPr algn="l">
              <a:buFontTx/>
              <a:buChar char="•"/>
              <a:defRPr/>
            </a:pP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Anual</a:t>
            </a:r>
          </a:p>
        </p:txBody>
      </p:sp>
    </p:spTree>
    <p:extLst>
      <p:ext uri="{BB962C8B-B14F-4D97-AF65-F5344CB8AC3E}">
        <p14:creationId xmlns:p14="http://schemas.microsoft.com/office/powerpoint/2010/main" val="29689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smtClean="0"/>
              <a:t>Interés Compuesto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1187624" y="765175"/>
            <a:ext cx="7776989" cy="59039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dice entonces :</a:t>
            </a:r>
          </a:p>
          <a:p>
            <a:pPr>
              <a:defRPr/>
            </a:pPr>
            <a:endParaRPr lang="es-MX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el interés es “CAPITALIZABLE”, o convertible</a:t>
            </a:r>
          </a:p>
          <a:p>
            <a:pPr>
              <a:defRPr/>
            </a:pP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capital, en consecuencia, también gana interés</a:t>
            </a:r>
          </a:p>
          <a:p>
            <a:pPr>
              <a:defRPr/>
            </a:pPr>
            <a:endParaRPr lang="es-MX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interés aumenta periódicamente durante</a:t>
            </a:r>
          </a:p>
          <a:p>
            <a:pPr>
              <a:defRPr/>
            </a:pP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tiempo que dura la transacción.</a:t>
            </a:r>
          </a:p>
          <a:p>
            <a:pPr>
              <a:defRPr/>
            </a:pPr>
            <a:endParaRPr lang="es-MX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capital al final de la transacción se llama </a:t>
            </a: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MONTO</a:t>
            </a:r>
          </a:p>
          <a:p>
            <a:pPr>
              <a:defRPr/>
            </a:pP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COMPUESTO</a:t>
            </a: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lo designaremos </a:t>
            </a: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</a:t>
            </a: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la diferencia entre el </a:t>
            </a: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MONTO COMPUESTO </a:t>
            </a: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el</a:t>
            </a: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CAPITAL (C) </a:t>
            </a: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le conoce como </a:t>
            </a: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INTERÉS</a:t>
            </a:r>
          </a:p>
          <a:p>
            <a:pPr>
              <a:defRPr/>
            </a:pP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COMPUESTO</a:t>
            </a: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lo designaremos por </a:t>
            </a:r>
            <a:r>
              <a:rPr lang="es-MX" sz="2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</a:t>
            </a:r>
            <a:r>
              <a:rPr lang="es-MX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endParaRPr lang="es-MX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s-MX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187624" y="981075"/>
            <a:ext cx="7776989" cy="49688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Obtenemos entonces la siguiente fórmula :</a:t>
            </a:r>
          </a:p>
          <a:p>
            <a:pPr>
              <a:defRPr/>
            </a:pPr>
            <a:endParaRPr lang="es-MX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s-MX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IC = MC – C</a:t>
            </a:r>
          </a:p>
          <a:p>
            <a:pPr>
              <a:defRPr/>
            </a:pPr>
            <a:r>
              <a:rPr lang="es-MX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Interés Compuesto = Monto Compuesto - Capital</a:t>
            </a:r>
          </a:p>
        </p:txBody>
      </p:sp>
    </p:spTree>
    <p:extLst>
      <p:ext uri="{BB962C8B-B14F-4D97-AF65-F5344CB8AC3E}">
        <p14:creationId xmlns:p14="http://schemas.microsoft.com/office/powerpoint/2010/main" val="19995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Imagen de mapa de bits" r:id="rId3" imgW="6020640" imgH="2010056" progId="PBrush">
                  <p:embed/>
                </p:oleObj>
              </mc:Choice>
              <mc:Fallback>
                <p:oleObj name="Imagen de mapa de bits" r:id="rId3" imgW="6020640" imgH="201005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971550" y="260350"/>
            <a:ext cx="7345363" cy="13684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5" name="WordArt 9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264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AR" sz="3600" kern="10">
                <a:ln w="9525">
                  <a:round/>
                  <a:headEnd/>
                  <a:tailEnd/>
                </a:ln>
                <a:solidFill>
                  <a:srgbClr val="0000FF">
                    <a:alpha val="67842"/>
                  </a:srgbClr>
                </a:solidFill>
                <a:latin typeface="Arial Black"/>
              </a:rPr>
              <a:t>INTERÉS NOMINAL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484438" y="1773238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7" name="WordArt 11"/>
          <p:cNvSpPr>
            <a:spLocks noChangeArrowheads="1" noChangeShapeType="1" noTextEdit="1"/>
          </p:cNvSpPr>
          <p:nvPr/>
        </p:nvSpPr>
        <p:spPr bwMode="auto">
          <a:xfrm>
            <a:off x="3492500" y="1916113"/>
            <a:ext cx="24479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AR" sz="2400" kern="10">
                <a:ln w="9525">
                  <a:round/>
                  <a:headEnd/>
                  <a:tailEnd/>
                </a:ln>
                <a:solidFill>
                  <a:schemeClr val="bg1">
                    <a:alpha val="67842"/>
                  </a:schemeClr>
                </a:solidFill>
                <a:latin typeface="Arial Black"/>
              </a:rPr>
              <a:t>DESCONTADA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1042988" y="2636838"/>
            <a:ext cx="7345362" cy="15128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9" name="WordArt 13"/>
          <p:cNvSpPr>
            <a:spLocks noChangeArrowheads="1" noChangeShapeType="1" noTextEdit="1"/>
          </p:cNvSpPr>
          <p:nvPr/>
        </p:nvSpPr>
        <p:spPr bwMode="auto">
          <a:xfrm>
            <a:off x="1619250" y="2852738"/>
            <a:ext cx="6264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AR" sz="3600" kern="10">
                <a:ln w="9525">
                  <a:round/>
                  <a:headEnd/>
                  <a:tailEnd/>
                </a:ln>
                <a:solidFill>
                  <a:srgbClr val="0000FF">
                    <a:alpha val="67842"/>
                  </a:srgbClr>
                </a:solidFill>
                <a:latin typeface="Arial Black"/>
              </a:rPr>
              <a:t>INFLACIÓN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1042988" y="5229225"/>
            <a:ext cx="7345362" cy="13239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2627313" y="4292600"/>
            <a:ext cx="4319587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92" name="WordArt 16"/>
          <p:cNvSpPr>
            <a:spLocks noChangeArrowheads="1" noChangeShapeType="1" noTextEdit="1"/>
          </p:cNvSpPr>
          <p:nvPr/>
        </p:nvSpPr>
        <p:spPr bwMode="auto">
          <a:xfrm>
            <a:off x="3635375" y="4437063"/>
            <a:ext cx="24479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AR" sz="2400" kern="10">
                <a:ln w="9525">
                  <a:round/>
                  <a:headEnd/>
                  <a:tailEnd/>
                </a:ln>
                <a:solidFill>
                  <a:schemeClr val="bg1">
                    <a:alpha val="67842"/>
                  </a:schemeClr>
                </a:solidFill>
                <a:latin typeface="Arial Black"/>
              </a:rPr>
              <a:t>IGUAL</a:t>
            </a:r>
          </a:p>
        </p:txBody>
      </p:sp>
      <p:sp>
        <p:nvSpPr>
          <p:cNvPr id="50193" name="WordArt 17"/>
          <p:cNvSpPr>
            <a:spLocks noChangeArrowheads="1" noChangeShapeType="1" noTextEdit="1"/>
          </p:cNvSpPr>
          <p:nvPr/>
        </p:nvSpPr>
        <p:spPr bwMode="auto">
          <a:xfrm>
            <a:off x="1692275" y="5373688"/>
            <a:ext cx="6264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AR" sz="3600" kern="10">
                <a:ln w="9525">
                  <a:round/>
                  <a:headEnd/>
                  <a:tailEnd/>
                </a:ln>
                <a:solidFill>
                  <a:srgbClr val="0000FF">
                    <a:alpha val="67842"/>
                  </a:srgbClr>
                </a:solidFill>
                <a:latin typeface="Arial Black"/>
              </a:rPr>
              <a:t>INTERÉS REAL</a:t>
            </a:r>
          </a:p>
        </p:txBody>
      </p:sp>
    </p:spTree>
    <p:extLst>
      <p:ext uri="{BB962C8B-B14F-4D97-AF65-F5344CB8AC3E}">
        <p14:creationId xmlns:p14="http://schemas.microsoft.com/office/powerpoint/2010/main" val="40500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1" grpId="0" animBg="1"/>
      <p:bldP spid="50192" grpId="0" animBg="1"/>
      <p:bldP spid="501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s-ES_tradnl" sz="3200" b="0">
                <a:solidFill>
                  <a:schemeClr val="tx2"/>
                </a:solidFill>
                <a:latin typeface="Tahoma" pitchFamily="34" charset="0"/>
              </a:rPr>
              <a:t>Inflación y tasas de interés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066800" y="2179638"/>
            <a:ext cx="7467600" cy="765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ES_tradnl" sz="2200" dirty="0">
                <a:latin typeface="Tahoma" pitchFamily="34" charset="0"/>
              </a:rPr>
              <a:t>Aumento sostenido en el nivel general de precios. Normalmente medido a través del cambio en el IPC</a:t>
            </a:r>
            <a:endParaRPr lang="es-ES" sz="2200" dirty="0">
              <a:latin typeface="Tahoma" pitchFamily="34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1541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_tradnl" sz="2200">
                <a:solidFill>
                  <a:schemeClr val="tx2"/>
                </a:solidFill>
                <a:latin typeface="Tahoma" pitchFamily="34" charset="0"/>
              </a:rPr>
              <a:t>Inflación:</a:t>
            </a:r>
            <a:endParaRPr lang="es-ES" sz="2400" b="0">
              <a:latin typeface="Tahoma" pitchFamily="34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066800" y="3157538"/>
            <a:ext cx="7467600" cy="10572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ES_tradnl" sz="2100" b="0">
                <a:latin typeface="Tahoma" pitchFamily="34" charset="0"/>
              </a:rPr>
              <a:t>En presencia de inflación (</a:t>
            </a:r>
            <a:r>
              <a:rPr lang="es-ES" sz="2100" b="0">
                <a:latin typeface="Tahoma" pitchFamily="34" charset="0"/>
                <a:cs typeface="Times New Roman" pitchFamily="18" charset="0"/>
              </a:rPr>
              <a:t>π</a:t>
            </a:r>
            <a:r>
              <a:rPr lang="es-ES_tradnl" sz="2100" b="0">
                <a:latin typeface="Tahoma" pitchFamily="34" charset="0"/>
                <a:cs typeface="Times New Roman" pitchFamily="18" charset="0"/>
              </a:rPr>
              <a:t>)</a:t>
            </a:r>
            <a:r>
              <a:rPr lang="es-ES" sz="2100" b="0">
                <a:latin typeface="Tahoma" pitchFamily="34" charset="0"/>
              </a:rPr>
              <a:t> </a:t>
            </a:r>
            <a:r>
              <a:rPr lang="es-ES_tradnl" sz="2100" b="0">
                <a:latin typeface="Tahoma" pitchFamily="34" charset="0"/>
              </a:rPr>
              <a:t>, la capacidad de compra o poder adquisitivo de un monto de dinero es mayor hoy que en un año más.</a:t>
            </a:r>
            <a:endParaRPr lang="es-ES" sz="2100" b="0">
              <a:latin typeface="Tahom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5632450"/>
            <a:ext cx="7469188" cy="565150"/>
            <a:chOff x="624" y="3548"/>
            <a:chExt cx="4705" cy="356"/>
          </a:xfrm>
        </p:grpSpPr>
        <p:grpSp>
          <p:nvGrpSpPr>
            <p:cNvPr id="50197" name="Group 7"/>
            <p:cNvGrpSpPr>
              <a:grpSpLocks/>
            </p:cNvGrpSpPr>
            <p:nvPr/>
          </p:nvGrpSpPr>
          <p:grpSpPr bwMode="auto">
            <a:xfrm>
              <a:off x="624" y="3558"/>
              <a:ext cx="1489" cy="346"/>
              <a:chOff x="624" y="3558"/>
              <a:chExt cx="1489" cy="346"/>
            </a:xfrm>
          </p:grpSpPr>
          <p:pic>
            <p:nvPicPr>
              <p:cNvPr id="50201" name="Picture 8" descr="BD08911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" y="3558"/>
                <a:ext cx="337" cy="34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50202" name="Picture 9" descr="BD08911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8" y="3558"/>
                <a:ext cx="337" cy="34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50203" name="Picture 10" descr="BD08911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6" y="3558"/>
                <a:ext cx="337" cy="34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50204" name="Picture 11" descr="BD08911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92" y="3558"/>
                <a:ext cx="337" cy="34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50198" name="Picture 12" descr="BD08911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4" y="3548"/>
              <a:ext cx="337" cy="3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0199" name="Picture 13" descr="BD08911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2" y="3548"/>
              <a:ext cx="337" cy="3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0200" name="Picture 14" descr="BD08911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" y="3548"/>
              <a:ext cx="337" cy="3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115616" y="4419600"/>
            <a:ext cx="7418784" cy="1854200"/>
            <a:chOff x="528" y="2784"/>
            <a:chExt cx="4848" cy="1168"/>
          </a:xfrm>
        </p:grpSpPr>
        <p:sp>
          <p:nvSpPr>
            <p:cNvPr id="122896" name="Line 16"/>
            <p:cNvSpPr>
              <a:spLocks noChangeShapeType="1"/>
            </p:cNvSpPr>
            <p:nvPr/>
          </p:nvSpPr>
          <p:spPr bwMode="auto">
            <a:xfrm>
              <a:off x="1776" y="315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87" name="Text Box 17"/>
            <p:cNvSpPr txBox="1">
              <a:spLocks noChangeArrowheads="1"/>
            </p:cNvSpPr>
            <p:nvPr/>
          </p:nvSpPr>
          <p:spPr bwMode="auto">
            <a:xfrm>
              <a:off x="1536" y="3145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i="1">
                  <a:latin typeface="Tahoma" pitchFamily="34" charset="0"/>
                </a:rPr>
                <a:t>$100</a:t>
              </a:r>
              <a:endParaRPr lang="es-ES" sz="1800" i="1">
                <a:latin typeface="Tahoma" pitchFamily="34" charset="0"/>
              </a:endParaRPr>
            </a:p>
          </p:txBody>
        </p:sp>
        <p:pic>
          <p:nvPicPr>
            <p:cNvPr id="50188" name="Picture 18" descr="pcs_CURRENCY_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72" y="2958"/>
              <a:ext cx="8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899" name="Rectangle 19"/>
            <p:cNvSpPr>
              <a:spLocks noChangeArrowheads="1"/>
            </p:cNvSpPr>
            <p:nvPr/>
          </p:nvSpPr>
          <p:spPr bwMode="auto">
            <a:xfrm>
              <a:off x="528" y="2800"/>
              <a:ext cx="484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900" name="Line 20"/>
            <p:cNvSpPr>
              <a:spLocks noChangeShapeType="1"/>
            </p:cNvSpPr>
            <p:nvPr/>
          </p:nvSpPr>
          <p:spPr bwMode="auto">
            <a:xfrm>
              <a:off x="1056" y="3280"/>
              <a:ext cx="0" cy="240"/>
            </a:xfrm>
            <a:prstGeom prst="line">
              <a:avLst/>
            </a:prstGeom>
            <a:noFill/>
            <a:ln w="3175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91" name="Text Box 21"/>
            <p:cNvSpPr txBox="1">
              <a:spLocks noChangeArrowheads="1"/>
            </p:cNvSpPr>
            <p:nvPr/>
          </p:nvSpPr>
          <p:spPr bwMode="auto">
            <a:xfrm>
              <a:off x="3815" y="3145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i="1">
                  <a:latin typeface="Tahoma" pitchFamily="34" charset="0"/>
                </a:rPr>
                <a:t>$100</a:t>
              </a:r>
              <a:endParaRPr lang="es-ES" sz="1800" i="1">
                <a:latin typeface="Tahoma" pitchFamily="34" charset="0"/>
              </a:endParaRPr>
            </a:p>
          </p:txBody>
        </p:sp>
        <p:pic>
          <p:nvPicPr>
            <p:cNvPr id="50192" name="Picture 22" descr="pcs_CURRENCY_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368" y="2953"/>
              <a:ext cx="8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03" name="Line 23"/>
            <p:cNvSpPr>
              <a:spLocks noChangeShapeType="1"/>
            </p:cNvSpPr>
            <p:nvPr/>
          </p:nvSpPr>
          <p:spPr bwMode="auto">
            <a:xfrm>
              <a:off x="4752" y="3280"/>
              <a:ext cx="0" cy="240"/>
            </a:xfrm>
            <a:prstGeom prst="line">
              <a:avLst/>
            </a:prstGeom>
            <a:noFill/>
            <a:ln w="3175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194" name="Text Box 24"/>
            <p:cNvSpPr txBox="1">
              <a:spLocks noChangeArrowheads="1"/>
            </p:cNvSpPr>
            <p:nvPr/>
          </p:nvSpPr>
          <p:spPr bwMode="auto">
            <a:xfrm>
              <a:off x="2448" y="3329"/>
              <a:ext cx="9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800" b="0" i="1">
                  <a:latin typeface="Tahoma" pitchFamily="34" charset="0"/>
                </a:rPr>
                <a:t>Si   </a:t>
              </a:r>
              <a:r>
                <a:rPr lang="es-ES" sz="1800" i="1">
                  <a:latin typeface="Tahoma" pitchFamily="34" charset="0"/>
                  <a:cs typeface="Times New Roman" pitchFamily="18" charset="0"/>
                </a:rPr>
                <a:t>π</a:t>
              </a:r>
              <a:r>
                <a:rPr lang="es-ES" sz="1800" b="0" i="1">
                  <a:latin typeface="Tahoma" pitchFamily="34" charset="0"/>
                </a:rPr>
                <a:t> </a:t>
              </a:r>
              <a:r>
                <a:rPr lang="es-ES_tradnl" sz="1800" b="0" i="1">
                  <a:latin typeface="Tahoma" pitchFamily="34" charset="0"/>
                </a:rPr>
                <a:t> = 25%</a:t>
              </a:r>
              <a:endParaRPr lang="es-ES" sz="1800" b="0" i="1">
                <a:latin typeface="Tahoma" pitchFamily="34" charset="0"/>
              </a:endParaRPr>
            </a:p>
          </p:txBody>
        </p:sp>
        <p:sp>
          <p:nvSpPr>
            <p:cNvPr id="50195" name="Text Box 25"/>
            <p:cNvSpPr txBox="1">
              <a:spLocks noChangeArrowheads="1"/>
            </p:cNvSpPr>
            <p:nvPr/>
          </p:nvSpPr>
          <p:spPr bwMode="auto">
            <a:xfrm>
              <a:off x="1440" y="2784"/>
              <a:ext cx="71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800" b="0">
                  <a:latin typeface="Tahoma" pitchFamily="34" charset="0"/>
                </a:rPr>
                <a:t>Periodo 0</a:t>
              </a:r>
            </a:p>
            <a:p>
              <a:pPr algn="l"/>
              <a:r>
                <a:rPr lang="es-ES_tradnl" sz="1600" b="0">
                  <a:latin typeface="Tahoma" pitchFamily="34" charset="0"/>
                </a:rPr>
                <a:t>(Año 0)</a:t>
              </a:r>
              <a:endParaRPr lang="es-ES" sz="1600" b="0">
                <a:latin typeface="Tahoma" pitchFamily="34" charset="0"/>
              </a:endParaRPr>
            </a:p>
          </p:txBody>
        </p:sp>
        <p:sp>
          <p:nvSpPr>
            <p:cNvPr id="50196" name="Text Box 26"/>
            <p:cNvSpPr txBox="1">
              <a:spLocks noChangeArrowheads="1"/>
            </p:cNvSpPr>
            <p:nvPr/>
          </p:nvSpPr>
          <p:spPr bwMode="auto">
            <a:xfrm>
              <a:off x="3700" y="2799"/>
              <a:ext cx="71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800" b="0">
                  <a:latin typeface="Tahoma" pitchFamily="34" charset="0"/>
                </a:rPr>
                <a:t>Periodo 1</a:t>
              </a:r>
            </a:p>
            <a:p>
              <a:pPr algn="l"/>
              <a:r>
                <a:rPr lang="es-ES_tradnl" sz="1600" b="0">
                  <a:latin typeface="Tahoma" pitchFamily="34" charset="0"/>
                </a:rPr>
                <a:t>   (Año 1)</a:t>
              </a:r>
              <a:endParaRPr lang="es-ES" sz="1600" b="0">
                <a:latin typeface="Tahoma" pitchFamily="34" charset="0"/>
              </a:endParaRPr>
            </a:p>
          </p:txBody>
        </p:sp>
      </p:grpSp>
      <p:sp>
        <p:nvSpPr>
          <p:cNvPr id="122907" name="Line 27"/>
          <p:cNvSpPr>
            <a:spLocks noChangeShapeType="1"/>
          </p:cNvSpPr>
          <p:nvPr/>
        </p:nvSpPr>
        <p:spPr bwMode="auto">
          <a:xfrm>
            <a:off x="53975" y="6553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5" name="Rectangle 28"/>
          <p:cNvSpPr>
            <a:spLocks noChangeArrowheads="1"/>
          </p:cNvSpPr>
          <p:nvPr/>
        </p:nvSpPr>
        <p:spPr bwMode="auto">
          <a:xfrm>
            <a:off x="349250" y="207963"/>
            <a:ext cx="861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PREPARACIÓN Y EVALUACIÓN DE PROYECTOS</a:t>
            </a:r>
            <a:r>
              <a:rPr lang="es-CL" sz="2800">
                <a:solidFill>
                  <a:srgbClr val="0000FF"/>
                </a:solidFill>
                <a:latin typeface="Arial" pitchFamily="34" charset="0"/>
              </a:rPr>
              <a:t> </a:t>
            </a:r>
            <a:br>
              <a:rPr lang="es-CL" sz="2800">
                <a:solidFill>
                  <a:srgbClr val="0000FF"/>
                </a:solidFill>
                <a:latin typeface="Arial" pitchFamily="34" charset="0"/>
              </a:rPr>
            </a:br>
            <a:endParaRPr lang="es-ES" sz="280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08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  <p:bldP spid="122883" grpId="0" animBg="1" autoUpdateAnimBg="0"/>
      <p:bldP spid="122884" grpId="0" autoUpdateAnimBg="0"/>
      <p:bldP spid="12288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s-ES_tradnl" sz="3200" b="0">
                <a:solidFill>
                  <a:schemeClr val="tx2"/>
                </a:solidFill>
                <a:latin typeface="Tahoma" pitchFamily="34" charset="0"/>
              </a:rPr>
              <a:t>Inflación y tasas de interés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043608" y="3873500"/>
            <a:ext cx="771939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ES_tradnl" sz="2100" b="0" dirty="0">
                <a:latin typeface="Tahoma" pitchFamily="34" charset="0"/>
              </a:rPr>
              <a:t>	La ecuación que relaciona las </a:t>
            </a:r>
            <a:r>
              <a:rPr lang="es-ES_tradnl" sz="2100" dirty="0">
                <a:latin typeface="Tahoma" pitchFamily="34" charset="0"/>
              </a:rPr>
              <a:t>tasas nominal y real</a:t>
            </a:r>
            <a:r>
              <a:rPr lang="es-ES_tradnl" sz="2100" b="0" dirty="0">
                <a:latin typeface="Tahoma" pitchFamily="34" charset="0"/>
              </a:rPr>
              <a:t>, es conocida en la literatura con el nombre de </a:t>
            </a:r>
            <a:r>
              <a:rPr lang="es-ES_tradnl" sz="2100" dirty="0">
                <a:latin typeface="Tahoma" pitchFamily="34" charset="0"/>
              </a:rPr>
              <a:t>igualdad de Fischer: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ES_tradnl" sz="2100" dirty="0">
                <a:latin typeface="Tahoma" pitchFamily="34" charset="0"/>
              </a:rPr>
              <a:t>	</a:t>
            </a:r>
            <a:endParaRPr lang="es-CL" sz="2100" b="0" dirty="0"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5016500"/>
            <a:ext cx="7639050" cy="927100"/>
            <a:chOff x="720" y="3072"/>
            <a:chExt cx="4812" cy="584"/>
          </a:xfrm>
        </p:grpSpPr>
        <p:sp>
          <p:nvSpPr>
            <p:cNvPr id="24586" name="Text Box 5"/>
            <p:cNvSpPr txBox="1">
              <a:spLocks noChangeArrowheads="1"/>
            </p:cNvSpPr>
            <p:nvPr/>
          </p:nvSpPr>
          <p:spPr bwMode="auto">
            <a:xfrm>
              <a:off x="3312" y="3120"/>
              <a:ext cx="2220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es-ES_tradnl" sz="1600">
                  <a:solidFill>
                    <a:srgbClr val="05050B"/>
                  </a:solidFill>
                  <a:latin typeface="Tahoma" pitchFamily="34" charset="0"/>
                </a:rPr>
                <a:t>Donde    i = </a:t>
              </a:r>
              <a:r>
                <a:rPr lang="es-ES_tradnl" sz="1600" b="0">
                  <a:solidFill>
                    <a:srgbClr val="05050B"/>
                  </a:solidFill>
                  <a:latin typeface="Tahoma" pitchFamily="34" charset="0"/>
                </a:rPr>
                <a:t>tasa de interés nominal</a:t>
              </a:r>
              <a:endParaRPr lang="es-ES_tradnl" sz="1600">
                <a:solidFill>
                  <a:srgbClr val="05050B"/>
                </a:solidFill>
                <a:latin typeface="Tahoma" pitchFamily="34" charset="0"/>
              </a:endParaRPr>
            </a:p>
            <a:p>
              <a:pPr algn="l">
                <a:spcBef>
                  <a:spcPct val="5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es-ES_tradnl" sz="1600">
                  <a:solidFill>
                    <a:srgbClr val="05050B"/>
                  </a:solidFill>
                  <a:latin typeface="Tahoma" pitchFamily="34" charset="0"/>
                </a:rPr>
                <a:t>	r = </a:t>
              </a:r>
              <a:r>
                <a:rPr lang="es-ES_tradnl" sz="1600" b="0">
                  <a:solidFill>
                    <a:srgbClr val="05050B"/>
                  </a:solidFill>
                  <a:latin typeface="Tahoma" pitchFamily="34" charset="0"/>
                </a:rPr>
                <a:t>tasa de interés real</a:t>
              </a:r>
              <a:endParaRPr lang="es-ES_tradnl" sz="1600">
                <a:solidFill>
                  <a:srgbClr val="05050B"/>
                </a:solidFill>
                <a:latin typeface="Tahoma" pitchFamily="34" charset="0"/>
              </a:endParaRPr>
            </a:p>
            <a:p>
              <a:pPr algn="l">
                <a:spcBef>
                  <a:spcPct val="5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es-ES_tradnl" sz="1600">
                  <a:solidFill>
                    <a:srgbClr val="05050B"/>
                  </a:solidFill>
                  <a:latin typeface="Tahoma" pitchFamily="34" charset="0"/>
                </a:rPr>
                <a:t>	</a:t>
              </a:r>
              <a:r>
                <a:rPr lang="es-ES_tradnl" sz="1600">
                  <a:solidFill>
                    <a:srgbClr val="05050B"/>
                  </a:solidFill>
                  <a:latin typeface="Tahoma" pitchFamily="34" charset="0"/>
                  <a:sym typeface="Symbol" pitchFamily="18" charset="2"/>
                </a:rPr>
                <a:t></a:t>
              </a:r>
              <a:r>
                <a:rPr lang="es-ES_tradnl" sz="1600">
                  <a:solidFill>
                    <a:srgbClr val="05050B"/>
                  </a:solidFill>
                  <a:latin typeface="Tahoma" pitchFamily="34" charset="0"/>
                </a:rPr>
                <a:t> = </a:t>
              </a:r>
              <a:r>
                <a:rPr lang="es-ES_tradnl" sz="1600" b="0">
                  <a:solidFill>
                    <a:srgbClr val="05050B"/>
                  </a:solidFill>
                  <a:latin typeface="Tahoma" pitchFamily="34" charset="0"/>
                </a:rPr>
                <a:t>Tasa de inflación</a:t>
              </a:r>
              <a:endParaRPr lang="es-ES" sz="1600" b="0">
                <a:solidFill>
                  <a:srgbClr val="05050B"/>
                </a:solidFill>
                <a:latin typeface="Tahoma" pitchFamily="34" charset="0"/>
              </a:endParaRPr>
            </a:p>
          </p:txBody>
        </p:sp>
        <p:graphicFrame>
          <p:nvGraphicFramePr>
            <p:cNvPr id="24578" name="Object 0"/>
            <p:cNvGraphicFramePr>
              <a:graphicFrameLocks noChangeAspect="1"/>
            </p:cNvGraphicFramePr>
            <p:nvPr/>
          </p:nvGraphicFramePr>
          <p:xfrm>
            <a:off x="720" y="3072"/>
            <a:ext cx="2326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94" name="Ecuación" r:id="rId4" imgW="1333440" imgH="215640" progId="Equation.3">
                    <p:embed/>
                  </p:oleObj>
                </mc:Choice>
                <mc:Fallback>
                  <p:oleObj name="Ecuación" r:id="rId4" imgW="1333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072"/>
                          <a:ext cx="2326" cy="31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935" name="Line 7"/>
            <p:cNvSpPr>
              <a:spLocks noChangeShapeType="1"/>
            </p:cNvSpPr>
            <p:nvPr/>
          </p:nvSpPr>
          <p:spPr bwMode="auto">
            <a:xfrm>
              <a:off x="2688" y="3545"/>
              <a:ext cx="192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936" name="Line 8"/>
            <p:cNvSpPr>
              <a:spLocks noChangeShapeType="1"/>
            </p:cNvSpPr>
            <p:nvPr/>
          </p:nvSpPr>
          <p:spPr bwMode="auto">
            <a:xfrm>
              <a:off x="2688" y="3401"/>
              <a:ext cx="0" cy="144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2880" y="3436"/>
              <a:ext cx="1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600" b="0">
                  <a:solidFill>
                    <a:srgbClr val="05050B"/>
                  </a:solidFill>
                  <a:latin typeface="Tahoma" pitchFamily="34" charset="0"/>
                </a:rPr>
                <a:t>A</a:t>
              </a:r>
              <a:endParaRPr lang="es-ES" sz="1600" b="0">
                <a:solidFill>
                  <a:srgbClr val="05050B"/>
                </a:solidFill>
                <a:latin typeface="Tahoma" pitchFamily="34" charset="0"/>
              </a:endParaRPr>
            </a:p>
          </p:txBody>
        </p:sp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824" y="3545"/>
              <a:ext cx="192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939" name="Line 11"/>
            <p:cNvSpPr>
              <a:spLocks noChangeShapeType="1"/>
            </p:cNvSpPr>
            <p:nvPr/>
          </p:nvSpPr>
          <p:spPr bwMode="auto">
            <a:xfrm>
              <a:off x="1824" y="3401"/>
              <a:ext cx="0" cy="144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2016" y="3436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600" b="0">
                  <a:solidFill>
                    <a:srgbClr val="05050B"/>
                  </a:solidFill>
                  <a:latin typeface="Tahoma" pitchFamily="34" charset="0"/>
                </a:rPr>
                <a:t>B</a:t>
              </a:r>
              <a:endParaRPr lang="es-ES" sz="1600" b="0">
                <a:solidFill>
                  <a:srgbClr val="05050B"/>
                </a:solidFill>
                <a:latin typeface="Tahoma" pitchFamily="34" charset="0"/>
              </a:endParaRPr>
            </a:p>
          </p:txBody>
        </p:sp>
      </p:grp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1143000" y="1473200"/>
            <a:ext cx="7696200" cy="2260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s-ES_tradnl" sz="2100" b="0" dirty="0">
                <a:latin typeface="Tahoma" pitchFamily="34" charset="0"/>
              </a:rPr>
              <a:t>La </a:t>
            </a:r>
            <a:r>
              <a:rPr lang="es-ES_tradnl" sz="2100" u="sng" dirty="0">
                <a:solidFill>
                  <a:schemeClr val="tx2"/>
                </a:solidFill>
                <a:latin typeface="Tahoma" pitchFamily="34" charset="0"/>
              </a:rPr>
              <a:t>tasa de interés</a:t>
            </a:r>
            <a:r>
              <a:rPr lang="es-ES_tradnl" sz="2100" b="0" dirty="0">
                <a:latin typeface="Tahoma" pitchFamily="34" charset="0"/>
              </a:rPr>
              <a:t> (conocida como tasa nominal) deberá incorporar:</a:t>
            </a:r>
          </a:p>
          <a:p>
            <a:pPr algn="just"/>
            <a:r>
              <a:rPr lang="es-ES_tradnl" sz="800" b="0" dirty="0">
                <a:latin typeface="Tahoma" pitchFamily="34" charset="0"/>
              </a:rPr>
              <a:t> </a:t>
            </a:r>
          </a:p>
          <a:p>
            <a:pPr algn="just"/>
            <a:r>
              <a:rPr lang="es-ES_tradnl" sz="2100" dirty="0">
                <a:latin typeface="Tahoma" pitchFamily="34" charset="0"/>
              </a:rPr>
              <a:t>A. </a:t>
            </a:r>
            <a:r>
              <a:rPr lang="es-ES_tradnl" sz="2100" b="0" dirty="0">
                <a:latin typeface="Tahoma" pitchFamily="34" charset="0"/>
              </a:rPr>
              <a:t>La rentabilidad exigida para hacer indiferente un monto ahora o en el futuro (valor dinero en el tiempo) (</a:t>
            </a:r>
            <a:r>
              <a:rPr lang="es-ES_tradnl" sz="2100" dirty="0">
                <a:latin typeface="Tahoma" pitchFamily="34" charset="0"/>
              </a:rPr>
              <a:t>tasa real</a:t>
            </a:r>
            <a:r>
              <a:rPr lang="es-ES_tradnl" sz="2100" b="0" dirty="0">
                <a:latin typeface="Tahoma" pitchFamily="34" charset="0"/>
              </a:rPr>
              <a:t>)</a:t>
            </a:r>
          </a:p>
          <a:p>
            <a:pPr algn="just">
              <a:buFontTx/>
              <a:buChar char="•"/>
            </a:pPr>
            <a:endParaRPr lang="es-ES_tradnl" sz="800" b="0" dirty="0">
              <a:latin typeface="Tahoma" pitchFamily="34" charset="0"/>
            </a:endParaRPr>
          </a:p>
          <a:p>
            <a:pPr algn="just"/>
            <a:r>
              <a:rPr lang="es-ES_tradnl" sz="2100" dirty="0">
                <a:latin typeface="Tahoma" pitchFamily="34" charset="0"/>
              </a:rPr>
              <a:t>B. </a:t>
            </a:r>
            <a:r>
              <a:rPr lang="es-ES_tradnl" sz="2100" b="0" dirty="0">
                <a:latin typeface="Tahoma" pitchFamily="34" charset="0"/>
              </a:rPr>
              <a:t>Diferencial que cubra la inflación y mantenga el poder adquisitivo (</a:t>
            </a:r>
            <a:r>
              <a:rPr lang="es-ES_tradnl" sz="2100" dirty="0">
                <a:latin typeface="Tahoma" pitchFamily="34" charset="0"/>
              </a:rPr>
              <a:t>tasa inflación</a:t>
            </a:r>
            <a:r>
              <a:rPr lang="es-ES_tradnl" sz="2100" b="0" dirty="0">
                <a:latin typeface="Tahoma" pitchFamily="34" charset="0"/>
              </a:rPr>
              <a:t>)</a:t>
            </a:r>
            <a:endParaRPr lang="es-ES" sz="2100" b="0" dirty="0">
              <a:latin typeface="Tahoma" pitchFamily="34" charset="0"/>
            </a:endParaRPr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>
            <a:off x="53975" y="6553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5410200" y="1143000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_tradnl" sz="2000" b="0" i="1">
                <a:solidFill>
                  <a:schemeClr val="tx2"/>
                </a:solidFill>
                <a:latin typeface="Tahoma" pitchFamily="34" charset="0"/>
              </a:rPr>
              <a:t>...continuación...</a:t>
            </a:r>
            <a:endParaRPr lang="es-ES" sz="2000" b="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4585" name="Rectangle 16"/>
          <p:cNvSpPr>
            <a:spLocks noChangeArrowheads="1"/>
          </p:cNvSpPr>
          <p:nvPr/>
        </p:nvSpPr>
        <p:spPr bwMode="auto">
          <a:xfrm>
            <a:off x="349250" y="207963"/>
            <a:ext cx="861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PREPARACIÓN Y EVALUACIÓN DE PROYECTOS</a:t>
            </a:r>
            <a:r>
              <a:rPr lang="es-CL" sz="2800">
                <a:solidFill>
                  <a:srgbClr val="0000FF"/>
                </a:solidFill>
                <a:latin typeface="Arial" pitchFamily="34" charset="0"/>
              </a:rPr>
              <a:t> </a:t>
            </a:r>
            <a:br>
              <a:rPr lang="es-CL" sz="2800">
                <a:solidFill>
                  <a:srgbClr val="0000FF"/>
                </a:solidFill>
                <a:latin typeface="Arial" pitchFamily="34" charset="0"/>
              </a:rPr>
            </a:br>
            <a:endParaRPr lang="es-ES" sz="280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40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4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259632" y="1627188"/>
            <a:ext cx="7427168" cy="919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ES_tradnl" sz="1800"/>
              <a:t>RESUMEN:</a:t>
            </a:r>
          </a:p>
          <a:p>
            <a:pPr algn="l"/>
            <a:r>
              <a:rPr lang="es-ES_tradnl" sz="1800"/>
              <a:t>2 conceptos:  	</a:t>
            </a:r>
            <a:r>
              <a:rPr lang="es-ES_tradnl" sz="1800">
                <a:solidFill>
                  <a:schemeClr val="tx2"/>
                </a:solidFill>
              </a:rPr>
              <a:t>* Costo de oportunidad  (tasa interés real)   	  	* Poder adquisitivo         (inflación)</a:t>
            </a:r>
            <a:endParaRPr lang="es-ES" sz="1800">
              <a:solidFill>
                <a:schemeClr val="tx2"/>
              </a:solidFill>
            </a:endParaRP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3087188" y="3714750"/>
            <a:ext cx="346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259632" y="2667000"/>
            <a:ext cx="7427168" cy="369888"/>
          </a:xfrm>
          <a:prstGeom prst="rect">
            <a:avLst/>
          </a:prstGeom>
          <a:solidFill>
            <a:srgbClr val="C0C0C0">
              <a:alpha val="50195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ES_tradnl" sz="1800"/>
              <a:t>Paso 1: Valora costo de oportunidad, tasa de interés de 10%</a:t>
            </a:r>
            <a:endParaRPr lang="es-ES" sz="1800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3087188" y="5783263"/>
            <a:ext cx="346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265096" y="4460875"/>
            <a:ext cx="7497903" cy="644525"/>
          </a:xfrm>
          <a:prstGeom prst="rect">
            <a:avLst/>
          </a:prstGeom>
          <a:solidFill>
            <a:srgbClr val="C0C0C0">
              <a:alpha val="50195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ES_tradnl" sz="1800"/>
              <a:t>Paso 2: Valora costo de oportunidad  y además;</a:t>
            </a:r>
          </a:p>
          <a:p>
            <a:pPr algn="l"/>
            <a:r>
              <a:rPr lang="es-ES_tradnl" sz="1800"/>
              <a:t>              Mantiene poder adquisitivo,  inflación de 25%</a:t>
            </a:r>
            <a:endParaRPr lang="es-ES" sz="18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s-ES_tradnl" sz="3200" b="0">
                <a:solidFill>
                  <a:schemeClr val="tx2"/>
                </a:solidFill>
                <a:latin typeface="Tahoma" pitchFamily="34" charset="0"/>
              </a:rPr>
              <a:t>Inflación y tasas de interés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65096" y="5165725"/>
            <a:ext cx="7497903" cy="1082675"/>
            <a:chOff x="432" y="3254"/>
            <a:chExt cx="5088" cy="682"/>
          </a:xfrm>
        </p:grpSpPr>
        <p:sp>
          <p:nvSpPr>
            <p:cNvPr id="51271" name="Text Box 9"/>
            <p:cNvSpPr txBox="1">
              <a:spLocks noChangeArrowheads="1"/>
            </p:cNvSpPr>
            <p:nvPr/>
          </p:nvSpPr>
          <p:spPr bwMode="auto">
            <a:xfrm>
              <a:off x="1520" y="3648"/>
              <a:ext cx="6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i="1"/>
                <a:t>$1100</a:t>
              </a:r>
              <a:endParaRPr lang="es-ES" sz="1800" i="1"/>
            </a:p>
          </p:txBody>
        </p:sp>
        <p:pic>
          <p:nvPicPr>
            <p:cNvPr id="51272" name="Picture 10" descr="pcs_CURRENCY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72" y="3451"/>
              <a:ext cx="8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3" name="Text Box 11"/>
            <p:cNvSpPr txBox="1">
              <a:spLocks noChangeArrowheads="1"/>
            </p:cNvSpPr>
            <p:nvPr/>
          </p:nvSpPr>
          <p:spPr bwMode="auto">
            <a:xfrm>
              <a:off x="3646" y="3648"/>
              <a:ext cx="6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i="1"/>
                <a:t>$1375</a:t>
              </a:r>
              <a:endParaRPr lang="es-ES" sz="1800" i="1"/>
            </a:p>
          </p:txBody>
        </p:sp>
        <p:pic>
          <p:nvPicPr>
            <p:cNvPr id="51274" name="Picture 12" descr="pcs_CURRENCY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272" y="3446"/>
              <a:ext cx="8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75" name="Group 13"/>
            <p:cNvGrpSpPr>
              <a:grpSpLocks/>
            </p:cNvGrpSpPr>
            <p:nvPr/>
          </p:nvGrpSpPr>
          <p:grpSpPr bwMode="auto">
            <a:xfrm>
              <a:off x="4848" y="3734"/>
              <a:ext cx="341" cy="202"/>
              <a:chOff x="1008" y="1632"/>
              <a:chExt cx="2166" cy="1006"/>
            </a:xfrm>
          </p:grpSpPr>
          <p:grpSp>
            <p:nvGrpSpPr>
              <p:cNvPr id="51380" name="Group 14"/>
              <p:cNvGrpSpPr>
                <a:grpSpLocks/>
              </p:cNvGrpSpPr>
              <p:nvPr/>
            </p:nvGrpSpPr>
            <p:grpSpPr bwMode="auto">
              <a:xfrm>
                <a:off x="1776" y="1920"/>
                <a:ext cx="1398" cy="619"/>
                <a:chOff x="3296" y="2926"/>
                <a:chExt cx="1398" cy="619"/>
              </a:xfrm>
            </p:grpSpPr>
            <p:sp>
              <p:nvSpPr>
                <p:cNvPr id="126991" name="Oval 15"/>
                <p:cNvSpPr>
                  <a:spLocks noChangeArrowheads="1"/>
                </p:cNvSpPr>
                <p:nvPr/>
              </p:nvSpPr>
              <p:spPr bwMode="auto">
                <a:xfrm>
                  <a:off x="3297" y="3021"/>
                  <a:ext cx="1397" cy="523"/>
                </a:xfrm>
                <a:prstGeom prst="ellipse">
                  <a:avLst/>
                </a:prstGeom>
                <a:solidFill>
                  <a:srgbClr val="BF7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992" name="Oval 16"/>
                <p:cNvSpPr>
                  <a:spLocks noChangeArrowheads="1"/>
                </p:cNvSpPr>
                <p:nvPr/>
              </p:nvSpPr>
              <p:spPr bwMode="auto">
                <a:xfrm>
                  <a:off x="3297" y="2927"/>
                  <a:ext cx="1385" cy="523"/>
                </a:xfrm>
                <a:prstGeom prst="ellipse">
                  <a:avLst/>
                </a:prstGeom>
                <a:solidFill>
                  <a:srgbClr val="FF9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993" name="Line 17"/>
                <p:cNvSpPr>
                  <a:spLocks noChangeShapeType="1"/>
                </p:cNvSpPr>
                <p:nvPr/>
              </p:nvSpPr>
              <p:spPr bwMode="auto">
                <a:xfrm>
                  <a:off x="3303" y="3211"/>
                  <a:ext cx="0" cy="6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994" name="Line 18"/>
                <p:cNvSpPr>
                  <a:spLocks noChangeShapeType="1"/>
                </p:cNvSpPr>
                <p:nvPr/>
              </p:nvSpPr>
              <p:spPr bwMode="auto">
                <a:xfrm>
                  <a:off x="3722" y="3440"/>
                  <a:ext cx="6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995" name="Line 19"/>
                <p:cNvSpPr>
                  <a:spLocks noChangeShapeType="1"/>
                </p:cNvSpPr>
                <p:nvPr/>
              </p:nvSpPr>
              <p:spPr bwMode="auto">
                <a:xfrm>
                  <a:off x="4002" y="3455"/>
                  <a:ext cx="0" cy="8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996" name="Line 20"/>
                <p:cNvSpPr>
                  <a:spLocks noChangeShapeType="1"/>
                </p:cNvSpPr>
                <p:nvPr/>
              </p:nvSpPr>
              <p:spPr bwMode="auto">
                <a:xfrm>
                  <a:off x="4256" y="3440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997" name="Line 21"/>
                <p:cNvSpPr>
                  <a:spLocks noChangeShapeType="1"/>
                </p:cNvSpPr>
                <p:nvPr/>
              </p:nvSpPr>
              <p:spPr bwMode="auto">
                <a:xfrm>
                  <a:off x="4535" y="3360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998" name="Line 22"/>
                <p:cNvSpPr>
                  <a:spLocks noChangeShapeType="1"/>
                </p:cNvSpPr>
                <p:nvPr/>
              </p:nvSpPr>
              <p:spPr bwMode="auto">
                <a:xfrm>
                  <a:off x="4688" y="3196"/>
                  <a:ext cx="6" cy="9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999" name="Line 23"/>
                <p:cNvSpPr>
                  <a:spLocks noChangeShapeType="1"/>
                </p:cNvSpPr>
                <p:nvPr/>
              </p:nvSpPr>
              <p:spPr bwMode="auto">
                <a:xfrm>
                  <a:off x="3481" y="3380"/>
                  <a:ext cx="0" cy="7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00" name="Freeform 24"/>
                <p:cNvSpPr>
                  <a:spLocks/>
                </p:cNvSpPr>
                <p:nvPr/>
              </p:nvSpPr>
              <p:spPr bwMode="auto">
                <a:xfrm>
                  <a:off x="3621" y="3016"/>
                  <a:ext cx="737" cy="334"/>
                </a:xfrm>
                <a:custGeom>
                  <a:avLst/>
                  <a:gdLst/>
                  <a:ahLst/>
                  <a:cxnLst>
                    <a:cxn ang="0">
                      <a:pos x="406" y="34"/>
                    </a:cxn>
                    <a:cxn ang="0">
                      <a:pos x="233" y="19"/>
                    </a:cxn>
                    <a:cxn ang="0">
                      <a:pos x="86" y="46"/>
                    </a:cxn>
                    <a:cxn ang="0">
                      <a:pos x="10" y="105"/>
                    </a:cxn>
                    <a:cxn ang="0">
                      <a:pos x="0" y="172"/>
                    </a:cxn>
                    <a:cxn ang="0">
                      <a:pos x="36" y="232"/>
                    </a:cxn>
                    <a:cxn ang="0">
                      <a:pos x="84" y="274"/>
                    </a:cxn>
                    <a:cxn ang="0">
                      <a:pos x="111" y="270"/>
                    </a:cxn>
                    <a:cxn ang="0">
                      <a:pos x="214" y="328"/>
                    </a:cxn>
                    <a:cxn ang="0">
                      <a:pos x="234" y="283"/>
                    </a:cxn>
                    <a:cxn ang="0">
                      <a:pos x="296" y="310"/>
                    </a:cxn>
                    <a:cxn ang="0">
                      <a:pos x="381" y="291"/>
                    </a:cxn>
                    <a:cxn ang="0">
                      <a:pos x="395" y="224"/>
                    </a:cxn>
                    <a:cxn ang="0">
                      <a:pos x="461" y="247"/>
                    </a:cxn>
                    <a:cxn ang="0">
                      <a:pos x="481" y="291"/>
                    </a:cxn>
                    <a:cxn ang="0">
                      <a:pos x="535" y="334"/>
                    </a:cxn>
                    <a:cxn ang="0">
                      <a:pos x="652" y="298"/>
                    </a:cxn>
                    <a:cxn ang="0">
                      <a:pos x="728" y="237"/>
                    </a:cxn>
                    <a:cxn ang="0">
                      <a:pos x="736" y="153"/>
                    </a:cxn>
                    <a:cxn ang="0">
                      <a:pos x="666" y="97"/>
                    </a:cxn>
                    <a:cxn ang="0">
                      <a:pos x="465" y="99"/>
                    </a:cxn>
                    <a:cxn ang="0">
                      <a:pos x="442" y="46"/>
                    </a:cxn>
                    <a:cxn ang="0">
                      <a:pos x="508" y="99"/>
                    </a:cxn>
                    <a:cxn ang="0">
                      <a:pos x="597" y="50"/>
                    </a:cxn>
                    <a:cxn ang="0">
                      <a:pos x="630" y="34"/>
                    </a:cxn>
                    <a:cxn ang="0">
                      <a:pos x="578" y="0"/>
                    </a:cxn>
                    <a:cxn ang="0">
                      <a:pos x="481" y="10"/>
                    </a:cxn>
                    <a:cxn ang="0">
                      <a:pos x="406" y="34"/>
                    </a:cxn>
                  </a:cxnLst>
                  <a:rect l="0" t="0" r="r" b="b"/>
                  <a:pathLst>
                    <a:path w="736" h="334">
                      <a:moveTo>
                        <a:pt x="406" y="34"/>
                      </a:moveTo>
                      <a:lnTo>
                        <a:pt x="233" y="19"/>
                      </a:lnTo>
                      <a:lnTo>
                        <a:pt x="86" y="46"/>
                      </a:lnTo>
                      <a:lnTo>
                        <a:pt x="10" y="105"/>
                      </a:lnTo>
                      <a:lnTo>
                        <a:pt x="0" y="172"/>
                      </a:lnTo>
                      <a:lnTo>
                        <a:pt x="36" y="232"/>
                      </a:lnTo>
                      <a:lnTo>
                        <a:pt x="84" y="274"/>
                      </a:lnTo>
                      <a:lnTo>
                        <a:pt x="111" y="270"/>
                      </a:lnTo>
                      <a:lnTo>
                        <a:pt x="214" y="328"/>
                      </a:lnTo>
                      <a:lnTo>
                        <a:pt x="234" y="283"/>
                      </a:lnTo>
                      <a:lnTo>
                        <a:pt x="296" y="310"/>
                      </a:lnTo>
                      <a:lnTo>
                        <a:pt x="381" y="291"/>
                      </a:lnTo>
                      <a:lnTo>
                        <a:pt x="395" y="224"/>
                      </a:lnTo>
                      <a:lnTo>
                        <a:pt x="461" y="247"/>
                      </a:lnTo>
                      <a:lnTo>
                        <a:pt x="481" y="291"/>
                      </a:lnTo>
                      <a:lnTo>
                        <a:pt x="535" y="334"/>
                      </a:lnTo>
                      <a:lnTo>
                        <a:pt x="652" y="298"/>
                      </a:lnTo>
                      <a:lnTo>
                        <a:pt x="728" y="237"/>
                      </a:lnTo>
                      <a:lnTo>
                        <a:pt x="736" y="153"/>
                      </a:lnTo>
                      <a:lnTo>
                        <a:pt x="666" y="97"/>
                      </a:lnTo>
                      <a:lnTo>
                        <a:pt x="465" y="99"/>
                      </a:lnTo>
                      <a:lnTo>
                        <a:pt x="442" y="46"/>
                      </a:lnTo>
                      <a:lnTo>
                        <a:pt x="508" y="99"/>
                      </a:lnTo>
                      <a:lnTo>
                        <a:pt x="597" y="50"/>
                      </a:lnTo>
                      <a:lnTo>
                        <a:pt x="630" y="34"/>
                      </a:lnTo>
                      <a:lnTo>
                        <a:pt x="578" y="0"/>
                      </a:lnTo>
                      <a:lnTo>
                        <a:pt x="481" y="10"/>
                      </a:lnTo>
                      <a:lnTo>
                        <a:pt x="406" y="34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01" name="Oval 25"/>
                <p:cNvSpPr>
                  <a:spLocks noChangeArrowheads="1"/>
                </p:cNvSpPr>
                <p:nvPr/>
              </p:nvSpPr>
              <p:spPr bwMode="auto">
                <a:xfrm>
                  <a:off x="3417" y="2967"/>
                  <a:ext cx="1169" cy="443"/>
                </a:xfrm>
                <a:prstGeom prst="ellips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381" name="Group 26"/>
              <p:cNvGrpSpPr>
                <a:grpSpLocks/>
              </p:cNvGrpSpPr>
              <p:nvPr/>
            </p:nvGrpSpPr>
            <p:grpSpPr bwMode="auto">
              <a:xfrm>
                <a:off x="1584" y="1632"/>
                <a:ext cx="1395" cy="617"/>
                <a:chOff x="3261" y="1826"/>
                <a:chExt cx="1395" cy="617"/>
              </a:xfrm>
            </p:grpSpPr>
            <p:sp>
              <p:nvSpPr>
                <p:cNvPr id="127003" name="Oval 27"/>
                <p:cNvSpPr>
                  <a:spLocks noChangeArrowheads="1"/>
                </p:cNvSpPr>
                <p:nvPr/>
              </p:nvSpPr>
              <p:spPr bwMode="auto">
                <a:xfrm>
                  <a:off x="3263" y="1916"/>
                  <a:ext cx="1391" cy="528"/>
                </a:xfrm>
                <a:prstGeom prst="ellipse">
                  <a:avLst/>
                </a:prstGeom>
                <a:solidFill>
                  <a:srgbClr val="BF7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04" name="Oval 28"/>
                <p:cNvSpPr>
                  <a:spLocks noChangeArrowheads="1"/>
                </p:cNvSpPr>
                <p:nvPr/>
              </p:nvSpPr>
              <p:spPr bwMode="auto">
                <a:xfrm>
                  <a:off x="3263" y="1826"/>
                  <a:ext cx="1391" cy="523"/>
                </a:xfrm>
                <a:prstGeom prst="ellipse">
                  <a:avLst/>
                </a:prstGeom>
                <a:solidFill>
                  <a:srgbClr val="FF9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05" name="Line 29"/>
                <p:cNvSpPr>
                  <a:spLocks noChangeShapeType="1"/>
                </p:cNvSpPr>
                <p:nvPr/>
              </p:nvSpPr>
              <p:spPr bwMode="auto">
                <a:xfrm>
                  <a:off x="3263" y="2105"/>
                  <a:ext cx="6" cy="7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06" name="Line 30"/>
                <p:cNvSpPr>
                  <a:spLocks noChangeShapeType="1"/>
                </p:cNvSpPr>
                <p:nvPr/>
              </p:nvSpPr>
              <p:spPr bwMode="auto">
                <a:xfrm>
                  <a:off x="3689" y="233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07" name="Line 31"/>
                <p:cNvSpPr>
                  <a:spLocks noChangeShapeType="1"/>
                </p:cNvSpPr>
                <p:nvPr/>
              </p:nvSpPr>
              <p:spPr bwMode="auto">
                <a:xfrm>
                  <a:off x="3962" y="2354"/>
                  <a:ext cx="6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08" name="Line 32"/>
                <p:cNvSpPr>
                  <a:spLocks noChangeShapeType="1"/>
                </p:cNvSpPr>
                <p:nvPr/>
              </p:nvSpPr>
              <p:spPr bwMode="auto">
                <a:xfrm>
                  <a:off x="4222" y="233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09" name="Line 33"/>
                <p:cNvSpPr>
                  <a:spLocks noChangeShapeType="1"/>
                </p:cNvSpPr>
                <p:nvPr/>
              </p:nvSpPr>
              <p:spPr bwMode="auto">
                <a:xfrm>
                  <a:off x="4495" y="225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10" name="Line 34"/>
                <p:cNvSpPr>
                  <a:spLocks noChangeShapeType="1"/>
                </p:cNvSpPr>
                <p:nvPr/>
              </p:nvSpPr>
              <p:spPr bwMode="auto">
                <a:xfrm>
                  <a:off x="4648" y="2095"/>
                  <a:ext cx="6" cy="8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11" name="Line 35"/>
                <p:cNvSpPr>
                  <a:spLocks noChangeShapeType="1"/>
                </p:cNvSpPr>
                <p:nvPr/>
              </p:nvSpPr>
              <p:spPr bwMode="auto">
                <a:xfrm>
                  <a:off x="3447" y="227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12" name="Freeform 36"/>
                <p:cNvSpPr>
                  <a:spLocks/>
                </p:cNvSpPr>
                <p:nvPr/>
              </p:nvSpPr>
              <p:spPr bwMode="auto">
                <a:xfrm>
                  <a:off x="3593" y="1911"/>
                  <a:ext cx="730" cy="339"/>
                </a:xfrm>
                <a:custGeom>
                  <a:avLst/>
                  <a:gdLst/>
                  <a:ahLst/>
                  <a:cxnLst>
                    <a:cxn ang="0">
                      <a:pos x="407" y="34"/>
                    </a:cxn>
                    <a:cxn ang="0">
                      <a:pos x="228" y="18"/>
                    </a:cxn>
                    <a:cxn ang="0">
                      <a:pos x="84" y="47"/>
                    </a:cxn>
                    <a:cxn ang="0">
                      <a:pos x="11" y="103"/>
                    </a:cxn>
                    <a:cxn ang="0">
                      <a:pos x="0" y="172"/>
                    </a:cxn>
                    <a:cxn ang="0">
                      <a:pos x="34" y="233"/>
                    </a:cxn>
                    <a:cxn ang="0">
                      <a:pos x="82" y="276"/>
                    </a:cxn>
                    <a:cxn ang="0">
                      <a:pos x="110" y="268"/>
                    </a:cxn>
                    <a:cxn ang="0">
                      <a:pos x="214" y="328"/>
                    </a:cxn>
                    <a:cxn ang="0">
                      <a:pos x="231" y="282"/>
                    </a:cxn>
                    <a:cxn ang="0">
                      <a:pos x="292" y="311"/>
                    </a:cxn>
                    <a:cxn ang="0">
                      <a:pos x="379" y="292"/>
                    </a:cxn>
                    <a:cxn ang="0">
                      <a:pos x="390" y="225"/>
                    </a:cxn>
                    <a:cxn ang="0">
                      <a:pos x="459" y="248"/>
                    </a:cxn>
                    <a:cxn ang="0">
                      <a:pos x="478" y="292"/>
                    </a:cxn>
                    <a:cxn ang="0">
                      <a:pos x="533" y="337"/>
                    </a:cxn>
                    <a:cxn ang="0">
                      <a:pos x="651" y="296"/>
                    </a:cxn>
                    <a:cxn ang="0">
                      <a:pos x="726" y="238"/>
                    </a:cxn>
                    <a:cxn ang="0">
                      <a:pos x="733" y="154"/>
                    </a:cxn>
                    <a:cxn ang="0">
                      <a:pos x="664" y="99"/>
                    </a:cxn>
                    <a:cxn ang="0">
                      <a:pos x="465" y="101"/>
                    </a:cxn>
                    <a:cxn ang="0">
                      <a:pos x="437" y="47"/>
                    </a:cxn>
                    <a:cxn ang="0">
                      <a:pos x="506" y="101"/>
                    </a:cxn>
                    <a:cxn ang="0">
                      <a:pos x="594" y="50"/>
                    </a:cxn>
                    <a:cxn ang="0">
                      <a:pos x="628" y="34"/>
                    </a:cxn>
                    <a:cxn ang="0">
                      <a:pos x="575" y="0"/>
                    </a:cxn>
                    <a:cxn ang="0">
                      <a:pos x="478" y="12"/>
                    </a:cxn>
                    <a:cxn ang="0">
                      <a:pos x="407" y="34"/>
                    </a:cxn>
                  </a:cxnLst>
                  <a:rect l="0" t="0" r="r" b="b"/>
                  <a:pathLst>
                    <a:path w="733" h="337">
                      <a:moveTo>
                        <a:pt x="407" y="34"/>
                      </a:moveTo>
                      <a:lnTo>
                        <a:pt x="228" y="18"/>
                      </a:lnTo>
                      <a:lnTo>
                        <a:pt x="84" y="47"/>
                      </a:lnTo>
                      <a:lnTo>
                        <a:pt x="11" y="103"/>
                      </a:lnTo>
                      <a:lnTo>
                        <a:pt x="0" y="172"/>
                      </a:lnTo>
                      <a:lnTo>
                        <a:pt x="34" y="233"/>
                      </a:lnTo>
                      <a:lnTo>
                        <a:pt x="82" y="276"/>
                      </a:lnTo>
                      <a:lnTo>
                        <a:pt x="110" y="268"/>
                      </a:lnTo>
                      <a:lnTo>
                        <a:pt x="214" y="328"/>
                      </a:lnTo>
                      <a:lnTo>
                        <a:pt x="231" y="282"/>
                      </a:lnTo>
                      <a:lnTo>
                        <a:pt x="292" y="311"/>
                      </a:lnTo>
                      <a:lnTo>
                        <a:pt x="379" y="292"/>
                      </a:lnTo>
                      <a:lnTo>
                        <a:pt x="390" y="225"/>
                      </a:lnTo>
                      <a:lnTo>
                        <a:pt x="459" y="248"/>
                      </a:lnTo>
                      <a:lnTo>
                        <a:pt x="478" y="292"/>
                      </a:lnTo>
                      <a:lnTo>
                        <a:pt x="533" y="337"/>
                      </a:lnTo>
                      <a:lnTo>
                        <a:pt x="651" y="296"/>
                      </a:lnTo>
                      <a:lnTo>
                        <a:pt x="726" y="238"/>
                      </a:lnTo>
                      <a:lnTo>
                        <a:pt x="733" y="154"/>
                      </a:lnTo>
                      <a:lnTo>
                        <a:pt x="664" y="99"/>
                      </a:lnTo>
                      <a:lnTo>
                        <a:pt x="465" y="101"/>
                      </a:lnTo>
                      <a:lnTo>
                        <a:pt x="437" y="47"/>
                      </a:lnTo>
                      <a:lnTo>
                        <a:pt x="506" y="101"/>
                      </a:lnTo>
                      <a:lnTo>
                        <a:pt x="594" y="50"/>
                      </a:lnTo>
                      <a:lnTo>
                        <a:pt x="628" y="34"/>
                      </a:lnTo>
                      <a:lnTo>
                        <a:pt x="575" y="0"/>
                      </a:lnTo>
                      <a:lnTo>
                        <a:pt x="478" y="12"/>
                      </a:lnTo>
                      <a:lnTo>
                        <a:pt x="407" y="34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13" name="Oval 37"/>
                <p:cNvSpPr>
                  <a:spLocks noChangeArrowheads="1"/>
                </p:cNvSpPr>
                <p:nvPr/>
              </p:nvSpPr>
              <p:spPr bwMode="auto">
                <a:xfrm>
                  <a:off x="3390" y="1861"/>
                  <a:ext cx="1162" cy="438"/>
                </a:xfrm>
                <a:prstGeom prst="ellips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382" name="Group 38"/>
              <p:cNvGrpSpPr>
                <a:grpSpLocks/>
              </p:cNvGrpSpPr>
              <p:nvPr/>
            </p:nvGrpSpPr>
            <p:grpSpPr bwMode="auto">
              <a:xfrm>
                <a:off x="1008" y="1872"/>
                <a:ext cx="1610" cy="766"/>
                <a:chOff x="1592" y="3537"/>
                <a:chExt cx="1610" cy="766"/>
              </a:xfrm>
            </p:grpSpPr>
            <p:grpSp>
              <p:nvGrpSpPr>
                <p:cNvPr id="51383" name="Group 39"/>
                <p:cNvGrpSpPr>
                  <a:grpSpLocks/>
                </p:cNvGrpSpPr>
                <p:nvPr/>
              </p:nvGrpSpPr>
              <p:grpSpPr bwMode="auto">
                <a:xfrm>
                  <a:off x="1592" y="3679"/>
                  <a:ext cx="1394" cy="624"/>
                  <a:chOff x="1592" y="3679"/>
                  <a:chExt cx="1394" cy="624"/>
                </a:xfrm>
              </p:grpSpPr>
              <p:sp>
                <p:nvSpPr>
                  <p:cNvPr id="12701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775"/>
                    <a:ext cx="1391" cy="528"/>
                  </a:xfrm>
                  <a:prstGeom prst="ellipse">
                    <a:avLst/>
                  </a:prstGeom>
                  <a:solidFill>
                    <a:srgbClr val="BF7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1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680"/>
                    <a:ext cx="1391" cy="523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1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92" y="3964"/>
                    <a:ext cx="0" cy="6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1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018" y="4193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2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291" y="4208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2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551" y="4193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2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824" y="4114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2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983" y="3949"/>
                    <a:ext cx="0" cy="9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2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4129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25" name="Freeform 49"/>
                  <p:cNvSpPr>
                    <a:spLocks/>
                  </p:cNvSpPr>
                  <p:nvPr/>
                </p:nvSpPr>
                <p:spPr bwMode="auto">
                  <a:xfrm>
                    <a:off x="1922" y="3765"/>
                    <a:ext cx="730" cy="339"/>
                  </a:xfrm>
                  <a:custGeom>
                    <a:avLst/>
                    <a:gdLst/>
                    <a:ahLst/>
                    <a:cxnLst>
                      <a:cxn ang="0">
                        <a:pos x="405" y="36"/>
                      </a:cxn>
                      <a:cxn ang="0">
                        <a:pos x="231" y="20"/>
                      </a:cxn>
                      <a:cxn ang="0">
                        <a:pos x="86" y="49"/>
                      </a:cxn>
                      <a:cxn ang="0">
                        <a:pos x="9" y="105"/>
                      </a:cxn>
                      <a:cxn ang="0">
                        <a:pos x="0" y="174"/>
                      </a:cxn>
                      <a:cxn ang="0">
                        <a:pos x="36" y="235"/>
                      </a:cxn>
                      <a:cxn ang="0">
                        <a:pos x="83" y="275"/>
                      </a:cxn>
                      <a:cxn ang="0">
                        <a:pos x="111" y="271"/>
                      </a:cxn>
                      <a:cxn ang="0">
                        <a:pos x="212" y="330"/>
                      </a:cxn>
                      <a:cxn ang="0">
                        <a:pos x="234" y="281"/>
                      </a:cxn>
                      <a:cxn ang="0">
                        <a:pos x="294" y="311"/>
                      </a:cxn>
                      <a:cxn ang="0">
                        <a:pos x="379" y="294"/>
                      </a:cxn>
                      <a:cxn ang="0">
                        <a:pos x="392" y="224"/>
                      </a:cxn>
                      <a:cxn ang="0">
                        <a:pos x="459" y="247"/>
                      </a:cxn>
                      <a:cxn ang="0">
                        <a:pos x="479" y="294"/>
                      </a:cxn>
                      <a:cxn ang="0">
                        <a:pos x="535" y="336"/>
                      </a:cxn>
                      <a:cxn ang="0">
                        <a:pos x="650" y="298"/>
                      </a:cxn>
                      <a:cxn ang="0">
                        <a:pos x="727" y="241"/>
                      </a:cxn>
                      <a:cxn ang="0">
                        <a:pos x="735" y="156"/>
                      </a:cxn>
                      <a:cxn ang="0">
                        <a:pos x="664" y="100"/>
                      </a:cxn>
                      <a:cxn ang="0">
                        <a:pos x="463" y="103"/>
                      </a:cxn>
                      <a:cxn ang="0">
                        <a:pos x="439" y="49"/>
                      </a:cxn>
                      <a:cxn ang="0">
                        <a:pos x="506" y="103"/>
                      </a:cxn>
                      <a:cxn ang="0">
                        <a:pos x="595" y="52"/>
                      </a:cxn>
                      <a:cxn ang="0">
                        <a:pos x="630" y="36"/>
                      </a:cxn>
                      <a:cxn ang="0">
                        <a:pos x="577" y="0"/>
                      </a:cxn>
                      <a:cxn ang="0">
                        <a:pos x="479" y="14"/>
                      </a:cxn>
                      <a:cxn ang="0">
                        <a:pos x="405" y="36"/>
                      </a:cxn>
                    </a:cxnLst>
                    <a:rect l="0" t="0" r="r" b="b"/>
                    <a:pathLst>
                      <a:path w="735" h="336">
                        <a:moveTo>
                          <a:pt x="405" y="36"/>
                        </a:moveTo>
                        <a:lnTo>
                          <a:pt x="231" y="20"/>
                        </a:lnTo>
                        <a:lnTo>
                          <a:pt x="86" y="49"/>
                        </a:lnTo>
                        <a:lnTo>
                          <a:pt x="9" y="105"/>
                        </a:lnTo>
                        <a:lnTo>
                          <a:pt x="0" y="174"/>
                        </a:lnTo>
                        <a:lnTo>
                          <a:pt x="36" y="235"/>
                        </a:lnTo>
                        <a:lnTo>
                          <a:pt x="83" y="275"/>
                        </a:lnTo>
                        <a:lnTo>
                          <a:pt x="111" y="271"/>
                        </a:lnTo>
                        <a:lnTo>
                          <a:pt x="212" y="330"/>
                        </a:lnTo>
                        <a:lnTo>
                          <a:pt x="234" y="281"/>
                        </a:lnTo>
                        <a:lnTo>
                          <a:pt x="294" y="311"/>
                        </a:lnTo>
                        <a:lnTo>
                          <a:pt x="379" y="294"/>
                        </a:lnTo>
                        <a:lnTo>
                          <a:pt x="392" y="224"/>
                        </a:lnTo>
                        <a:lnTo>
                          <a:pt x="459" y="247"/>
                        </a:lnTo>
                        <a:lnTo>
                          <a:pt x="479" y="294"/>
                        </a:lnTo>
                        <a:lnTo>
                          <a:pt x="535" y="336"/>
                        </a:lnTo>
                        <a:lnTo>
                          <a:pt x="650" y="298"/>
                        </a:lnTo>
                        <a:lnTo>
                          <a:pt x="727" y="241"/>
                        </a:lnTo>
                        <a:lnTo>
                          <a:pt x="735" y="156"/>
                        </a:lnTo>
                        <a:lnTo>
                          <a:pt x="664" y="100"/>
                        </a:lnTo>
                        <a:lnTo>
                          <a:pt x="463" y="103"/>
                        </a:lnTo>
                        <a:lnTo>
                          <a:pt x="439" y="49"/>
                        </a:lnTo>
                        <a:lnTo>
                          <a:pt x="506" y="103"/>
                        </a:lnTo>
                        <a:lnTo>
                          <a:pt x="595" y="52"/>
                        </a:lnTo>
                        <a:lnTo>
                          <a:pt x="630" y="36"/>
                        </a:lnTo>
                        <a:lnTo>
                          <a:pt x="577" y="0"/>
                        </a:lnTo>
                        <a:lnTo>
                          <a:pt x="479" y="14"/>
                        </a:lnTo>
                        <a:lnTo>
                          <a:pt x="405" y="36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2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719" y="3715"/>
                    <a:ext cx="1162" cy="443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1384" name="Group 51"/>
                <p:cNvGrpSpPr>
                  <a:grpSpLocks/>
                </p:cNvGrpSpPr>
                <p:nvPr/>
              </p:nvGrpSpPr>
              <p:grpSpPr bwMode="auto">
                <a:xfrm>
                  <a:off x="1807" y="3537"/>
                  <a:ext cx="1395" cy="624"/>
                  <a:chOff x="1807" y="3537"/>
                  <a:chExt cx="1395" cy="624"/>
                </a:xfrm>
              </p:grpSpPr>
              <p:sp>
                <p:nvSpPr>
                  <p:cNvPr id="12702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3631"/>
                    <a:ext cx="1385" cy="528"/>
                  </a:xfrm>
                  <a:prstGeom prst="ellipse">
                    <a:avLst/>
                  </a:prstGeom>
                  <a:solidFill>
                    <a:srgbClr val="BF7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2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808" y="3536"/>
                    <a:ext cx="1391" cy="528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3825"/>
                    <a:ext cx="0" cy="6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240" y="4049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513" y="4069"/>
                    <a:ext cx="0" cy="8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767" y="4054"/>
                    <a:ext cx="0" cy="7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040" y="3969"/>
                    <a:ext cx="0" cy="8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199" y="3810"/>
                    <a:ext cx="0" cy="8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992" y="3989"/>
                    <a:ext cx="6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7" name="Freeform 61"/>
                  <p:cNvSpPr>
                    <a:spLocks/>
                  </p:cNvSpPr>
                  <p:nvPr/>
                </p:nvSpPr>
                <p:spPr bwMode="auto">
                  <a:xfrm>
                    <a:off x="2138" y="3626"/>
                    <a:ext cx="730" cy="334"/>
                  </a:xfrm>
                  <a:custGeom>
                    <a:avLst/>
                    <a:gdLst/>
                    <a:ahLst/>
                    <a:cxnLst>
                      <a:cxn ang="0">
                        <a:pos x="409" y="35"/>
                      </a:cxn>
                      <a:cxn ang="0">
                        <a:pos x="234" y="21"/>
                      </a:cxn>
                      <a:cxn ang="0">
                        <a:pos x="86" y="50"/>
                      </a:cxn>
                      <a:cxn ang="0">
                        <a:pos x="13" y="107"/>
                      </a:cxn>
                      <a:cxn ang="0">
                        <a:pos x="0" y="176"/>
                      </a:cxn>
                      <a:cxn ang="0">
                        <a:pos x="38" y="238"/>
                      </a:cxn>
                      <a:cxn ang="0">
                        <a:pos x="85" y="278"/>
                      </a:cxn>
                      <a:cxn ang="0">
                        <a:pos x="114" y="273"/>
                      </a:cxn>
                      <a:cxn ang="0">
                        <a:pos x="217" y="331"/>
                      </a:cxn>
                      <a:cxn ang="0">
                        <a:pos x="237" y="285"/>
                      </a:cxn>
                      <a:cxn ang="0">
                        <a:pos x="296" y="314"/>
                      </a:cxn>
                      <a:cxn ang="0">
                        <a:pos x="380" y="296"/>
                      </a:cxn>
                      <a:cxn ang="0">
                        <a:pos x="395" y="226"/>
                      </a:cxn>
                      <a:cxn ang="0">
                        <a:pos x="462" y="249"/>
                      </a:cxn>
                      <a:cxn ang="0">
                        <a:pos x="481" y="296"/>
                      </a:cxn>
                      <a:cxn ang="0">
                        <a:pos x="537" y="338"/>
                      </a:cxn>
                      <a:cxn ang="0">
                        <a:pos x="652" y="301"/>
                      </a:cxn>
                      <a:cxn ang="0">
                        <a:pos x="728" y="243"/>
                      </a:cxn>
                      <a:cxn ang="0">
                        <a:pos x="736" y="157"/>
                      </a:cxn>
                      <a:cxn ang="0">
                        <a:pos x="669" y="103"/>
                      </a:cxn>
                      <a:cxn ang="0">
                        <a:pos x="468" y="106"/>
                      </a:cxn>
                      <a:cxn ang="0">
                        <a:pos x="442" y="50"/>
                      </a:cxn>
                      <a:cxn ang="0">
                        <a:pos x="510" y="106"/>
                      </a:cxn>
                      <a:cxn ang="0">
                        <a:pos x="596" y="53"/>
                      </a:cxn>
                      <a:cxn ang="0">
                        <a:pos x="631" y="35"/>
                      </a:cxn>
                      <a:cxn ang="0">
                        <a:pos x="578" y="0"/>
                      </a:cxn>
                      <a:cxn ang="0">
                        <a:pos x="481" y="15"/>
                      </a:cxn>
                      <a:cxn ang="0">
                        <a:pos x="409" y="35"/>
                      </a:cxn>
                    </a:cxnLst>
                    <a:rect l="0" t="0" r="r" b="b"/>
                    <a:pathLst>
                      <a:path w="736" h="338">
                        <a:moveTo>
                          <a:pt x="409" y="35"/>
                        </a:moveTo>
                        <a:lnTo>
                          <a:pt x="234" y="21"/>
                        </a:lnTo>
                        <a:lnTo>
                          <a:pt x="86" y="50"/>
                        </a:lnTo>
                        <a:lnTo>
                          <a:pt x="13" y="107"/>
                        </a:lnTo>
                        <a:lnTo>
                          <a:pt x="0" y="176"/>
                        </a:lnTo>
                        <a:lnTo>
                          <a:pt x="38" y="238"/>
                        </a:lnTo>
                        <a:lnTo>
                          <a:pt x="85" y="278"/>
                        </a:lnTo>
                        <a:lnTo>
                          <a:pt x="114" y="273"/>
                        </a:lnTo>
                        <a:lnTo>
                          <a:pt x="217" y="331"/>
                        </a:lnTo>
                        <a:lnTo>
                          <a:pt x="237" y="285"/>
                        </a:lnTo>
                        <a:lnTo>
                          <a:pt x="296" y="314"/>
                        </a:lnTo>
                        <a:lnTo>
                          <a:pt x="380" y="296"/>
                        </a:lnTo>
                        <a:lnTo>
                          <a:pt x="395" y="226"/>
                        </a:lnTo>
                        <a:lnTo>
                          <a:pt x="462" y="249"/>
                        </a:lnTo>
                        <a:lnTo>
                          <a:pt x="481" y="296"/>
                        </a:lnTo>
                        <a:lnTo>
                          <a:pt x="537" y="338"/>
                        </a:lnTo>
                        <a:lnTo>
                          <a:pt x="652" y="301"/>
                        </a:lnTo>
                        <a:lnTo>
                          <a:pt x="728" y="243"/>
                        </a:lnTo>
                        <a:lnTo>
                          <a:pt x="736" y="157"/>
                        </a:lnTo>
                        <a:lnTo>
                          <a:pt x="669" y="103"/>
                        </a:lnTo>
                        <a:lnTo>
                          <a:pt x="468" y="106"/>
                        </a:lnTo>
                        <a:lnTo>
                          <a:pt x="442" y="50"/>
                        </a:lnTo>
                        <a:lnTo>
                          <a:pt x="510" y="106"/>
                        </a:lnTo>
                        <a:lnTo>
                          <a:pt x="596" y="53"/>
                        </a:lnTo>
                        <a:lnTo>
                          <a:pt x="631" y="35"/>
                        </a:lnTo>
                        <a:lnTo>
                          <a:pt x="578" y="0"/>
                        </a:lnTo>
                        <a:lnTo>
                          <a:pt x="481" y="15"/>
                        </a:lnTo>
                        <a:lnTo>
                          <a:pt x="409" y="35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3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576"/>
                    <a:ext cx="1162" cy="443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51276" name="Group 63"/>
            <p:cNvGrpSpPr>
              <a:grpSpLocks/>
            </p:cNvGrpSpPr>
            <p:nvPr/>
          </p:nvGrpSpPr>
          <p:grpSpPr bwMode="auto">
            <a:xfrm>
              <a:off x="4560" y="3734"/>
              <a:ext cx="341" cy="202"/>
              <a:chOff x="1008" y="1632"/>
              <a:chExt cx="2166" cy="1006"/>
            </a:xfrm>
          </p:grpSpPr>
          <p:grpSp>
            <p:nvGrpSpPr>
              <p:cNvPr id="51331" name="Group 64"/>
              <p:cNvGrpSpPr>
                <a:grpSpLocks/>
              </p:cNvGrpSpPr>
              <p:nvPr/>
            </p:nvGrpSpPr>
            <p:grpSpPr bwMode="auto">
              <a:xfrm>
                <a:off x="1776" y="1920"/>
                <a:ext cx="1398" cy="619"/>
                <a:chOff x="3296" y="2926"/>
                <a:chExt cx="1398" cy="619"/>
              </a:xfrm>
            </p:grpSpPr>
            <p:sp>
              <p:nvSpPr>
                <p:cNvPr id="127041" name="Oval 65"/>
                <p:cNvSpPr>
                  <a:spLocks noChangeArrowheads="1"/>
                </p:cNvSpPr>
                <p:nvPr/>
              </p:nvSpPr>
              <p:spPr bwMode="auto">
                <a:xfrm>
                  <a:off x="3297" y="3021"/>
                  <a:ext cx="1397" cy="523"/>
                </a:xfrm>
                <a:prstGeom prst="ellipse">
                  <a:avLst/>
                </a:prstGeom>
                <a:solidFill>
                  <a:srgbClr val="BF7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42" name="Oval 66"/>
                <p:cNvSpPr>
                  <a:spLocks noChangeArrowheads="1"/>
                </p:cNvSpPr>
                <p:nvPr/>
              </p:nvSpPr>
              <p:spPr bwMode="auto">
                <a:xfrm>
                  <a:off x="3297" y="2927"/>
                  <a:ext cx="1385" cy="523"/>
                </a:xfrm>
                <a:prstGeom prst="ellipse">
                  <a:avLst/>
                </a:prstGeom>
                <a:solidFill>
                  <a:srgbClr val="FF9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43" name="Line 67"/>
                <p:cNvSpPr>
                  <a:spLocks noChangeShapeType="1"/>
                </p:cNvSpPr>
                <p:nvPr/>
              </p:nvSpPr>
              <p:spPr bwMode="auto">
                <a:xfrm>
                  <a:off x="3303" y="3211"/>
                  <a:ext cx="0" cy="6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44" name="Line 68"/>
                <p:cNvSpPr>
                  <a:spLocks noChangeShapeType="1"/>
                </p:cNvSpPr>
                <p:nvPr/>
              </p:nvSpPr>
              <p:spPr bwMode="auto">
                <a:xfrm>
                  <a:off x="3722" y="3440"/>
                  <a:ext cx="6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45" name="Line 69"/>
                <p:cNvSpPr>
                  <a:spLocks noChangeShapeType="1"/>
                </p:cNvSpPr>
                <p:nvPr/>
              </p:nvSpPr>
              <p:spPr bwMode="auto">
                <a:xfrm>
                  <a:off x="4002" y="3455"/>
                  <a:ext cx="0" cy="8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46" name="Line 70"/>
                <p:cNvSpPr>
                  <a:spLocks noChangeShapeType="1"/>
                </p:cNvSpPr>
                <p:nvPr/>
              </p:nvSpPr>
              <p:spPr bwMode="auto">
                <a:xfrm>
                  <a:off x="4256" y="3440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47" name="Line 71"/>
                <p:cNvSpPr>
                  <a:spLocks noChangeShapeType="1"/>
                </p:cNvSpPr>
                <p:nvPr/>
              </p:nvSpPr>
              <p:spPr bwMode="auto">
                <a:xfrm>
                  <a:off x="4535" y="3360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48" name="Line 72"/>
                <p:cNvSpPr>
                  <a:spLocks noChangeShapeType="1"/>
                </p:cNvSpPr>
                <p:nvPr/>
              </p:nvSpPr>
              <p:spPr bwMode="auto">
                <a:xfrm>
                  <a:off x="4688" y="3196"/>
                  <a:ext cx="6" cy="9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49" name="Line 73"/>
                <p:cNvSpPr>
                  <a:spLocks noChangeShapeType="1"/>
                </p:cNvSpPr>
                <p:nvPr/>
              </p:nvSpPr>
              <p:spPr bwMode="auto">
                <a:xfrm>
                  <a:off x="3481" y="3380"/>
                  <a:ext cx="0" cy="7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50" name="Freeform 74"/>
                <p:cNvSpPr>
                  <a:spLocks/>
                </p:cNvSpPr>
                <p:nvPr/>
              </p:nvSpPr>
              <p:spPr bwMode="auto">
                <a:xfrm>
                  <a:off x="3621" y="3016"/>
                  <a:ext cx="737" cy="334"/>
                </a:xfrm>
                <a:custGeom>
                  <a:avLst/>
                  <a:gdLst/>
                  <a:ahLst/>
                  <a:cxnLst>
                    <a:cxn ang="0">
                      <a:pos x="406" y="34"/>
                    </a:cxn>
                    <a:cxn ang="0">
                      <a:pos x="233" y="19"/>
                    </a:cxn>
                    <a:cxn ang="0">
                      <a:pos x="86" y="46"/>
                    </a:cxn>
                    <a:cxn ang="0">
                      <a:pos x="10" y="105"/>
                    </a:cxn>
                    <a:cxn ang="0">
                      <a:pos x="0" y="172"/>
                    </a:cxn>
                    <a:cxn ang="0">
                      <a:pos x="36" y="232"/>
                    </a:cxn>
                    <a:cxn ang="0">
                      <a:pos x="84" y="274"/>
                    </a:cxn>
                    <a:cxn ang="0">
                      <a:pos x="111" y="270"/>
                    </a:cxn>
                    <a:cxn ang="0">
                      <a:pos x="214" y="328"/>
                    </a:cxn>
                    <a:cxn ang="0">
                      <a:pos x="234" y="283"/>
                    </a:cxn>
                    <a:cxn ang="0">
                      <a:pos x="296" y="310"/>
                    </a:cxn>
                    <a:cxn ang="0">
                      <a:pos x="381" y="291"/>
                    </a:cxn>
                    <a:cxn ang="0">
                      <a:pos x="395" y="224"/>
                    </a:cxn>
                    <a:cxn ang="0">
                      <a:pos x="461" y="247"/>
                    </a:cxn>
                    <a:cxn ang="0">
                      <a:pos x="481" y="291"/>
                    </a:cxn>
                    <a:cxn ang="0">
                      <a:pos x="535" y="334"/>
                    </a:cxn>
                    <a:cxn ang="0">
                      <a:pos x="652" y="298"/>
                    </a:cxn>
                    <a:cxn ang="0">
                      <a:pos x="728" y="237"/>
                    </a:cxn>
                    <a:cxn ang="0">
                      <a:pos x="736" y="153"/>
                    </a:cxn>
                    <a:cxn ang="0">
                      <a:pos x="666" y="97"/>
                    </a:cxn>
                    <a:cxn ang="0">
                      <a:pos x="465" y="99"/>
                    </a:cxn>
                    <a:cxn ang="0">
                      <a:pos x="442" y="46"/>
                    </a:cxn>
                    <a:cxn ang="0">
                      <a:pos x="508" y="99"/>
                    </a:cxn>
                    <a:cxn ang="0">
                      <a:pos x="597" y="50"/>
                    </a:cxn>
                    <a:cxn ang="0">
                      <a:pos x="630" y="34"/>
                    </a:cxn>
                    <a:cxn ang="0">
                      <a:pos x="578" y="0"/>
                    </a:cxn>
                    <a:cxn ang="0">
                      <a:pos x="481" y="10"/>
                    </a:cxn>
                    <a:cxn ang="0">
                      <a:pos x="406" y="34"/>
                    </a:cxn>
                  </a:cxnLst>
                  <a:rect l="0" t="0" r="r" b="b"/>
                  <a:pathLst>
                    <a:path w="736" h="334">
                      <a:moveTo>
                        <a:pt x="406" y="34"/>
                      </a:moveTo>
                      <a:lnTo>
                        <a:pt x="233" y="19"/>
                      </a:lnTo>
                      <a:lnTo>
                        <a:pt x="86" y="46"/>
                      </a:lnTo>
                      <a:lnTo>
                        <a:pt x="10" y="105"/>
                      </a:lnTo>
                      <a:lnTo>
                        <a:pt x="0" y="172"/>
                      </a:lnTo>
                      <a:lnTo>
                        <a:pt x="36" y="232"/>
                      </a:lnTo>
                      <a:lnTo>
                        <a:pt x="84" y="274"/>
                      </a:lnTo>
                      <a:lnTo>
                        <a:pt x="111" y="270"/>
                      </a:lnTo>
                      <a:lnTo>
                        <a:pt x="214" y="328"/>
                      </a:lnTo>
                      <a:lnTo>
                        <a:pt x="234" y="283"/>
                      </a:lnTo>
                      <a:lnTo>
                        <a:pt x="296" y="310"/>
                      </a:lnTo>
                      <a:lnTo>
                        <a:pt x="381" y="291"/>
                      </a:lnTo>
                      <a:lnTo>
                        <a:pt x="395" y="224"/>
                      </a:lnTo>
                      <a:lnTo>
                        <a:pt x="461" y="247"/>
                      </a:lnTo>
                      <a:lnTo>
                        <a:pt x="481" y="291"/>
                      </a:lnTo>
                      <a:lnTo>
                        <a:pt x="535" y="334"/>
                      </a:lnTo>
                      <a:lnTo>
                        <a:pt x="652" y="298"/>
                      </a:lnTo>
                      <a:lnTo>
                        <a:pt x="728" y="237"/>
                      </a:lnTo>
                      <a:lnTo>
                        <a:pt x="736" y="153"/>
                      </a:lnTo>
                      <a:lnTo>
                        <a:pt x="666" y="97"/>
                      </a:lnTo>
                      <a:lnTo>
                        <a:pt x="465" y="99"/>
                      </a:lnTo>
                      <a:lnTo>
                        <a:pt x="442" y="46"/>
                      </a:lnTo>
                      <a:lnTo>
                        <a:pt x="508" y="99"/>
                      </a:lnTo>
                      <a:lnTo>
                        <a:pt x="597" y="50"/>
                      </a:lnTo>
                      <a:lnTo>
                        <a:pt x="630" y="34"/>
                      </a:lnTo>
                      <a:lnTo>
                        <a:pt x="578" y="0"/>
                      </a:lnTo>
                      <a:lnTo>
                        <a:pt x="481" y="10"/>
                      </a:lnTo>
                      <a:lnTo>
                        <a:pt x="406" y="34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51" name="Oval 75"/>
                <p:cNvSpPr>
                  <a:spLocks noChangeArrowheads="1"/>
                </p:cNvSpPr>
                <p:nvPr/>
              </p:nvSpPr>
              <p:spPr bwMode="auto">
                <a:xfrm>
                  <a:off x="3417" y="2967"/>
                  <a:ext cx="1169" cy="443"/>
                </a:xfrm>
                <a:prstGeom prst="ellips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332" name="Group 76"/>
              <p:cNvGrpSpPr>
                <a:grpSpLocks/>
              </p:cNvGrpSpPr>
              <p:nvPr/>
            </p:nvGrpSpPr>
            <p:grpSpPr bwMode="auto">
              <a:xfrm>
                <a:off x="1584" y="1632"/>
                <a:ext cx="1395" cy="617"/>
                <a:chOff x="3261" y="1826"/>
                <a:chExt cx="1395" cy="617"/>
              </a:xfrm>
            </p:grpSpPr>
            <p:sp>
              <p:nvSpPr>
                <p:cNvPr id="127053" name="Oval 77"/>
                <p:cNvSpPr>
                  <a:spLocks noChangeArrowheads="1"/>
                </p:cNvSpPr>
                <p:nvPr/>
              </p:nvSpPr>
              <p:spPr bwMode="auto">
                <a:xfrm>
                  <a:off x="3263" y="1916"/>
                  <a:ext cx="1391" cy="528"/>
                </a:xfrm>
                <a:prstGeom prst="ellipse">
                  <a:avLst/>
                </a:prstGeom>
                <a:solidFill>
                  <a:srgbClr val="BF7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54" name="Oval 78"/>
                <p:cNvSpPr>
                  <a:spLocks noChangeArrowheads="1"/>
                </p:cNvSpPr>
                <p:nvPr/>
              </p:nvSpPr>
              <p:spPr bwMode="auto">
                <a:xfrm>
                  <a:off x="3263" y="1826"/>
                  <a:ext cx="1391" cy="523"/>
                </a:xfrm>
                <a:prstGeom prst="ellipse">
                  <a:avLst/>
                </a:prstGeom>
                <a:solidFill>
                  <a:srgbClr val="FF9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55" name="Line 79"/>
                <p:cNvSpPr>
                  <a:spLocks noChangeShapeType="1"/>
                </p:cNvSpPr>
                <p:nvPr/>
              </p:nvSpPr>
              <p:spPr bwMode="auto">
                <a:xfrm>
                  <a:off x="3263" y="2105"/>
                  <a:ext cx="6" cy="7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56" name="Line 80"/>
                <p:cNvSpPr>
                  <a:spLocks noChangeShapeType="1"/>
                </p:cNvSpPr>
                <p:nvPr/>
              </p:nvSpPr>
              <p:spPr bwMode="auto">
                <a:xfrm>
                  <a:off x="3689" y="233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57" name="Line 81"/>
                <p:cNvSpPr>
                  <a:spLocks noChangeShapeType="1"/>
                </p:cNvSpPr>
                <p:nvPr/>
              </p:nvSpPr>
              <p:spPr bwMode="auto">
                <a:xfrm>
                  <a:off x="3962" y="2354"/>
                  <a:ext cx="6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58" name="Line 82"/>
                <p:cNvSpPr>
                  <a:spLocks noChangeShapeType="1"/>
                </p:cNvSpPr>
                <p:nvPr/>
              </p:nvSpPr>
              <p:spPr bwMode="auto">
                <a:xfrm>
                  <a:off x="4222" y="233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59" name="Line 83"/>
                <p:cNvSpPr>
                  <a:spLocks noChangeShapeType="1"/>
                </p:cNvSpPr>
                <p:nvPr/>
              </p:nvSpPr>
              <p:spPr bwMode="auto">
                <a:xfrm>
                  <a:off x="4495" y="225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60" name="Line 84"/>
                <p:cNvSpPr>
                  <a:spLocks noChangeShapeType="1"/>
                </p:cNvSpPr>
                <p:nvPr/>
              </p:nvSpPr>
              <p:spPr bwMode="auto">
                <a:xfrm>
                  <a:off x="4648" y="2095"/>
                  <a:ext cx="6" cy="8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61" name="Line 85"/>
                <p:cNvSpPr>
                  <a:spLocks noChangeShapeType="1"/>
                </p:cNvSpPr>
                <p:nvPr/>
              </p:nvSpPr>
              <p:spPr bwMode="auto">
                <a:xfrm>
                  <a:off x="3447" y="227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62" name="Freeform 86"/>
                <p:cNvSpPr>
                  <a:spLocks/>
                </p:cNvSpPr>
                <p:nvPr/>
              </p:nvSpPr>
              <p:spPr bwMode="auto">
                <a:xfrm>
                  <a:off x="3593" y="1911"/>
                  <a:ext cx="730" cy="339"/>
                </a:xfrm>
                <a:custGeom>
                  <a:avLst/>
                  <a:gdLst/>
                  <a:ahLst/>
                  <a:cxnLst>
                    <a:cxn ang="0">
                      <a:pos x="407" y="34"/>
                    </a:cxn>
                    <a:cxn ang="0">
                      <a:pos x="228" y="18"/>
                    </a:cxn>
                    <a:cxn ang="0">
                      <a:pos x="84" y="47"/>
                    </a:cxn>
                    <a:cxn ang="0">
                      <a:pos x="11" y="103"/>
                    </a:cxn>
                    <a:cxn ang="0">
                      <a:pos x="0" y="172"/>
                    </a:cxn>
                    <a:cxn ang="0">
                      <a:pos x="34" y="233"/>
                    </a:cxn>
                    <a:cxn ang="0">
                      <a:pos x="82" y="276"/>
                    </a:cxn>
                    <a:cxn ang="0">
                      <a:pos x="110" y="268"/>
                    </a:cxn>
                    <a:cxn ang="0">
                      <a:pos x="214" y="328"/>
                    </a:cxn>
                    <a:cxn ang="0">
                      <a:pos x="231" y="282"/>
                    </a:cxn>
                    <a:cxn ang="0">
                      <a:pos x="292" y="311"/>
                    </a:cxn>
                    <a:cxn ang="0">
                      <a:pos x="379" y="292"/>
                    </a:cxn>
                    <a:cxn ang="0">
                      <a:pos x="390" y="225"/>
                    </a:cxn>
                    <a:cxn ang="0">
                      <a:pos x="459" y="248"/>
                    </a:cxn>
                    <a:cxn ang="0">
                      <a:pos x="478" y="292"/>
                    </a:cxn>
                    <a:cxn ang="0">
                      <a:pos x="533" y="337"/>
                    </a:cxn>
                    <a:cxn ang="0">
                      <a:pos x="651" y="296"/>
                    </a:cxn>
                    <a:cxn ang="0">
                      <a:pos x="726" y="238"/>
                    </a:cxn>
                    <a:cxn ang="0">
                      <a:pos x="733" y="154"/>
                    </a:cxn>
                    <a:cxn ang="0">
                      <a:pos x="664" y="99"/>
                    </a:cxn>
                    <a:cxn ang="0">
                      <a:pos x="465" y="101"/>
                    </a:cxn>
                    <a:cxn ang="0">
                      <a:pos x="437" y="47"/>
                    </a:cxn>
                    <a:cxn ang="0">
                      <a:pos x="506" y="101"/>
                    </a:cxn>
                    <a:cxn ang="0">
                      <a:pos x="594" y="50"/>
                    </a:cxn>
                    <a:cxn ang="0">
                      <a:pos x="628" y="34"/>
                    </a:cxn>
                    <a:cxn ang="0">
                      <a:pos x="575" y="0"/>
                    </a:cxn>
                    <a:cxn ang="0">
                      <a:pos x="478" y="12"/>
                    </a:cxn>
                    <a:cxn ang="0">
                      <a:pos x="407" y="34"/>
                    </a:cxn>
                  </a:cxnLst>
                  <a:rect l="0" t="0" r="r" b="b"/>
                  <a:pathLst>
                    <a:path w="733" h="337">
                      <a:moveTo>
                        <a:pt x="407" y="34"/>
                      </a:moveTo>
                      <a:lnTo>
                        <a:pt x="228" y="18"/>
                      </a:lnTo>
                      <a:lnTo>
                        <a:pt x="84" y="47"/>
                      </a:lnTo>
                      <a:lnTo>
                        <a:pt x="11" y="103"/>
                      </a:lnTo>
                      <a:lnTo>
                        <a:pt x="0" y="172"/>
                      </a:lnTo>
                      <a:lnTo>
                        <a:pt x="34" y="233"/>
                      </a:lnTo>
                      <a:lnTo>
                        <a:pt x="82" y="276"/>
                      </a:lnTo>
                      <a:lnTo>
                        <a:pt x="110" y="268"/>
                      </a:lnTo>
                      <a:lnTo>
                        <a:pt x="214" y="328"/>
                      </a:lnTo>
                      <a:lnTo>
                        <a:pt x="231" y="282"/>
                      </a:lnTo>
                      <a:lnTo>
                        <a:pt x="292" y="311"/>
                      </a:lnTo>
                      <a:lnTo>
                        <a:pt x="379" y="292"/>
                      </a:lnTo>
                      <a:lnTo>
                        <a:pt x="390" y="225"/>
                      </a:lnTo>
                      <a:lnTo>
                        <a:pt x="459" y="248"/>
                      </a:lnTo>
                      <a:lnTo>
                        <a:pt x="478" y="292"/>
                      </a:lnTo>
                      <a:lnTo>
                        <a:pt x="533" y="337"/>
                      </a:lnTo>
                      <a:lnTo>
                        <a:pt x="651" y="296"/>
                      </a:lnTo>
                      <a:lnTo>
                        <a:pt x="726" y="238"/>
                      </a:lnTo>
                      <a:lnTo>
                        <a:pt x="733" y="154"/>
                      </a:lnTo>
                      <a:lnTo>
                        <a:pt x="664" y="99"/>
                      </a:lnTo>
                      <a:lnTo>
                        <a:pt x="465" y="101"/>
                      </a:lnTo>
                      <a:lnTo>
                        <a:pt x="437" y="47"/>
                      </a:lnTo>
                      <a:lnTo>
                        <a:pt x="506" y="101"/>
                      </a:lnTo>
                      <a:lnTo>
                        <a:pt x="594" y="50"/>
                      </a:lnTo>
                      <a:lnTo>
                        <a:pt x="628" y="34"/>
                      </a:lnTo>
                      <a:lnTo>
                        <a:pt x="575" y="0"/>
                      </a:lnTo>
                      <a:lnTo>
                        <a:pt x="478" y="12"/>
                      </a:lnTo>
                      <a:lnTo>
                        <a:pt x="407" y="34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63" name="Oval 87"/>
                <p:cNvSpPr>
                  <a:spLocks noChangeArrowheads="1"/>
                </p:cNvSpPr>
                <p:nvPr/>
              </p:nvSpPr>
              <p:spPr bwMode="auto">
                <a:xfrm>
                  <a:off x="3390" y="1861"/>
                  <a:ext cx="1162" cy="438"/>
                </a:xfrm>
                <a:prstGeom prst="ellips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333" name="Group 88"/>
              <p:cNvGrpSpPr>
                <a:grpSpLocks/>
              </p:cNvGrpSpPr>
              <p:nvPr/>
            </p:nvGrpSpPr>
            <p:grpSpPr bwMode="auto">
              <a:xfrm>
                <a:off x="1008" y="1872"/>
                <a:ext cx="1610" cy="766"/>
                <a:chOff x="1592" y="3537"/>
                <a:chExt cx="1610" cy="766"/>
              </a:xfrm>
            </p:grpSpPr>
            <p:grpSp>
              <p:nvGrpSpPr>
                <p:cNvPr id="51334" name="Group 89"/>
                <p:cNvGrpSpPr>
                  <a:grpSpLocks/>
                </p:cNvGrpSpPr>
                <p:nvPr/>
              </p:nvGrpSpPr>
              <p:grpSpPr bwMode="auto">
                <a:xfrm>
                  <a:off x="1592" y="3679"/>
                  <a:ext cx="1394" cy="624"/>
                  <a:chOff x="1592" y="3679"/>
                  <a:chExt cx="1394" cy="624"/>
                </a:xfrm>
              </p:grpSpPr>
              <p:sp>
                <p:nvSpPr>
                  <p:cNvPr id="127066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775"/>
                    <a:ext cx="1391" cy="528"/>
                  </a:xfrm>
                  <a:prstGeom prst="ellipse">
                    <a:avLst/>
                  </a:prstGeom>
                  <a:solidFill>
                    <a:srgbClr val="BF7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67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680"/>
                    <a:ext cx="1391" cy="523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68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592" y="3964"/>
                    <a:ext cx="0" cy="6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6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018" y="4193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70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291" y="4208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71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551" y="4193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7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824" y="4114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7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983" y="3949"/>
                    <a:ext cx="0" cy="9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74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4129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75" name="Freeform 99"/>
                  <p:cNvSpPr>
                    <a:spLocks/>
                  </p:cNvSpPr>
                  <p:nvPr/>
                </p:nvSpPr>
                <p:spPr bwMode="auto">
                  <a:xfrm>
                    <a:off x="1922" y="3765"/>
                    <a:ext cx="730" cy="339"/>
                  </a:xfrm>
                  <a:custGeom>
                    <a:avLst/>
                    <a:gdLst/>
                    <a:ahLst/>
                    <a:cxnLst>
                      <a:cxn ang="0">
                        <a:pos x="405" y="36"/>
                      </a:cxn>
                      <a:cxn ang="0">
                        <a:pos x="231" y="20"/>
                      </a:cxn>
                      <a:cxn ang="0">
                        <a:pos x="86" y="49"/>
                      </a:cxn>
                      <a:cxn ang="0">
                        <a:pos x="9" y="105"/>
                      </a:cxn>
                      <a:cxn ang="0">
                        <a:pos x="0" y="174"/>
                      </a:cxn>
                      <a:cxn ang="0">
                        <a:pos x="36" y="235"/>
                      </a:cxn>
                      <a:cxn ang="0">
                        <a:pos x="83" y="275"/>
                      </a:cxn>
                      <a:cxn ang="0">
                        <a:pos x="111" y="271"/>
                      </a:cxn>
                      <a:cxn ang="0">
                        <a:pos x="212" y="330"/>
                      </a:cxn>
                      <a:cxn ang="0">
                        <a:pos x="234" y="281"/>
                      </a:cxn>
                      <a:cxn ang="0">
                        <a:pos x="294" y="311"/>
                      </a:cxn>
                      <a:cxn ang="0">
                        <a:pos x="379" y="294"/>
                      </a:cxn>
                      <a:cxn ang="0">
                        <a:pos x="392" y="224"/>
                      </a:cxn>
                      <a:cxn ang="0">
                        <a:pos x="459" y="247"/>
                      </a:cxn>
                      <a:cxn ang="0">
                        <a:pos x="479" y="294"/>
                      </a:cxn>
                      <a:cxn ang="0">
                        <a:pos x="535" y="336"/>
                      </a:cxn>
                      <a:cxn ang="0">
                        <a:pos x="650" y="298"/>
                      </a:cxn>
                      <a:cxn ang="0">
                        <a:pos x="727" y="241"/>
                      </a:cxn>
                      <a:cxn ang="0">
                        <a:pos x="735" y="156"/>
                      </a:cxn>
                      <a:cxn ang="0">
                        <a:pos x="664" y="100"/>
                      </a:cxn>
                      <a:cxn ang="0">
                        <a:pos x="463" y="103"/>
                      </a:cxn>
                      <a:cxn ang="0">
                        <a:pos x="439" y="49"/>
                      </a:cxn>
                      <a:cxn ang="0">
                        <a:pos x="506" y="103"/>
                      </a:cxn>
                      <a:cxn ang="0">
                        <a:pos x="595" y="52"/>
                      </a:cxn>
                      <a:cxn ang="0">
                        <a:pos x="630" y="36"/>
                      </a:cxn>
                      <a:cxn ang="0">
                        <a:pos x="577" y="0"/>
                      </a:cxn>
                      <a:cxn ang="0">
                        <a:pos x="479" y="14"/>
                      </a:cxn>
                      <a:cxn ang="0">
                        <a:pos x="405" y="36"/>
                      </a:cxn>
                    </a:cxnLst>
                    <a:rect l="0" t="0" r="r" b="b"/>
                    <a:pathLst>
                      <a:path w="735" h="336">
                        <a:moveTo>
                          <a:pt x="405" y="36"/>
                        </a:moveTo>
                        <a:lnTo>
                          <a:pt x="231" y="20"/>
                        </a:lnTo>
                        <a:lnTo>
                          <a:pt x="86" y="49"/>
                        </a:lnTo>
                        <a:lnTo>
                          <a:pt x="9" y="105"/>
                        </a:lnTo>
                        <a:lnTo>
                          <a:pt x="0" y="174"/>
                        </a:lnTo>
                        <a:lnTo>
                          <a:pt x="36" y="235"/>
                        </a:lnTo>
                        <a:lnTo>
                          <a:pt x="83" y="275"/>
                        </a:lnTo>
                        <a:lnTo>
                          <a:pt x="111" y="271"/>
                        </a:lnTo>
                        <a:lnTo>
                          <a:pt x="212" y="330"/>
                        </a:lnTo>
                        <a:lnTo>
                          <a:pt x="234" y="281"/>
                        </a:lnTo>
                        <a:lnTo>
                          <a:pt x="294" y="311"/>
                        </a:lnTo>
                        <a:lnTo>
                          <a:pt x="379" y="294"/>
                        </a:lnTo>
                        <a:lnTo>
                          <a:pt x="392" y="224"/>
                        </a:lnTo>
                        <a:lnTo>
                          <a:pt x="459" y="247"/>
                        </a:lnTo>
                        <a:lnTo>
                          <a:pt x="479" y="294"/>
                        </a:lnTo>
                        <a:lnTo>
                          <a:pt x="535" y="336"/>
                        </a:lnTo>
                        <a:lnTo>
                          <a:pt x="650" y="298"/>
                        </a:lnTo>
                        <a:lnTo>
                          <a:pt x="727" y="241"/>
                        </a:lnTo>
                        <a:lnTo>
                          <a:pt x="735" y="156"/>
                        </a:lnTo>
                        <a:lnTo>
                          <a:pt x="664" y="100"/>
                        </a:lnTo>
                        <a:lnTo>
                          <a:pt x="463" y="103"/>
                        </a:lnTo>
                        <a:lnTo>
                          <a:pt x="439" y="49"/>
                        </a:lnTo>
                        <a:lnTo>
                          <a:pt x="506" y="103"/>
                        </a:lnTo>
                        <a:lnTo>
                          <a:pt x="595" y="52"/>
                        </a:lnTo>
                        <a:lnTo>
                          <a:pt x="630" y="36"/>
                        </a:lnTo>
                        <a:lnTo>
                          <a:pt x="577" y="0"/>
                        </a:lnTo>
                        <a:lnTo>
                          <a:pt x="479" y="14"/>
                        </a:lnTo>
                        <a:lnTo>
                          <a:pt x="405" y="36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7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719" y="3715"/>
                    <a:ext cx="1162" cy="443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1335" name="Group 101"/>
                <p:cNvGrpSpPr>
                  <a:grpSpLocks/>
                </p:cNvGrpSpPr>
                <p:nvPr/>
              </p:nvGrpSpPr>
              <p:grpSpPr bwMode="auto">
                <a:xfrm>
                  <a:off x="1807" y="3537"/>
                  <a:ext cx="1395" cy="624"/>
                  <a:chOff x="1807" y="3537"/>
                  <a:chExt cx="1395" cy="624"/>
                </a:xfrm>
              </p:grpSpPr>
              <p:sp>
                <p:nvSpPr>
                  <p:cNvPr id="12707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3631"/>
                    <a:ext cx="1385" cy="528"/>
                  </a:xfrm>
                  <a:prstGeom prst="ellipse">
                    <a:avLst/>
                  </a:prstGeom>
                  <a:solidFill>
                    <a:srgbClr val="BF7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7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1808" y="3536"/>
                    <a:ext cx="1391" cy="528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3825"/>
                    <a:ext cx="0" cy="6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1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240" y="4049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2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513" y="4069"/>
                    <a:ext cx="0" cy="8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3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767" y="4054"/>
                    <a:ext cx="0" cy="7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4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040" y="3969"/>
                    <a:ext cx="0" cy="8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5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199" y="3810"/>
                    <a:ext cx="0" cy="8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6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992" y="3989"/>
                    <a:ext cx="6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7" name="Freeform 111"/>
                  <p:cNvSpPr>
                    <a:spLocks/>
                  </p:cNvSpPr>
                  <p:nvPr/>
                </p:nvSpPr>
                <p:spPr bwMode="auto">
                  <a:xfrm>
                    <a:off x="2138" y="3626"/>
                    <a:ext cx="730" cy="334"/>
                  </a:xfrm>
                  <a:custGeom>
                    <a:avLst/>
                    <a:gdLst/>
                    <a:ahLst/>
                    <a:cxnLst>
                      <a:cxn ang="0">
                        <a:pos x="409" y="35"/>
                      </a:cxn>
                      <a:cxn ang="0">
                        <a:pos x="234" y="21"/>
                      </a:cxn>
                      <a:cxn ang="0">
                        <a:pos x="86" y="50"/>
                      </a:cxn>
                      <a:cxn ang="0">
                        <a:pos x="13" y="107"/>
                      </a:cxn>
                      <a:cxn ang="0">
                        <a:pos x="0" y="176"/>
                      </a:cxn>
                      <a:cxn ang="0">
                        <a:pos x="38" y="238"/>
                      </a:cxn>
                      <a:cxn ang="0">
                        <a:pos x="85" y="278"/>
                      </a:cxn>
                      <a:cxn ang="0">
                        <a:pos x="114" y="273"/>
                      </a:cxn>
                      <a:cxn ang="0">
                        <a:pos x="217" y="331"/>
                      </a:cxn>
                      <a:cxn ang="0">
                        <a:pos x="237" y="285"/>
                      </a:cxn>
                      <a:cxn ang="0">
                        <a:pos x="296" y="314"/>
                      </a:cxn>
                      <a:cxn ang="0">
                        <a:pos x="380" y="296"/>
                      </a:cxn>
                      <a:cxn ang="0">
                        <a:pos x="395" y="226"/>
                      </a:cxn>
                      <a:cxn ang="0">
                        <a:pos x="462" y="249"/>
                      </a:cxn>
                      <a:cxn ang="0">
                        <a:pos x="481" y="296"/>
                      </a:cxn>
                      <a:cxn ang="0">
                        <a:pos x="537" y="338"/>
                      </a:cxn>
                      <a:cxn ang="0">
                        <a:pos x="652" y="301"/>
                      </a:cxn>
                      <a:cxn ang="0">
                        <a:pos x="728" y="243"/>
                      </a:cxn>
                      <a:cxn ang="0">
                        <a:pos x="736" y="157"/>
                      </a:cxn>
                      <a:cxn ang="0">
                        <a:pos x="669" y="103"/>
                      </a:cxn>
                      <a:cxn ang="0">
                        <a:pos x="468" y="106"/>
                      </a:cxn>
                      <a:cxn ang="0">
                        <a:pos x="442" y="50"/>
                      </a:cxn>
                      <a:cxn ang="0">
                        <a:pos x="510" y="106"/>
                      </a:cxn>
                      <a:cxn ang="0">
                        <a:pos x="596" y="53"/>
                      </a:cxn>
                      <a:cxn ang="0">
                        <a:pos x="631" y="35"/>
                      </a:cxn>
                      <a:cxn ang="0">
                        <a:pos x="578" y="0"/>
                      </a:cxn>
                      <a:cxn ang="0">
                        <a:pos x="481" y="15"/>
                      </a:cxn>
                      <a:cxn ang="0">
                        <a:pos x="409" y="35"/>
                      </a:cxn>
                    </a:cxnLst>
                    <a:rect l="0" t="0" r="r" b="b"/>
                    <a:pathLst>
                      <a:path w="736" h="338">
                        <a:moveTo>
                          <a:pt x="409" y="35"/>
                        </a:moveTo>
                        <a:lnTo>
                          <a:pt x="234" y="21"/>
                        </a:lnTo>
                        <a:lnTo>
                          <a:pt x="86" y="50"/>
                        </a:lnTo>
                        <a:lnTo>
                          <a:pt x="13" y="107"/>
                        </a:lnTo>
                        <a:lnTo>
                          <a:pt x="0" y="176"/>
                        </a:lnTo>
                        <a:lnTo>
                          <a:pt x="38" y="238"/>
                        </a:lnTo>
                        <a:lnTo>
                          <a:pt x="85" y="278"/>
                        </a:lnTo>
                        <a:lnTo>
                          <a:pt x="114" y="273"/>
                        </a:lnTo>
                        <a:lnTo>
                          <a:pt x="217" y="331"/>
                        </a:lnTo>
                        <a:lnTo>
                          <a:pt x="237" y="285"/>
                        </a:lnTo>
                        <a:lnTo>
                          <a:pt x="296" y="314"/>
                        </a:lnTo>
                        <a:lnTo>
                          <a:pt x="380" y="296"/>
                        </a:lnTo>
                        <a:lnTo>
                          <a:pt x="395" y="226"/>
                        </a:lnTo>
                        <a:lnTo>
                          <a:pt x="462" y="249"/>
                        </a:lnTo>
                        <a:lnTo>
                          <a:pt x="481" y="296"/>
                        </a:lnTo>
                        <a:lnTo>
                          <a:pt x="537" y="338"/>
                        </a:lnTo>
                        <a:lnTo>
                          <a:pt x="652" y="301"/>
                        </a:lnTo>
                        <a:lnTo>
                          <a:pt x="728" y="243"/>
                        </a:lnTo>
                        <a:lnTo>
                          <a:pt x="736" y="157"/>
                        </a:lnTo>
                        <a:lnTo>
                          <a:pt x="669" y="103"/>
                        </a:lnTo>
                        <a:lnTo>
                          <a:pt x="468" y="106"/>
                        </a:lnTo>
                        <a:lnTo>
                          <a:pt x="442" y="50"/>
                        </a:lnTo>
                        <a:lnTo>
                          <a:pt x="510" y="106"/>
                        </a:lnTo>
                        <a:lnTo>
                          <a:pt x="596" y="53"/>
                        </a:lnTo>
                        <a:lnTo>
                          <a:pt x="631" y="35"/>
                        </a:lnTo>
                        <a:lnTo>
                          <a:pt x="578" y="0"/>
                        </a:lnTo>
                        <a:lnTo>
                          <a:pt x="481" y="15"/>
                        </a:lnTo>
                        <a:lnTo>
                          <a:pt x="409" y="35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08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576"/>
                    <a:ext cx="1162" cy="443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27089" name="Rectangle 113"/>
            <p:cNvSpPr>
              <a:spLocks noChangeArrowheads="1"/>
            </p:cNvSpPr>
            <p:nvPr/>
          </p:nvSpPr>
          <p:spPr bwMode="auto">
            <a:xfrm>
              <a:off x="432" y="3254"/>
              <a:ext cx="5088" cy="6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278" name="Group 114"/>
            <p:cNvGrpSpPr>
              <a:grpSpLocks/>
            </p:cNvGrpSpPr>
            <p:nvPr/>
          </p:nvGrpSpPr>
          <p:grpSpPr bwMode="auto">
            <a:xfrm>
              <a:off x="5131" y="3734"/>
              <a:ext cx="341" cy="202"/>
              <a:chOff x="1008" y="1632"/>
              <a:chExt cx="2166" cy="1006"/>
            </a:xfrm>
          </p:grpSpPr>
          <p:grpSp>
            <p:nvGrpSpPr>
              <p:cNvPr id="51282" name="Group 115"/>
              <p:cNvGrpSpPr>
                <a:grpSpLocks/>
              </p:cNvGrpSpPr>
              <p:nvPr/>
            </p:nvGrpSpPr>
            <p:grpSpPr bwMode="auto">
              <a:xfrm>
                <a:off x="1776" y="1920"/>
                <a:ext cx="1398" cy="619"/>
                <a:chOff x="3296" y="2926"/>
                <a:chExt cx="1398" cy="619"/>
              </a:xfrm>
            </p:grpSpPr>
            <p:sp>
              <p:nvSpPr>
                <p:cNvPr id="127092" name="Oval 116"/>
                <p:cNvSpPr>
                  <a:spLocks noChangeArrowheads="1"/>
                </p:cNvSpPr>
                <p:nvPr/>
              </p:nvSpPr>
              <p:spPr bwMode="auto">
                <a:xfrm>
                  <a:off x="3297" y="3021"/>
                  <a:ext cx="1397" cy="523"/>
                </a:xfrm>
                <a:prstGeom prst="ellipse">
                  <a:avLst/>
                </a:prstGeom>
                <a:solidFill>
                  <a:srgbClr val="BF7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93" name="Oval 117"/>
                <p:cNvSpPr>
                  <a:spLocks noChangeArrowheads="1"/>
                </p:cNvSpPr>
                <p:nvPr/>
              </p:nvSpPr>
              <p:spPr bwMode="auto">
                <a:xfrm>
                  <a:off x="3297" y="2927"/>
                  <a:ext cx="1385" cy="523"/>
                </a:xfrm>
                <a:prstGeom prst="ellipse">
                  <a:avLst/>
                </a:prstGeom>
                <a:solidFill>
                  <a:srgbClr val="FF9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94" name="Line 118"/>
                <p:cNvSpPr>
                  <a:spLocks noChangeShapeType="1"/>
                </p:cNvSpPr>
                <p:nvPr/>
              </p:nvSpPr>
              <p:spPr bwMode="auto">
                <a:xfrm>
                  <a:off x="3303" y="3211"/>
                  <a:ext cx="0" cy="6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95" name="Line 119"/>
                <p:cNvSpPr>
                  <a:spLocks noChangeShapeType="1"/>
                </p:cNvSpPr>
                <p:nvPr/>
              </p:nvSpPr>
              <p:spPr bwMode="auto">
                <a:xfrm>
                  <a:off x="3722" y="3440"/>
                  <a:ext cx="6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96" name="Line 120"/>
                <p:cNvSpPr>
                  <a:spLocks noChangeShapeType="1"/>
                </p:cNvSpPr>
                <p:nvPr/>
              </p:nvSpPr>
              <p:spPr bwMode="auto">
                <a:xfrm>
                  <a:off x="4002" y="3455"/>
                  <a:ext cx="0" cy="8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97" name="Line 121"/>
                <p:cNvSpPr>
                  <a:spLocks noChangeShapeType="1"/>
                </p:cNvSpPr>
                <p:nvPr/>
              </p:nvSpPr>
              <p:spPr bwMode="auto">
                <a:xfrm>
                  <a:off x="4256" y="3440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98" name="Line 122"/>
                <p:cNvSpPr>
                  <a:spLocks noChangeShapeType="1"/>
                </p:cNvSpPr>
                <p:nvPr/>
              </p:nvSpPr>
              <p:spPr bwMode="auto">
                <a:xfrm>
                  <a:off x="4535" y="3360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099" name="Line 123"/>
                <p:cNvSpPr>
                  <a:spLocks noChangeShapeType="1"/>
                </p:cNvSpPr>
                <p:nvPr/>
              </p:nvSpPr>
              <p:spPr bwMode="auto">
                <a:xfrm>
                  <a:off x="4688" y="3196"/>
                  <a:ext cx="6" cy="9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00" name="Line 124"/>
                <p:cNvSpPr>
                  <a:spLocks noChangeShapeType="1"/>
                </p:cNvSpPr>
                <p:nvPr/>
              </p:nvSpPr>
              <p:spPr bwMode="auto">
                <a:xfrm>
                  <a:off x="3481" y="3380"/>
                  <a:ext cx="0" cy="7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01" name="Freeform 125"/>
                <p:cNvSpPr>
                  <a:spLocks/>
                </p:cNvSpPr>
                <p:nvPr/>
              </p:nvSpPr>
              <p:spPr bwMode="auto">
                <a:xfrm>
                  <a:off x="3621" y="3016"/>
                  <a:ext cx="737" cy="334"/>
                </a:xfrm>
                <a:custGeom>
                  <a:avLst/>
                  <a:gdLst/>
                  <a:ahLst/>
                  <a:cxnLst>
                    <a:cxn ang="0">
                      <a:pos x="406" y="34"/>
                    </a:cxn>
                    <a:cxn ang="0">
                      <a:pos x="233" y="19"/>
                    </a:cxn>
                    <a:cxn ang="0">
                      <a:pos x="86" y="46"/>
                    </a:cxn>
                    <a:cxn ang="0">
                      <a:pos x="10" y="105"/>
                    </a:cxn>
                    <a:cxn ang="0">
                      <a:pos x="0" y="172"/>
                    </a:cxn>
                    <a:cxn ang="0">
                      <a:pos x="36" y="232"/>
                    </a:cxn>
                    <a:cxn ang="0">
                      <a:pos x="84" y="274"/>
                    </a:cxn>
                    <a:cxn ang="0">
                      <a:pos x="111" y="270"/>
                    </a:cxn>
                    <a:cxn ang="0">
                      <a:pos x="214" y="328"/>
                    </a:cxn>
                    <a:cxn ang="0">
                      <a:pos x="234" y="283"/>
                    </a:cxn>
                    <a:cxn ang="0">
                      <a:pos x="296" y="310"/>
                    </a:cxn>
                    <a:cxn ang="0">
                      <a:pos x="381" y="291"/>
                    </a:cxn>
                    <a:cxn ang="0">
                      <a:pos x="395" y="224"/>
                    </a:cxn>
                    <a:cxn ang="0">
                      <a:pos x="461" y="247"/>
                    </a:cxn>
                    <a:cxn ang="0">
                      <a:pos x="481" y="291"/>
                    </a:cxn>
                    <a:cxn ang="0">
                      <a:pos x="535" y="334"/>
                    </a:cxn>
                    <a:cxn ang="0">
                      <a:pos x="652" y="298"/>
                    </a:cxn>
                    <a:cxn ang="0">
                      <a:pos x="728" y="237"/>
                    </a:cxn>
                    <a:cxn ang="0">
                      <a:pos x="736" y="153"/>
                    </a:cxn>
                    <a:cxn ang="0">
                      <a:pos x="666" y="97"/>
                    </a:cxn>
                    <a:cxn ang="0">
                      <a:pos x="465" y="99"/>
                    </a:cxn>
                    <a:cxn ang="0">
                      <a:pos x="442" y="46"/>
                    </a:cxn>
                    <a:cxn ang="0">
                      <a:pos x="508" y="99"/>
                    </a:cxn>
                    <a:cxn ang="0">
                      <a:pos x="597" y="50"/>
                    </a:cxn>
                    <a:cxn ang="0">
                      <a:pos x="630" y="34"/>
                    </a:cxn>
                    <a:cxn ang="0">
                      <a:pos x="578" y="0"/>
                    </a:cxn>
                    <a:cxn ang="0">
                      <a:pos x="481" y="10"/>
                    </a:cxn>
                    <a:cxn ang="0">
                      <a:pos x="406" y="34"/>
                    </a:cxn>
                  </a:cxnLst>
                  <a:rect l="0" t="0" r="r" b="b"/>
                  <a:pathLst>
                    <a:path w="736" h="334">
                      <a:moveTo>
                        <a:pt x="406" y="34"/>
                      </a:moveTo>
                      <a:lnTo>
                        <a:pt x="233" y="19"/>
                      </a:lnTo>
                      <a:lnTo>
                        <a:pt x="86" y="46"/>
                      </a:lnTo>
                      <a:lnTo>
                        <a:pt x="10" y="105"/>
                      </a:lnTo>
                      <a:lnTo>
                        <a:pt x="0" y="172"/>
                      </a:lnTo>
                      <a:lnTo>
                        <a:pt x="36" y="232"/>
                      </a:lnTo>
                      <a:lnTo>
                        <a:pt x="84" y="274"/>
                      </a:lnTo>
                      <a:lnTo>
                        <a:pt x="111" y="270"/>
                      </a:lnTo>
                      <a:lnTo>
                        <a:pt x="214" y="328"/>
                      </a:lnTo>
                      <a:lnTo>
                        <a:pt x="234" y="283"/>
                      </a:lnTo>
                      <a:lnTo>
                        <a:pt x="296" y="310"/>
                      </a:lnTo>
                      <a:lnTo>
                        <a:pt x="381" y="291"/>
                      </a:lnTo>
                      <a:lnTo>
                        <a:pt x="395" y="224"/>
                      </a:lnTo>
                      <a:lnTo>
                        <a:pt x="461" y="247"/>
                      </a:lnTo>
                      <a:lnTo>
                        <a:pt x="481" y="291"/>
                      </a:lnTo>
                      <a:lnTo>
                        <a:pt x="535" y="334"/>
                      </a:lnTo>
                      <a:lnTo>
                        <a:pt x="652" y="298"/>
                      </a:lnTo>
                      <a:lnTo>
                        <a:pt x="728" y="237"/>
                      </a:lnTo>
                      <a:lnTo>
                        <a:pt x="736" y="153"/>
                      </a:lnTo>
                      <a:lnTo>
                        <a:pt x="666" y="97"/>
                      </a:lnTo>
                      <a:lnTo>
                        <a:pt x="465" y="99"/>
                      </a:lnTo>
                      <a:lnTo>
                        <a:pt x="442" y="46"/>
                      </a:lnTo>
                      <a:lnTo>
                        <a:pt x="508" y="99"/>
                      </a:lnTo>
                      <a:lnTo>
                        <a:pt x="597" y="50"/>
                      </a:lnTo>
                      <a:lnTo>
                        <a:pt x="630" y="34"/>
                      </a:lnTo>
                      <a:lnTo>
                        <a:pt x="578" y="0"/>
                      </a:lnTo>
                      <a:lnTo>
                        <a:pt x="481" y="10"/>
                      </a:lnTo>
                      <a:lnTo>
                        <a:pt x="406" y="34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02" name="Oval 126"/>
                <p:cNvSpPr>
                  <a:spLocks noChangeArrowheads="1"/>
                </p:cNvSpPr>
                <p:nvPr/>
              </p:nvSpPr>
              <p:spPr bwMode="auto">
                <a:xfrm>
                  <a:off x="3417" y="2967"/>
                  <a:ext cx="1169" cy="443"/>
                </a:xfrm>
                <a:prstGeom prst="ellips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83" name="Group 127"/>
              <p:cNvGrpSpPr>
                <a:grpSpLocks/>
              </p:cNvGrpSpPr>
              <p:nvPr/>
            </p:nvGrpSpPr>
            <p:grpSpPr bwMode="auto">
              <a:xfrm>
                <a:off x="1584" y="1632"/>
                <a:ext cx="1395" cy="617"/>
                <a:chOff x="3261" y="1826"/>
                <a:chExt cx="1395" cy="617"/>
              </a:xfrm>
            </p:grpSpPr>
            <p:sp>
              <p:nvSpPr>
                <p:cNvPr id="127104" name="Oval 128"/>
                <p:cNvSpPr>
                  <a:spLocks noChangeArrowheads="1"/>
                </p:cNvSpPr>
                <p:nvPr/>
              </p:nvSpPr>
              <p:spPr bwMode="auto">
                <a:xfrm>
                  <a:off x="3263" y="1916"/>
                  <a:ext cx="1391" cy="528"/>
                </a:xfrm>
                <a:prstGeom prst="ellipse">
                  <a:avLst/>
                </a:prstGeom>
                <a:solidFill>
                  <a:srgbClr val="BF7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05" name="Oval 129"/>
                <p:cNvSpPr>
                  <a:spLocks noChangeArrowheads="1"/>
                </p:cNvSpPr>
                <p:nvPr/>
              </p:nvSpPr>
              <p:spPr bwMode="auto">
                <a:xfrm>
                  <a:off x="3263" y="1826"/>
                  <a:ext cx="1391" cy="523"/>
                </a:xfrm>
                <a:prstGeom prst="ellipse">
                  <a:avLst/>
                </a:prstGeom>
                <a:solidFill>
                  <a:srgbClr val="FF9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06" name="Line 130"/>
                <p:cNvSpPr>
                  <a:spLocks noChangeShapeType="1"/>
                </p:cNvSpPr>
                <p:nvPr/>
              </p:nvSpPr>
              <p:spPr bwMode="auto">
                <a:xfrm>
                  <a:off x="3263" y="2105"/>
                  <a:ext cx="6" cy="7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07" name="Line 131"/>
                <p:cNvSpPr>
                  <a:spLocks noChangeShapeType="1"/>
                </p:cNvSpPr>
                <p:nvPr/>
              </p:nvSpPr>
              <p:spPr bwMode="auto">
                <a:xfrm>
                  <a:off x="3689" y="233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08" name="Line 132"/>
                <p:cNvSpPr>
                  <a:spLocks noChangeShapeType="1"/>
                </p:cNvSpPr>
                <p:nvPr/>
              </p:nvSpPr>
              <p:spPr bwMode="auto">
                <a:xfrm>
                  <a:off x="3962" y="2354"/>
                  <a:ext cx="6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09" name="Line 133"/>
                <p:cNvSpPr>
                  <a:spLocks noChangeShapeType="1"/>
                </p:cNvSpPr>
                <p:nvPr/>
              </p:nvSpPr>
              <p:spPr bwMode="auto">
                <a:xfrm>
                  <a:off x="4222" y="233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10" name="Line 134"/>
                <p:cNvSpPr>
                  <a:spLocks noChangeShapeType="1"/>
                </p:cNvSpPr>
                <p:nvPr/>
              </p:nvSpPr>
              <p:spPr bwMode="auto">
                <a:xfrm>
                  <a:off x="4495" y="225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11" name="Line 135"/>
                <p:cNvSpPr>
                  <a:spLocks noChangeShapeType="1"/>
                </p:cNvSpPr>
                <p:nvPr/>
              </p:nvSpPr>
              <p:spPr bwMode="auto">
                <a:xfrm>
                  <a:off x="4648" y="2095"/>
                  <a:ext cx="6" cy="8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12" name="Line 136"/>
                <p:cNvSpPr>
                  <a:spLocks noChangeShapeType="1"/>
                </p:cNvSpPr>
                <p:nvPr/>
              </p:nvSpPr>
              <p:spPr bwMode="auto">
                <a:xfrm>
                  <a:off x="3447" y="227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13" name="Freeform 137"/>
                <p:cNvSpPr>
                  <a:spLocks/>
                </p:cNvSpPr>
                <p:nvPr/>
              </p:nvSpPr>
              <p:spPr bwMode="auto">
                <a:xfrm>
                  <a:off x="3593" y="1911"/>
                  <a:ext cx="730" cy="339"/>
                </a:xfrm>
                <a:custGeom>
                  <a:avLst/>
                  <a:gdLst/>
                  <a:ahLst/>
                  <a:cxnLst>
                    <a:cxn ang="0">
                      <a:pos x="407" y="34"/>
                    </a:cxn>
                    <a:cxn ang="0">
                      <a:pos x="228" y="18"/>
                    </a:cxn>
                    <a:cxn ang="0">
                      <a:pos x="84" y="47"/>
                    </a:cxn>
                    <a:cxn ang="0">
                      <a:pos x="11" y="103"/>
                    </a:cxn>
                    <a:cxn ang="0">
                      <a:pos x="0" y="172"/>
                    </a:cxn>
                    <a:cxn ang="0">
                      <a:pos x="34" y="233"/>
                    </a:cxn>
                    <a:cxn ang="0">
                      <a:pos x="82" y="276"/>
                    </a:cxn>
                    <a:cxn ang="0">
                      <a:pos x="110" y="268"/>
                    </a:cxn>
                    <a:cxn ang="0">
                      <a:pos x="214" y="328"/>
                    </a:cxn>
                    <a:cxn ang="0">
                      <a:pos x="231" y="282"/>
                    </a:cxn>
                    <a:cxn ang="0">
                      <a:pos x="292" y="311"/>
                    </a:cxn>
                    <a:cxn ang="0">
                      <a:pos x="379" y="292"/>
                    </a:cxn>
                    <a:cxn ang="0">
                      <a:pos x="390" y="225"/>
                    </a:cxn>
                    <a:cxn ang="0">
                      <a:pos x="459" y="248"/>
                    </a:cxn>
                    <a:cxn ang="0">
                      <a:pos x="478" y="292"/>
                    </a:cxn>
                    <a:cxn ang="0">
                      <a:pos x="533" y="337"/>
                    </a:cxn>
                    <a:cxn ang="0">
                      <a:pos x="651" y="296"/>
                    </a:cxn>
                    <a:cxn ang="0">
                      <a:pos x="726" y="238"/>
                    </a:cxn>
                    <a:cxn ang="0">
                      <a:pos x="733" y="154"/>
                    </a:cxn>
                    <a:cxn ang="0">
                      <a:pos x="664" y="99"/>
                    </a:cxn>
                    <a:cxn ang="0">
                      <a:pos x="465" y="101"/>
                    </a:cxn>
                    <a:cxn ang="0">
                      <a:pos x="437" y="47"/>
                    </a:cxn>
                    <a:cxn ang="0">
                      <a:pos x="506" y="101"/>
                    </a:cxn>
                    <a:cxn ang="0">
                      <a:pos x="594" y="50"/>
                    </a:cxn>
                    <a:cxn ang="0">
                      <a:pos x="628" y="34"/>
                    </a:cxn>
                    <a:cxn ang="0">
                      <a:pos x="575" y="0"/>
                    </a:cxn>
                    <a:cxn ang="0">
                      <a:pos x="478" y="12"/>
                    </a:cxn>
                    <a:cxn ang="0">
                      <a:pos x="407" y="34"/>
                    </a:cxn>
                  </a:cxnLst>
                  <a:rect l="0" t="0" r="r" b="b"/>
                  <a:pathLst>
                    <a:path w="733" h="337">
                      <a:moveTo>
                        <a:pt x="407" y="34"/>
                      </a:moveTo>
                      <a:lnTo>
                        <a:pt x="228" y="18"/>
                      </a:lnTo>
                      <a:lnTo>
                        <a:pt x="84" y="47"/>
                      </a:lnTo>
                      <a:lnTo>
                        <a:pt x="11" y="103"/>
                      </a:lnTo>
                      <a:lnTo>
                        <a:pt x="0" y="172"/>
                      </a:lnTo>
                      <a:lnTo>
                        <a:pt x="34" y="233"/>
                      </a:lnTo>
                      <a:lnTo>
                        <a:pt x="82" y="276"/>
                      </a:lnTo>
                      <a:lnTo>
                        <a:pt x="110" y="268"/>
                      </a:lnTo>
                      <a:lnTo>
                        <a:pt x="214" y="328"/>
                      </a:lnTo>
                      <a:lnTo>
                        <a:pt x="231" y="282"/>
                      </a:lnTo>
                      <a:lnTo>
                        <a:pt x="292" y="311"/>
                      </a:lnTo>
                      <a:lnTo>
                        <a:pt x="379" y="292"/>
                      </a:lnTo>
                      <a:lnTo>
                        <a:pt x="390" y="225"/>
                      </a:lnTo>
                      <a:lnTo>
                        <a:pt x="459" y="248"/>
                      </a:lnTo>
                      <a:lnTo>
                        <a:pt x="478" y="292"/>
                      </a:lnTo>
                      <a:lnTo>
                        <a:pt x="533" y="337"/>
                      </a:lnTo>
                      <a:lnTo>
                        <a:pt x="651" y="296"/>
                      </a:lnTo>
                      <a:lnTo>
                        <a:pt x="726" y="238"/>
                      </a:lnTo>
                      <a:lnTo>
                        <a:pt x="733" y="154"/>
                      </a:lnTo>
                      <a:lnTo>
                        <a:pt x="664" y="99"/>
                      </a:lnTo>
                      <a:lnTo>
                        <a:pt x="465" y="101"/>
                      </a:lnTo>
                      <a:lnTo>
                        <a:pt x="437" y="47"/>
                      </a:lnTo>
                      <a:lnTo>
                        <a:pt x="506" y="101"/>
                      </a:lnTo>
                      <a:lnTo>
                        <a:pt x="594" y="50"/>
                      </a:lnTo>
                      <a:lnTo>
                        <a:pt x="628" y="34"/>
                      </a:lnTo>
                      <a:lnTo>
                        <a:pt x="575" y="0"/>
                      </a:lnTo>
                      <a:lnTo>
                        <a:pt x="478" y="12"/>
                      </a:lnTo>
                      <a:lnTo>
                        <a:pt x="407" y="34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14" name="Oval 138"/>
                <p:cNvSpPr>
                  <a:spLocks noChangeArrowheads="1"/>
                </p:cNvSpPr>
                <p:nvPr/>
              </p:nvSpPr>
              <p:spPr bwMode="auto">
                <a:xfrm>
                  <a:off x="3390" y="1861"/>
                  <a:ext cx="1162" cy="438"/>
                </a:xfrm>
                <a:prstGeom prst="ellips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84" name="Group 139"/>
              <p:cNvGrpSpPr>
                <a:grpSpLocks/>
              </p:cNvGrpSpPr>
              <p:nvPr/>
            </p:nvGrpSpPr>
            <p:grpSpPr bwMode="auto">
              <a:xfrm>
                <a:off x="1008" y="1872"/>
                <a:ext cx="1610" cy="766"/>
                <a:chOff x="1592" y="3537"/>
                <a:chExt cx="1610" cy="766"/>
              </a:xfrm>
            </p:grpSpPr>
            <p:grpSp>
              <p:nvGrpSpPr>
                <p:cNvPr id="51285" name="Group 140"/>
                <p:cNvGrpSpPr>
                  <a:grpSpLocks/>
                </p:cNvGrpSpPr>
                <p:nvPr/>
              </p:nvGrpSpPr>
              <p:grpSpPr bwMode="auto">
                <a:xfrm>
                  <a:off x="1592" y="3679"/>
                  <a:ext cx="1394" cy="624"/>
                  <a:chOff x="1592" y="3679"/>
                  <a:chExt cx="1394" cy="624"/>
                </a:xfrm>
              </p:grpSpPr>
              <p:sp>
                <p:nvSpPr>
                  <p:cNvPr id="127117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775"/>
                    <a:ext cx="1391" cy="528"/>
                  </a:xfrm>
                  <a:prstGeom prst="ellipse">
                    <a:avLst/>
                  </a:prstGeom>
                  <a:solidFill>
                    <a:srgbClr val="BF7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18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680"/>
                    <a:ext cx="1391" cy="523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1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592" y="3964"/>
                    <a:ext cx="0" cy="6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2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2018" y="4193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2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2291" y="4208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2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551" y="4193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2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824" y="4114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2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83" y="3949"/>
                    <a:ext cx="0" cy="9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2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4129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26" name="Freeform 150"/>
                  <p:cNvSpPr>
                    <a:spLocks/>
                  </p:cNvSpPr>
                  <p:nvPr/>
                </p:nvSpPr>
                <p:spPr bwMode="auto">
                  <a:xfrm>
                    <a:off x="1922" y="3765"/>
                    <a:ext cx="730" cy="339"/>
                  </a:xfrm>
                  <a:custGeom>
                    <a:avLst/>
                    <a:gdLst/>
                    <a:ahLst/>
                    <a:cxnLst>
                      <a:cxn ang="0">
                        <a:pos x="405" y="36"/>
                      </a:cxn>
                      <a:cxn ang="0">
                        <a:pos x="231" y="20"/>
                      </a:cxn>
                      <a:cxn ang="0">
                        <a:pos x="86" y="49"/>
                      </a:cxn>
                      <a:cxn ang="0">
                        <a:pos x="9" y="105"/>
                      </a:cxn>
                      <a:cxn ang="0">
                        <a:pos x="0" y="174"/>
                      </a:cxn>
                      <a:cxn ang="0">
                        <a:pos x="36" y="235"/>
                      </a:cxn>
                      <a:cxn ang="0">
                        <a:pos x="83" y="275"/>
                      </a:cxn>
                      <a:cxn ang="0">
                        <a:pos x="111" y="271"/>
                      </a:cxn>
                      <a:cxn ang="0">
                        <a:pos x="212" y="330"/>
                      </a:cxn>
                      <a:cxn ang="0">
                        <a:pos x="234" y="281"/>
                      </a:cxn>
                      <a:cxn ang="0">
                        <a:pos x="294" y="311"/>
                      </a:cxn>
                      <a:cxn ang="0">
                        <a:pos x="379" y="294"/>
                      </a:cxn>
                      <a:cxn ang="0">
                        <a:pos x="392" y="224"/>
                      </a:cxn>
                      <a:cxn ang="0">
                        <a:pos x="459" y="247"/>
                      </a:cxn>
                      <a:cxn ang="0">
                        <a:pos x="479" y="294"/>
                      </a:cxn>
                      <a:cxn ang="0">
                        <a:pos x="535" y="336"/>
                      </a:cxn>
                      <a:cxn ang="0">
                        <a:pos x="650" y="298"/>
                      </a:cxn>
                      <a:cxn ang="0">
                        <a:pos x="727" y="241"/>
                      </a:cxn>
                      <a:cxn ang="0">
                        <a:pos x="735" y="156"/>
                      </a:cxn>
                      <a:cxn ang="0">
                        <a:pos x="664" y="100"/>
                      </a:cxn>
                      <a:cxn ang="0">
                        <a:pos x="463" y="103"/>
                      </a:cxn>
                      <a:cxn ang="0">
                        <a:pos x="439" y="49"/>
                      </a:cxn>
                      <a:cxn ang="0">
                        <a:pos x="506" y="103"/>
                      </a:cxn>
                      <a:cxn ang="0">
                        <a:pos x="595" y="52"/>
                      </a:cxn>
                      <a:cxn ang="0">
                        <a:pos x="630" y="36"/>
                      </a:cxn>
                      <a:cxn ang="0">
                        <a:pos x="577" y="0"/>
                      </a:cxn>
                      <a:cxn ang="0">
                        <a:pos x="479" y="14"/>
                      </a:cxn>
                      <a:cxn ang="0">
                        <a:pos x="405" y="36"/>
                      </a:cxn>
                    </a:cxnLst>
                    <a:rect l="0" t="0" r="r" b="b"/>
                    <a:pathLst>
                      <a:path w="735" h="336">
                        <a:moveTo>
                          <a:pt x="405" y="36"/>
                        </a:moveTo>
                        <a:lnTo>
                          <a:pt x="231" y="20"/>
                        </a:lnTo>
                        <a:lnTo>
                          <a:pt x="86" y="49"/>
                        </a:lnTo>
                        <a:lnTo>
                          <a:pt x="9" y="105"/>
                        </a:lnTo>
                        <a:lnTo>
                          <a:pt x="0" y="174"/>
                        </a:lnTo>
                        <a:lnTo>
                          <a:pt x="36" y="235"/>
                        </a:lnTo>
                        <a:lnTo>
                          <a:pt x="83" y="275"/>
                        </a:lnTo>
                        <a:lnTo>
                          <a:pt x="111" y="271"/>
                        </a:lnTo>
                        <a:lnTo>
                          <a:pt x="212" y="330"/>
                        </a:lnTo>
                        <a:lnTo>
                          <a:pt x="234" y="281"/>
                        </a:lnTo>
                        <a:lnTo>
                          <a:pt x="294" y="311"/>
                        </a:lnTo>
                        <a:lnTo>
                          <a:pt x="379" y="294"/>
                        </a:lnTo>
                        <a:lnTo>
                          <a:pt x="392" y="224"/>
                        </a:lnTo>
                        <a:lnTo>
                          <a:pt x="459" y="247"/>
                        </a:lnTo>
                        <a:lnTo>
                          <a:pt x="479" y="294"/>
                        </a:lnTo>
                        <a:lnTo>
                          <a:pt x="535" y="336"/>
                        </a:lnTo>
                        <a:lnTo>
                          <a:pt x="650" y="298"/>
                        </a:lnTo>
                        <a:lnTo>
                          <a:pt x="727" y="241"/>
                        </a:lnTo>
                        <a:lnTo>
                          <a:pt x="735" y="156"/>
                        </a:lnTo>
                        <a:lnTo>
                          <a:pt x="664" y="100"/>
                        </a:lnTo>
                        <a:lnTo>
                          <a:pt x="463" y="103"/>
                        </a:lnTo>
                        <a:lnTo>
                          <a:pt x="439" y="49"/>
                        </a:lnTo>
                        <a:lnTo>
                          <a:pt x="506" y="103"/>
                        </a:lnTo>
                        <a:lnTo>
                          <a:pt x="595" y="52"/>
                        </a:lnTo>
                        <a:lnTo>
                          <a:pt x="630" y="36"/>
                        </a:lnTo>
                        <a:lnTo>
                          <a:pt x="577" y="0"/>
                        </a:lnTo>
                        <a:lnTo>
                          <a:pt x="479" y="14"/>
                        </a:lnTo>
                        <a:lnTo>
                          <a:pt x="405" y="36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27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719" y="3715"/>
                    <a:ext cx="1162" cy="443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1286" name="Group 152"/>
                <p:cNvGrpSpPr>
                  <a:grpSpLocks/>
                </p:cNvGrpSpPr>
                <p:nvPr/>
              </p:nvGrpSpPr>
              <p:grpSpPr bwMode="auto">
                <a:xfrm>
                  <a:off x="1807" y="3537"/>
                  <a:ext cx="1395" cy="624"/>
                  <a:chOff x="1807" y="3537"/>
                  <a:chExt cx="1395" cy="624"/>
                </a:xfrm>
              </p:grpSpPr>
              <p:sp>
                <p:nvSpPr>
                  <p:cNvPr id="127129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3631"/>
                    <a:ext cx="1385" cy="528"/>
                  </a:xfrm>
                  <a:prstGeom prst="ellipse">
                    <a:avLst/>
                  </a:prstGeom>
                  <a:solidFill>
                    <a:srgbClr val="BF7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0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1808" y="3536"/>
                    <a:ext cx="1391" cy="528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3825"/>
                    <a:ext cx="0" cy="6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2240" y="4049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513" y="4069"/>
                    <a:ext cx="0" cy="8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767" y="4054"/>
                    <a:ext cx="0" cy="7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3040" y="3969"/>
                    <a:ext cx="0" cy="8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6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3199" y="3810"/>
                    <a:ext cx="0" cy="8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7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992" y="3989"/>
                    <a:ext cx="6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8" name="Freeform 162"/>
                  <p:cNvSpPr>
                    <a:spLocks/>
                  </p:cNvSpPr>
                  <p:nvPr/>
                </p:nvSpPr>
                <p:spPr bwMode="auto">
                  <a:xfrm>
                    <a:off x="2138" y="3626"/>
                    <a:ext cx="730" cy="334"/>
                  </a:xfrm>
                  <a:custGeom>
                    <a:avLst/>
                    <a:gdLst/>
                    <a:ahLst/>
                    <a:cxnLst>
                      <a:cxn ang="0">
                        <a:pos x="409" y="35"/>
                      </a:cxn>
                      <a:cxn ang="0">
                        <a:pos x="234" y="21"/>
                      </a:cxn>
                      <a:cxn ang="0">
                        <a:pos x="86" y="50"/>
                      </a:cxn>
                      <a:cxn ang="0">
                        <a:pos x="13" y="107"/>
                      </a:cxn>
                      <a:cxn ang="0">
                        <a:pos x="0" y="176"/>
                      </a:cxn>
                      <a:cxn ang="0">
                        <a:pos x="38" y="238"/>
                      </a:cxn>
                      <a:cxn ang="0">
                        <a:pos x="85" y="278"/>
                      </a:cxn>
                      <a:cxn ang="0">
                        <a:pos x="114" y="273"/>
                      </a:cxn>
                      <a:cxn ang="0">
                        <a:pos x="217" y="331"/>
                      </a:cxn>
                      <a:cxn ang="0">
                        <a:pos x="237" y="285"/>
                      </a:cxn>
                      <a:cxn ang="0">
                        <a:pos x="296" y="314"/>
                      </a:cxn>
                      <a:cxn ang="0">
                        <a:pos x="380" y="296"/>
                      </a:cxn>
                      <a:cxn ang="0">
                        <a:pos x="395" y="226"/>
                      </a:cxn>
                      <a:cxn ang="0">
                        <a:pos x="462" y="249"/>
                      </a:cxn>
                      <a:cxn ang="0">
                        <a:pos x="481" y="296"/>
                      </a:cxn>
                      <a:cxn ang="0">
                        <a:pos x="537" y="338"/>
                      </a:cxn>
                      <a:cxn ang="0">
                        <a:pos x="652" y="301"/>
                      </a:cxn>
                      <a:cxn ang="0">
                        <a:pos x="728" y="243"/>
                      </a:cxn>
                      <a:cxn ang="0">
                        <a:pos x="736" y="157"/>
                      </a:cxn>
                      <a:cxn ang="0">
                        <a:pos x="669" y="103"/>
                      </a:cxn>
                      <a:cxn ang="0">
                        <a:pos x="468" y="106"/>
                      </a:cxn>
                      <a:cxn ang="0">
                        <a:pos x="442" y="50"/>
                      </a:cxn>
                      <a:cxn ang="0">
                        <a:pos x="510" y="106"/>
                      </a:cxn>
                      <a:cxn ang="0">
                        <a:pos x="596" y="53"/>
                      </a:cxn>
                      <a:cxn ang="0">
                        <a:pos x="631" y="35"/>
                      </a:cxn>
                      <a:cxn ang="0">
                        <a:pos x="578" y="0"/>
                      </a:cxn>
                      <a:cxn ang="0">
                        <a:pos x="481" y="15"/>
                      </a:cxn>
                      <a:cxn ang="0">
                        <a:pos x="409" y="35"/>
                      </a:cxn>
                    </a:cxnLst>
                    <a:rect l="0" t="0" r="r" b="b"/>
                    <a:pathLst>
                      <a:path w="736" h="338">
                        <a:moveTo>
                          <a:pt x="409" y="35"/>
                        </a:moveTo>
                        <a:lnTo>
                          <a:pt x="234" y="21"/>
                        </a:lnTo>
                        <a:lnTo>
                          <a:pt x="86" y="50"/>
                        </a:lnTo>
                        <a:lnTo>
                          <a:pt x="13" y="107"/>
                        </a:lnTo>
                        <a:lnTo>
                          <a:pt x="0" y="176"/>
                        </a:lnTo>
                        <a:lnTo>
                          <a:pt x="38" y="238"/>
                        </a:lnTo>
                        <a:lnTo>
                          <a:pt x="85" y="278"/>
                        </a:lnTo>
                        <a:lnTo>
                          <a:pt x="114" y="273"/>
                        </a:lnTo>
                        <a:lnTo>
                          <a:pt x="217" y="331"/>
                        </a:lnTo>
                        <a:lnTo>
                          <a:pt x="237" y="285"/>
                        </a:lnTo>
                        <a:lnTo>
                          <a:pt x="296" y="314"/>
                        </a:lnTo>
                        <a:lnTo>
                          <a:pt x="380" y="296"/>
                        </a:lnTo>
                        <a:lnTo>
                          <a:pt x="395" y="226"/>
                        </a:lnTo>
                        <a:lnTo>
                          <a:pt x="462" y="249"/>
                        </a:lnTo>
                        <a:lnTo>
                          <a:pt x="481" y="296"/>
                        </a:lnTo>
                        <a:lnTo>
                          <a:pt x="537" y="338"/>
                        </a:lnTo>
                        <a:lnTo>
                          <a:pt x="652" y="301"/>
                        </a:lnTo>
                        <a:lnTo>
                          <a:pt x="728" y="243"/>
                        </a:lnTo>
                        <a:lnTo>
                          <a:pt x="736" y="157"/>
                        </a:lnTo>
                        <a:lnTo>
                          <a:pt x="669" y="103"/>
                        </a:lnTo>
                        <a:lnTo>
                          <a:pt x="468" y="106"/>
                        </a:lnTo>
                        <a:lnTo>
                          <a:pt x="442" y="50"/>
                        </a:lnTo>
                        <a:lnTo>
                          <a:pt x="510" y="106"/>
                        </a:lnTo>
                        <a:lnTo>
                          <a:pt x="596" y="53"/>
                        </a:lnTo>
                        <a:lnTo>
                          <a:pt x="631" y="35"/>
                        </a:lnTo>
                        <a:lnTo>
                          <a:pt x="578" y="0"/>
                        </a:lnTo>
                        <a:lnTo>
                          <a:pt x="481" y="15"/>
                        </a:lnTo>
                        <a:lnTo>
                          <a:pt x="409" y="35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39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576"/>
                    <a:ext cx="1162" cy="443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51279" name="Text Box 164"/>
            <p:cNvSpPr txBox="1">
              <a:spLocks noChangeArrowheads="1"/>
            </p:cNvSpPr>
            <p:nvPr/>
          </p:nvSpPr>
          <p:spPr bwMode="auto">
            <a:xfrm>
              <a:off x="1459" y="3431"/>
              <a:ext cx="4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600" b="0"/>
                <a:t>Año 1</a:t>
              </a:r>
              <a:endParaRPr lang="es-ES" sz="1600" b="0"/>
            </a:p>
          </p:txBody>
        </p:sp>
        <p:sp>
          <p:nvSpPr>
            <p:cNvPr id="51280" name="Text Box 165"/>
            <p:cNvSpPr txBox="1">
              <a:spLocks noChangeArrowheads="1"/>
            </p:cNvSpPr>
            <p:nvPr/>
          </p:nvSpPr>
          <p:spPr bwMode="auto">
            <a:xfrm>
              <a:off x="3783" y="3408"/>
              <a:ext cx="4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600" b="0"/>
                <a:t>Año 1</a:t>
              </a:r>
              <a:endParaRPr lang="es-ES" sz="1600" b="0"/>
            </a:p>
          </p:txBody>
        </p:sp>
        <p:sp>
          <p:nvSpPr>
            <p:cNvPr id="51281" name="Text Box 166"/>
            <p:cNvSpPr txBox="1">
              <a:spLocks noChangeArrowheads="1"/>
            </p:cNvSpPr>
            <p:nvPr/>
          </p:nvSpPr>
          <p:spPr bwMode="auto">
            <a:xfrm>
              <a:off x="2332" y="3312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800" b="0" i="1"/>
                <a:t>Si   </a:t>
              </a:r>
              <a:r>
                <a:rPr lang="es-ES" sz="1800" i="1">
                  <a:cs typeface="Times New Roman" pitchFamily="18" charset="0"/>
                </a:rPr>
                <a:t>π</a:t>
              </a:r>
              <a:r>
                <a:rPr lang="es-ES" sz="1800" b="0" i="1"/>
                <a:t> </a:t>
              </a:r>
              <a:r>
                <a:rPr lang="es-ES_tradnl" sz="1800" b="0" i="1"/>
                <a:t> = 25%</a:t>
              </a:r>
              <a:endParaRPr lang="es-ES" sz="1800" b="0" i="1"/>
            </a:p>
          </p:txBody>
        </p:sp>
      </p:grpSp>
      <p:grpSp>
        <p:nvGrpSpPr>
          <p:cNvPr id="21" name="Group 167"/>
          <p:cNvGrpSpPr>
            <a:grpSpLocks/>
          </p:cNvGrpSpPr>
          <p:nvPr/>
        </p:nvGrpSpPr>
        <p:grpSpPr bwMode="auto">
          <a:xfrm>
            <a:off x="1259632" y="3062288"/>
            <a:ext cx="7427168" cy="1117600"/>
            <a:chOff x="432" y="1929"/>
            <a:chExt cx="5040" cy="704"/>
          </a:xfrm>
        </p:grpSpPr>
        <p:sp>
          <p:nvSpPr>
            <p:cNvPr id="51213" name="Text Box 168"/>
            <p:cNvSpPr txBox="1">
              <a:spLocks noChangeArrowheads="1"/>
            </p:cNvSpPr>
            <p:nvPr/>
          </p:nvSpPr>
          <p:spPr bwMode="auto">
            <a:xfrm>
              <a:off x="1485" y="2361"/>
              <a:ext cx="6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i="1"/>
                <a:t>$1000</a:t>
              </a:r>
              <a:endParaRPr lang="es-ES" sz="1800" i="1"/>
            </a:p>
          </p:txBody>
        </p:sp>
        <p:pic>
          <p:nvPicPr>
            <p:cNvPr id="51214" name="Picture 169" descr="pcs_CURRENCY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72" y="2148"/>
              <a:ext cx="8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5" name="Text Box 170"/>
            <p:cNvSpPr txBox="1">
              <a:spLocks noChangeArrowheads="1"/>
            </p:cNvSpPr>
            <p:nvPr/>
          </p:nvSpPr>
          <p:spPr bwMode="auto">
            <a:xfrm>
              <a:off x="3764" y="2361"/>
              <a:ext cx="6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800" i="1"/>
                <a:t>$1100</a:t>
              </a:r>
              <a:endParaRPr lang="es-ES" sz="1800" i="1"/>
            </a:p>
          </p:txBody>
        </p:sp>
        <p:pic>
          <p:nvPicPr>
            <p:cNvPr id="51216" name="Picture 171" descr="pcs_CURRENCY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68" y="2143"/>
              <a:ext cx="8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17" name="Group 172"/>
            <p:cNvGrpSpPr>
              <a:grpSpLocks/>
            </p:cNvGrpSpPr>
            <p:nvPr/>
          </p:nvGrpSpPr>
          <p:grpSpPr bwMode="auto">
            <a:xfrm>
              <a:off x="4944" y="2431"/>
              <a:ext cx="341" cy="202"/>
              <a:chOff x="1008" y="1632"/>
              <a:chExt cx="2166" cy="1006"/>
            </a:xfrm>
          </p:grpSpPr>
          <p:grpSp>
            <p:nvGrpSpPr>
              <p:cNvPr id="51222" name="Group 173"/>
              <p:cNvGrpSpPr>
                <a:grpSpLocks/>
              </p:cNvGrpSpPr>
              <p:nvPr/>
            </p:nvGrpSpPr>
            <p:grpSpPr bwMode="auto">
              <a:xfrm>
                <a:off x="1776" y="1920"/>
                <a:ext cx="1398" cy="619"/>
                <a:chOff x="3296" y="2926"/>
                <a:chExt cx="1398" cy="619"/>
              </a:xfrm>
            </p:grpSpPr>
            <p:sp>
              <p:nvSpPr>
                <p:cNvPr id="127150" name="Oval 174"/>
                <p:cNvSpPr>
                  <a:spLocks noChangeArrowheads="1"/>
                </p:cNvSpPr>
                <p:nvPr/>
              </p:nvSpPr>
              <p:spPr bwMode="auto">
                <a:xfrm>
                  <a:off x="3297" y="3021"/>
                  <a:ext cx="1397" cy="523"/>
                </a:xfrm>
                <a:prstGeom prst="ellipse">
                  <a:avLst/>
                </a:prstGeom>
                <a:solidFill>
                  <a:srgbClr val="BF7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1" name="Oval 175"/>
                <p:cNvSpPr>
                  <a:spLocks noChangeArrowheads="1"/>
                </p:cNvSpPr>
                <p:nvPr/>
              </p:nvSpPr>
              <p:spPr bwMode="auto">
                <a:xfrm>
                  <a:off x="3297" y="2927"/>
                  <a:ext cx="1385" cy="523"/>
                </a:xfrm>
                <a:prstGeom prst="ellipse">
                  <a:avLst/>
                </a:prstGeom>
                <a:solidFill>
                  <a:srgbClr val="FF9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2" name="Line 176"/>
                <p:cNvSpPr>
                  <a:spLocks noChangeShapeType="1"/>
                </p:cNvSpPr>
                <p:nvPr/>
              </p:nvSpPr>
              <p:spPr bwMode="auto">
                <a:xfrm>
                  <a:off x="3303" y="3211"/>
                  <a:ext cx="0" cy="6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3" name="Line 177"/>
                <p:cNvSpPr>
                  <a:spLocks noChangeShapeType="1"/>
                </p:cNvSpPr>
                <p:nvPr/>
              </p:nvSpPr>
              <p:spPr bwMode="auto">
                <a:xfrm>
                  <a:off x="3722" y="3440"/>
                  <a:ext cx="6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4" name="Line 178"/>
                <p:cNvSpPr>
                  <a:spLocks noChangeShapeType="1"/>
                </p:cNvSpPr>
                <p:nvPr/>
              </p:nvSpPr>
              <p:spPr bwMode="auto">
                <a:xfrm>
                  <a:off x="4002" y="3455"/>
                  <a:ext cx="0" cy="8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5" name="Line 179"/>
                <p:cNvSpPr>
                  <a:spLocks noChangeShapeType="1"/>
                </p:cNvSpPr>
                <p:nvPr/>
              </p:nvSpPr>
              <p:spPr bwMode="auto">
                <a:xfrm>
                  <a:off x="4256" y="3440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6" name="Line 180"/>
                <p:cNvSpPr>
                  <a:spLocks noChangeShapeType="1"/>
                </p:cNvSpPr>
                <p:nvPr/>
              </p:nvSpPr>
              <p:spPr bwMode="auto">
                <a:xfrm>
                  <a:off x="4535" y="3360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7" name="Line 181"/>
                <p:cNvSpPr>
                  <a:spLocks noChangeShapeType="1"/>
                </p:cNvSpPr>
                <p:nvPr/>
              </p:nvSpPr>
              <p:spPr bwMode="auto">
                <a:xfrm>
                  <a:off x="4688" y="3196"/>
                  <a:ext cx="6" cy="9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8" name="Line 182"/>
                <p:cNvSpPr>
                  <a:spLocks noChangeShapeType="1"/>
                </p:cNvSpPr>
                <p:nvPr/>
              </p:nvSpPr>
              <p:spPr bwMode="auto">
                <a:xfrm>
                  <a:off x="3481" y="3380"/>
                  <a:ext cx="0" cy="7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59" name="Freeform 183"/>
                <p:cNvSpPr>
                  <a:spLocks/>
                </p:cNvSpPr>
                <p:nvPr/>
              </p:nvSpPr>
              <p:spPr bwMode="auto">
                <a:xfrm>
                  <a:off x="3621" y="3016"/>
                  <a:ext cx="737" cy="334"/>
                </a:xfrm>
                <a:custGeom>
                  <a:avLst/>
                  <a:gdLst/>
                  <a:ahLst/>
                  <a:cxnLst>
                    <a:cxn ang="0">
                      <a:pos x="406" y="34"/>
                    </a:cxn>
                    <a:cxn ang="0">
                      <a:pos x="233" y="19"/>
                    </a:cxn>
                    <a:cxn ang="0">
                      <a:pos x="86" y="46"/>
                    </a:cxn>
                    <a:cxn ang="0">
                      <a:pos x="10" y="105"/>
                    </a:cxn>
                    <a:cxn ang="0">
                      <a:pos x="0" y="172"/>
                    </a:cxn>
                    <a:cxn ang="0">
                      <a:pos x="36" y="232"/>
                    </a:cxn>
                    <a:cxn ang="0">
                      <a:pos x="84" y="274"/>
                    </a:cxn>
                    <a:cxn ang="0">
                      <a:pos x="111" y="270"/>
                    </a:cxn>
                    <a:cxn ang="0">
                      <a:pos x="214" y="328"/>
                    </a:cxn>
                    <a:cxn ang="0">
                      <a:pos x="234" y="283"/>
                    </a:cxn>
                    <a:cxn ang="0">
                      <a:pos x="296" y="310"/>
                    </a:cxn>
                    <a:cxn ang="0">
                      <a:pos x="381" y="291"/>
                    </a:cxn>
                    <a:cxn ang="0">
                      <a:pos x="395" y="224"/>
                    </a:cxn>
                    <a:cxn ang="0">
                      <a:pos x="461" y="247"/>
                    </a:cxn>
                    <a:cxn ang="0">
                      <a:pos x="481" y="291"/>
                    </a:cxn>
                    <a:cxn ang="0">
                      <a:pos x="535" y="334"/>
                    </a:cxn>
                    <a:cxn ang="0">
                      <a:pos x="652" y="298"/>
                    </a:cxn>
                    <a:cxn ang="0">
                      <a:pos x="728" y="237"/>
                    </a:cxn>
                    <a:cxn ang="0">
                      <a:pos x="736" y="153"/>
                    </a:cxn>
                    <a:cxn ang="0">
                      <a:pos x="666" y="97"/>
                    </a:cxn>
                    <a:cxn ang="0">
                      <a:pos x="465" y="99"/>
                    </a:cxn>
                    <a:cxn ang="0">
                      <a:pos x="442" y="46"/>
                    </a:cxn>
                    <a:cxn ang="0">
                      <a:pos x="508" y="99"/>
                    </a:cxn>
                    <a:cxn ang="0">
                      <a:pos x="597" y="50"/>
                    </a:cxn>
                    <a:cxn ang="0">
                      <a:pos x="630" y="34"/>
                    </a:cxn>
                    <a:cxn ang="0">
                      <a:pos x="578" y="0"/>
                    </a:cxn>
                    <a:cxn ang="0">
                      <a:pos x="481" y="10"/>
                    </a:cxn>
                    <a:cxn ang="0">
                      <a:pos x="406" y="34"/>
                    </a:cxn>
                  </a:cxnLst>
                  <a:rect l="0" t="0" r="r" b="b"/>
                  <a:pathLst>
                    <a:path w="736" h="334">
                      <a:moveTo>
                        <a:pt x="406" y="34"/>
                      </a:moveTo>
                      <a:lnTo>
                        <a:pt x="233" y="19"/>
                      </a:lnTo>
                      <a:lnTo>
                        <a:pt x="86" y="46"/>
                      </a:lnTo>
                      <a:lnTo>
                        <a:pt x="10" y="105"/>
                      </a:lnTo>
                      <a:lnTo>
                        <a:pt x="0" y="172"/>
                      </a:lnTo>
                      <a:lnTo>
                        <a:pt x="36" y="232"/>
                      </a:lnTo>
                      <a:lnTo>
                        <a:pt x="84" y="274"/>
                      </a:lnTo>
                      <a:lnTo>
                        <a:pt x="111" y="270"/>
                      </a:lnTo>
                      <a:lnTo>
                        <a:pt x="214" y="328"/>
                      </a:lnTo>
                      <a:lnTo>
                        <a:pt x="234" y="283"/>
                      </a:lnTo>
                      <a:lnTo>
                        <a:pt x="296" y="310"/>
                      </a:lnTo>
                      <a:lnTo>
                        <a:pt x="381" y="291"/>
                      </a:lnTo>
                      <a:lnTo>
                        <a:pt x="395" y="224"/>
                      </a:lnTo>
                      <a:lnTo>
                        <a:pt x="461" y="247"/>
                      </a:lnTo>
                      <a:lnTo>
                        <a:pt x="481" y="291"/>
                      </a:lnTo>
                      <a:lnTo>
                        <a:pt x="535" y="334"/>
                      </a:lnTo>
                      <a:lnTo>
                        <a:pt x="652" y="298"/>
                      </a:lnTo>
                      <a:lnTo>
                        <a:pt x="728" y="237"/>
                      </a:lnTo>
                      <a:lnTo>
                        <a:pt x="736" y="153"/>
                      </a:lnTo>
                      <a:lnTo>
                        <a:pt x="666" y="97"/>
                      </a:lnTo>
                      <a:lnTo>
                        <a:pt x="465" y="99"/>
                      </a:lnTo>
                      <a:lnTo>
                        <a:pt x="442" y="46"/>
                      </a:lnTo>
                      <a:lnTo>
                        <a:pt x="508" y="99"/>
                      </a:lnTo>
                      <a:lnTo>
                        <a:pt x="597" y="50"/>
                      </a:lnTo>
                      <a:lnTo>
                        <a:pt x="630" y="34"/>
                      </a:lnTo>
                      <a:lnTo>
                        <a:pt x="578" y="0"/>
                      </a:lnTo>
                      <a:lnTo>
                        <a:pt x="481" y="10"/>
                      </a:lnTo>
                      <a:lnTo>
                        <a:pt x="406" y="34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60" name="Oval 184"/>
                <p:cNvSpPr>
                  <a:spLocks noChangeArrowheads="1"/>
                </p:cNvSpPr>
                <p:nvPr/>
              </p:nvSpPr>
              <p:spPr bwMode="auto">
                <a:xfrm>
                  <a:off x="3417" y="2967"/>
                  <a:ext cx="1169" cy="443"/>
                </a:xfrm>
                <a:prstGeom prst="ellips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23" name="Group 185"/>
              <p:cNvGrpSpPr>
                <a:grpSpLocks/>
              </p:cNvGrpSpPr>
              <p:nvPr/>
            </p:nvGrpSpPr>
            <p:grpSpPr bwMode="auto">
              <a:xfrm>
                <a:off x="1584" y="1632"/>
                <a:ext cx="1395" cy="617"/>
                <a:chOff x="3261" y="1826"/>
                <a:chExt cx="1395" cy="617"/>
              </a:xfrm>
            </p:grpSpPr>
            <p:sp>
              <p:nvSpPr>
                <p:cNvPr id="127162" name="Oval 186"/>
                <p:cNvSpPr>
                  <a:spLocks noChangeArrowheads="1"/>
                </p:cNvSpPr>
                <p:nvPr/>
              </p:nvSpPr>
              <p:spPr bwMode="auto">
                <a:xfrm>
                  <a:off x="3263" y="1916"/>
                  <a:ext cx="1391" cy="528"/>
                </a:xfrm>
                <a:prstGeom prst="ellipse">
                  <a:avLst/>
                </a:prstGeom>
                <a:solidFill>
                  <a:srgbClr val="BF7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63" name="Oval 187"/>
                <p:cNvSpPr>
                  <a:spLocks noChangeArrowheads="1"/>
                </p:cNvSpPr>
                <p:nvPr/>
              </p:nvSpPr>
              <p:spPr bwMode="auto">
                <a:xfrm>
                  <a:off x="3263" y="1826"/>
                  <a:ext cx="1391" cy="523"/>
                </a:xfrm>
                <a:prstGeom prst="ellipse">
                  <a:avLst/>
                </a:prstGeom>
                <a:solidFill>
                  <a:srgbClr val="FF9F00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64" name="Line 188"/>
                <p:cNvSpPr>
                  <a:spLocks noChangeShapeType="1"/>
                </p:cNvSpPr>
                <p:nvPr/>
              </p:nvSpPr>
              <p:spPr bwMode="auto">
                <a:xfrm>
                  <a:off x="3263" y="2105"/>
                  <a:ext cx="6" cy="7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65" name="Line 189"/>
                <p:cNvSpPr>
                  <a:spLocks noChangeShapeType="1"/>
                </p:cNvSpPr>
                <p:nvPr/>
              </p:nvSpPr>
              <p:spPr bwMode="auto">
                <a:xfrm>
                  <a:off x="3689" y="233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66" name="Line 190"/>
                <p:cNvSpPr>
                  <a:spLocks noChangeShapeType="1"/>
                </p:cNvSpPr>
                <p:nvPr/>
              </p:nvSpPr>
              <p:spPr bwMode="auto">
                <a:xfrm>
                  <a:off x="3962" y="2354"/>
                  <a:ext cx="6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67" name="Line 191"/>
                <p:cNvSpPr>
                  <a:spLocks noChangeShapeType="1"/>
                </p:cNvSpPr>
                <p:nvPr/>
              </p:nvSpPr>
              <p:spPr bwMode="auto">
                <a:xfrm>
                  <a:off x="4222" y="233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68" name="Line 192"/>
                <p:cNvSpPr>
                  <a:spLocks noChangeShapeType="1"/>
                </p:cNvSpPr>
                <p:nvPr/>
              </p:nvSpPr>
              <p:spPr bwMode="auto">
                <a:xfrm>
                  <a:off x="4495" y="225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69" name="Line 193"/>
                <p:cNvSpPr>
                  <a:spLocks noChangeShapeType="1"/>
                </p:cNvSpPr>
                <p:nvPr/>
              </p:nvSpPr>
              <p:spPr bwMode="auto">
                <a:xfrm>
                  <a:off x="4648" y="2095"/>
                  <a:ext cx="6" cy="8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70" name="Line 194"/>
                <p:cNvSpPr>
                  <a:spLocks noChangeShapeType="1"/>
                </p:cNvSpPr>
                <p:nvPr/>
              </p:nvSpPr>
              <p:spPr bwMode="auto">
                <a:xfrm>
                  <a:off x="3447" y="2274"/>
                  <a:ext cx="0" cy="75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71" name="Freeform 195"/>
                <p:cNvSpPr>
                  <a:spLocks/>
                </p:cNvSpPr>
                <p:nvPr/>
              </p:nvSpPr>
              <p:spPr bwMode="auto">
                <a:xfrm>
                  <a:off x="3593" y="1911"/>
                  <a:ext cx="730" cy="339"/>
                </a:xfrm>
                <a:custGeom>
                  <a:avLst/>
                  <a:gdLst/>
                  <a:ahLst/>
                  <a:cxnLst>
                    <a:cxn ang="0">
                      <a:pos x="407" y="34"/>
                    </a:cxn>
                    <a:cxn ang="0">
                      <a:pos x="228" y="18"/>
                    </a:cxn>
                    <a:cxn ang="0">
                      <a:pos x="84" y="47"/>
                    </a:cxn>
                    <a:cxn ang="0">
                      <a:pos x="11" y="103"/>
                    </a:cxn>
                    <a:cxn ang="0">
                      <a:pos x="0" y="172"/>
                    </a:cxn>
                    <a:cxn ang="0">
                      <a:pos x="34" y="233"/>
                    </a:cxn>
                    <a:cxn ang="0">
                      <a:pos x="82" y="276"/>
                    </a:cxn>
                    <a:cxn ang="0">
                      <a:pos x="110" y="268"/>
                    </a:cxn>
                    <a:cxn ang="0">
                      <a:pos x="214" y="328"/>
                    </a:cxn>
                    <a:cxn ang="0">
                      <a:pos x="231" y="282"/>
                    </a:cxn>
                    <a:cxn ang="0">
                      <a:pos x="292" y="311"/>
                    </a:cxn>
                    <a:cxn ang="0">
                      <a:pos x="379" y="292"/>
                    </a:cxn>
                    <a:cxn ang="0">
                      <a:pos x="390" y="225"/>
                    </a:cxn>
                    <a:cxn ang="0">
                      <a:pos x="459" y="248"/>
                    </a:cxn>
                    <a:cxn ang="0">
                      <a:pos x="478" y="292"/>
                    </a:cxn>
                    <a:cxn ang="0">
                      <a:pos x="533" y="337"/>
                    </a:cxn>
                    <a:cxn ang="0">
                      <a:pos x="651" y="296"/>
                    </a:cxn>
                    <a:cxn ang="0">
                      <a:pos x="726" y="238"/>
                    </a:cxn>
                    <a:cxn ang="0">
                      <a:pos x="733" y="154"/>
                    </a:cxn>
                    <a:cxn ang="0">
                      <a:pos x="664" y="99"/>
                    </a:cxn>
                    <a:cxn ang="0">
                      <a:pos x="465" y="101"/>
                    </a:cxn>
                    <a:cxn ang="0">
                      <a:pos x="437" y="47"/>
                    </a:cxn>
                    <a:cxn ang="0">
                      <a:pos x="506" y="101"/>
                    </a:cxn>
                    <a:cxn ang="0">
                      <a:pos x="594" y="50"/>
                    </a:cxn>
                    <a:cxn ang="0">
                      <a:pos x="628" y="34"/>
                    </a:cxn>
                    <a:cxn ang="0">
                      <a:pos x="575" y="0"/>
                    </a:cxn>
                    <a:cxn ang="0">
                      <a:pos x="478" y="12"/>
                    </a:cxn>
                    <a:cxn ang="0">
                      <a:pos x="407" y="34"/>
                    </a:cxn>
                  </a:cxnLst>
                  <a:rect l="0" t="0" r="r" b="b"/>
                  <a:pathLst>
                    <a:path w="733" h="337">
                      <a:moveTo>
                        <a:pt x="407" y="34"/>
                      </a:moveTo>
                      <a:lnTo>
                        <a:pt x="228" y="18"/>
                      </a:lnTo>
                      <a:lnTo>
                        <a:pt x="84" y="47"/>
                      </a:lnTo>
                      <a:lnTo>
                        <a:pt x="11" y="103"/>
                      </a:lnTo>
                      <a:lnTo>
                        <a:pt x="0" y="172"/>
                      </a:lnTo>
                      <a:lnTo>
                        <a:pt x="34" y="233"/>
                      </a:lnTo>
                      <a:lnTo>
                        <a:pt x="82" y="276"/>
                      </a:lnTo>
                      <a:lnTo>
                        <a:pt x="110" y="268"/>
                      </a:lnTo>
                      <a:lnTo>
                        <a:pt x="214" y="328"/>
                      </a:lnTo>
                      <a:lnTo>
                        <a:pt x="231" y="282"/>
                      </a:lnTo>
                      <a:lnTo>
                        <a:pt x="292" y="311"/>
                      </a:lnTo>
                      <a:lnTo>
                        <a:pt x="379" y="292"/>
                      </a:lnTo>
                      <a:lnTo>
                        <a:pt x="390" y="225"/>
                      </a:lnTo>
                      <a:lnTo>
                        <a:pt x="459" y="248"/>
                      </a:lnTo>
                      <a:lnTo>
                        <a:pt x="478" y="292"/>
                      </a:lnTo>
                      <a:lnTo>
                        <a:pt x="533" y="337"/>
                      </a:lnTo>
                      <a:lnTo>
                        <a:pt x="651" y="296"/>
                      </a:lnTo>
                      <a:lnTo>
                        <a:pt x="726" y="238"/>
                      </a:lnTo>
                      <a:lnTo>
                        <a:pt x="733" y="154"/>
                      </a:lnTo>
                      <a:lnTo>
                        <a:pt x="664" y="99"/>
                      </a:lnTo>
                      <a:lnTo>
                        <a:pt x="465" y="101"/>
                      </a:lnTo>
                      <a:lnTo>
                        <a:pt x="437" y="47"/>
                      </a:lnTo>
                      <a:lnTo>
                        <a:pt x="506" y="101"/>
                      </a:lnTo>
                      <a:lnTo>
                        <a:pt x="594" y="50"/>
                      </a:lnTo>
                      <a:lnTo>
                        <a:pt x="628" y="34"/>
                      </a:lnTo>
                      <a:lnTo>
                        <a:pt x="575" y="0"/>
                      </a:lnTo>
                      <a:lnTo>
                        <a:pt x="478" y="12"/>
                      </a:lnTo>
                      <a:lnTo>
                        <a:pt x="407" y="34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172" name="Oval 196"/>
                <p:cNvSpPr>
                  <a:spLocks noChangeArrowheads="1"/>
                </p:cNvSpPr>
                <p:nvPr/>
              </p:nvSpPr>
              <p:spPr bwMode="auto">
                <a:xfrm>
                  <a:off x="3390" y="1861"/>
                  <a:ext cx="1162" cy="438"/>
                </a:xfrm>
                <a:prstGeom prst="ellips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1224" name="Group 197"/>
              <p:cNvGrpSpPr>
                <a:grpSpLocks/>
              </p:cNvGrpSpPr>
              <p:nvPr/>
            </p:nvGrpSpPr>
            <p:grpSpPr bwMode="auto">
              <a:xfrm>
                <a:off x="1008" y="1872"/>
                <a:ext cx="1610" cy="766"/>
                <a:chOff x="1592" y="3537"/>
                <a:chExt cx="1610" cy="766"/>
              </a:xfrm>
            </p:grpSpPr>
            <p:grpSp>
              <p:nvGrpSpPr>
                <p:cNvPr id="51225" name="Group 198"/>
                <p:cNvGrpSpPr>
                  <a:grpSpLocks/>
                </p:cNvGrpSpPr>
                <p:nvPr/>
              </p:nvGrpSpPr>
              <p:grpSpPr bwMode="auto">
                <a:xfrm>
                  <a:off x="1592" y="3679"/>
                  <a:ext cx="1394" cy="624"/>
                  <a:chOff x="1592" y="3679"/>
                  <a:chExt cx="1394" cy="624"/>
                </a:xfrm>
              </p:grpSpPr>
              <p:sp>
                <p:nvSpPr>
                  <p:cNvPr id="127175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775"/>
                    <a:ext cx="1391" cy="528"/>
                  </a:xfrm>
                  <a:prstGeom prst="ellipse">
                    <a:avLst/>
                  </a:prstGeom>
                  <a:solidFill>
                    <a:srgbClr val="BF7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76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3680"/>
                    <a:ext cx="1391" cy="523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77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592" y="3964"/>
                    <a:ext cx="0" cy="6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78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2018" y="4193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79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2291" y="4208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80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551" y="4193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8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824" y="4114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8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2983" y="3949"/>
                    <a:ext cx="0" cy="9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83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4129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84" name="Freeform 208"/>
                  <p:cNvSpPr>
                    <a:spLocks/>
                  </p:cNvSpPr>
                  <p:nvPr/>
                </p:nvSpPr>
                <p:spPr bwMode="auto">
                  <a:xfrm>
                    <a:off x="1922" y="3765"/>
                    <a:ext cx="730" cy="339"/>
                  </a:xfrm>
                  <a:custGeom>
                    <a:avLst/>
                    <a:gdLst/>
                    <a:ahLst/>
                    <a:cxnLst>
                      <a:cxn ang="0">
                        <a:pos x="405" y="36"/>
                      </a:cxn>
                      <a:cxn ang="0">
                        <a:pos x="231" y="20"/>
                      </a:cxn>
                      <a:cxn ang="0">
                        <a:pos x="86" y="49"/>
                      </a:cxn>
                      <a:cxn ang="0">
                        <a:pos x="9" y="105"/>
                      </a:cxn>
                      <a:cxn ang="0">
                        <a:pos x="0" y="174"/>
                      </a:cxn>
                      <a:cxn ang="0">
                        <a:pos x="36" y="235"/>
                      </a:cxn>
                      <a:cxn ang="0">
                        <a:pos x="83" y="275"/>
                      </a:cxn>
                      <a:cxn ang="0">
                        <a:pos x="111" y="271"/>
                      </a:cxn>
                      <a:cxn ang="0">
                        <a:pos x="212" y="330"/>
                      </a:cxn>
                      <a:cxn ang="0">
                        <a:pos x="234" y="281"/>
                      </a:cxn>
                      <a:cxn ang="0">
                        <a:pos x="294" y="311"/>
                      </a:cxn>
                      <a:cxn ang="0">
                        <a:pos x="379" y="294"/>
                      </a:cxn>
                      <a:cxn ang="0">
                        <a:pos x="392" y="224"/>
                      </a:cxn>
                      <a:cxn ang="0">
                        <a:pos x="459" y="247"/>
                      </a:cxn>
                      <a:cxn ang="0">
                        <a:pos x="479" y="294"/>
                      </a:cxn>
                      <a:cxn ang="0">
                        <a:pos x="535" y="336"/>
                      </a:cxn>
                      <a:cxn ang="0">
                        <a:pos x="650" y="298"/>
                      </a:cxn>
                      <a:cxn ang="0">
                        <a:pos x="727" y="241"/>
                      </a:cxn>
                      <a:cxn ang="0">
                        <a:pos x="735" y="156"/>
                      </a:cxn>
                      <a:cxn ang="0">
                        <a:pos x="664" y="100"/>
                      </a:cxn>
                      <a:cxn ang="0">
                        <a:pos x="463" y="103"/>
                      </a:cxn>
                      <a:cxn ang="0">
                        <a:pos x="439" y="49"/>
                      </a:cxn>
                      <a:cxn ang="0">
                        <a:pos x="506" y="103"/>
                      </a:cxn>
                      <a:cxn ang="0">
                        <a:pos x="595" y="52"/>
                      </a:cxn>
                      <a:cxn ang="0">
                        <a:pos x="630" y="36"/>
                      </a:cxn>
                      <a:cxn ang="0">
                        <a:pos x="577" y="0"/>
                      </a:cxn>
                      <a:cxn ang="0">
                        <a:pos x="479" y="14"/>
                      </a:cxn>
                      <a:cxn ang="0">
                        <a:pos x="405" y="36"/>
                      </a:cxn>
                    </a:cxnLst>
                    <a:rect l="0" t="0" r="r" b="b"/>
                    <a:pathLst>
                      <a:path w="735" h="336">
                        <a:moveTo>
                          <a:pt x="405" y="36"/>
                        </a:moveTo>
                        <a:lnTo>
                          <a:pt x="231" y="20"/>
                        </a:lnTo>
                        <a:lnTo>
                          <a:pt x="86" y="49"/>
                        </a:lnTo>
                        <a:lnTo>
                          <a:pt x="9" y="105"/>
                        </a:lnTo>
                        <a:lnTo>
                          <a:pt x="0" y="174"/>
                        </a:lnTo>
                        <a:lnTo>
                          <a:pt x="36" y="235"/>
                        </a:lnTo>
                        <a:lnTo>
                          <a:pt x="83" y="275"/>
                        </a:lnTo>
                        <a:lnTo>
                          <a:pt x="111" y="271"/>
                        </a:lnTo>
                        <a:lnTo>
                          <a:pt x="212" y="330"/>
                        </a:lnTo>
                        <a:lnTo>
                          <a:pt x="234" y="281"/>
                        </a:lnTo>
                        <a:lnTo>
                          <a:pt x="294" y="311"/>
                        </a:lnTo>
                        <a:lnTo>
                          <a:pt x="379" y="294"/>
                        </a:lnTo>
                        <a:lnTo>
                          <a:pt x="392" y="224"/>
                        </a:lnTo>
                        <a:lnTo>
                          <a:pt x="459" y="247"/>
                        </a:lnTo>
                        <a:lnTo>
                          <a:pt x="479" y="294"/>
                        </a:lnTo>
                        <a:lnTo>
                          <a:pt x="535" y="336"/>
                        </a:lnTo>
                        <a:lnTo>
                          <a:pt x="650" y="298"/>
                        </a:lnTo>
                        <a:lnTo>
                          <a:pt x="727" y="241"/>
                        </a:lnTo>
                        <a:lnTo>
                          <a:pt x="735" y="156"/>
                        </a:lnTo>
                        <a:lnTo>
                          <a:pt x="664" y="100"/>
                        </a:lnTo>
                        <a:lnTo>
                          <a:pt x="463" y="103"/>
                        </a:lnTo>
                        <a:lnTo>
                          <a:pt x="439" y="49"/>
                        </a:lnTo>
                        <a:lnTo>
                          <a:pt x="506" y="103"/>
                        </a:lnTo>
                        <a:lnTo>
                          <a:pt x="595" y="52"/>
                        </a:lnTo>
                        <a:lnTo>
                          <a:pt x="630" y="36"/>
                        </a:lnTo>
                        <a:lnTo>
                          <a:pt x="577" y="0"/>
                        </a:lnTo>
                        <a:lnTo>
                          <a:pt x="479" y="14"/>
                        </a:lnTo>
                        <a:lnTo>
                          <a:pt x="405" y="36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85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1719" y="3715"/>
                    <a:ext cx="1162" cy="443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1226" name="Group 210"/>
                <p:cNvGrpSpPr>
                  <a:grpSpLocks/>
                </p:cNvGrpSpPr>
                <p:nvPr/>
              </p:nvGrpSpPr>
              <p:grpSpPr bwMode="auto">
                <a:xfrm>
                  <a:off x="1807" y="3537"/>
                  <a:ext cx="1395" cy="624"/>
                  <a:chOff x="1807" y="3537"/>
                  <a:chExt cx="1395" cy="624"/>
                </a:xfrm>
              </p:grpSpPr>
              <p:sp>
                <p:nvSpPr>
                  <p:cNvPr id="127187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3631"/>
                    <a:ext cx="1385" cy="528"/>
                  </a:xfrm>
                  <a:prstGeom prst="ellipse">
                    <a:avLst/>
                  </a:prstGeom>
                  <a:solidFill>
                    <a:srgbClr val="BF7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88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1808" y="3536"/>
                    <a:ext cx="1391" cy="528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89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3825"/>
                    <a:ext cx="0" cy="6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90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240" y="4049"/>
                    <a:ext cx="0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91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2513" y="4069"/>
                    <a:ext cx="0" cy="8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9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2767" y="4054"/>
                    <a:ext cx="0" cy="7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9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3040" y="3969"/>
                    <a:ext cx="0" cy="8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9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199" y="3810"/>
                    <a:ext cx="0" cy="8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9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992" y="3989"/>
                    <a:ext cx="6" cy="75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96" name="Freeform 220"/>
                  <p:cNvSpPr>
                    <a:spLocks/>
                  </p:cNvSpPr>
                  <p:nvPr/>
                </p:nvSpPr>
                <p:spPr bwMode="auto">
                  <a:xfrm>
                    <a:off x="2138" y="3626"/>
                    <a:ext cx="730" cy="334"/>
                  </a:xfrm>
                  <a:custGeom>
                    <a:avLst/>
                    <a:gdLst/>
                    <a:ahLst/>
                    <a:cxnLst>
                      <a:cxn ang="0">
                        <a:pos x="409" y="35"/>
                      </a:cxn>
                      <a:cxn ang="0">
                        <a:pos x="234" y="21"/>
                      </a:cxn>
                      <a:cxn ang="0">
                        <a:pos x="86" y="50"/>
                      </a:cxn>
                      <a:cxn ang="0">
                        <a:pos x="13" y="107"/>
                      </a:cxn>
                      <a:cxn ang="0">
                        <a:pos x="0" y="176"/>
                      </a:cxn>
                      <a:cxn ang="0">
                        <a:pos x="38" y="238"/>
                      </a:cxn>
                      <a:cxn ang="0">
                        <a:pos x="85" y="278"/>
                      </a:cxn>
                      <a:cxn ang="0">
                        <a:pos x="114" y="273"/>
                      </a:cxn>
                      <a:cxn ang="0">
                        <a:pos x="217" y="331"/>
                      </a:cxn>
                      <a:cxn ang="0">
                        <a:pos x="237" y="285"/>
                      </a:cxn>
                      <a:cxn ang="0">
                        <a:pos x="296" y="314"/>
                      </a:cxn>
                      <a:cxn ang="0">
                        <a:pos x="380" y="296"/>
                      </a:cxn>
                      <a:cxn ang="0">
                        <a:pos x="395" y="226"/>
                      </a:cxn>
                      <a:cxn ang="0">
                        <a:pos x="462" y="249"/>
                      </a:cxn>
                      <a:cxn ang="0">
                        <a:pos x="481" y="296"/>
                      </a:cxn>
                      <a:cxn ang="0">
                        <a:pos x="537" y="338"/>
                      </a:cxn>
                      <a:cxn ang="0">
                        <a:pos x="652" y="301"/>
                      </a:cxn>
                      <a:cxn ang="0">
                        <a:pos x="728" y="243"/>
                      </a:cxn>
                      <a:cxn ang="0">
                        <a:pos x="736" y="157"/>
                      </a:cxn>
                      <a:cxn ang="0">
                        <a:pos x="669" y="103"/>
                      </a:cxn>
                      <a:cxn ang="0">
                        <a:pos x="468" y="106"/>
                      </a:cxn>
                      <a:cxn ang="0">
                        <a:pos x="442" y="50"/>
                      </a:cxn>
                      <a:cxn ang="0">
                        <a:pos x="510" y="106"/>
                      </a:cxn>
                      <a:cxn ang="0">
                        <a:pos x="596" y="53"/>
                      </a:cxn>
                      <a:cxn ang="0">
                        <a:pos x="631" y="35"/>
                      </a:cxn>
                      <a:cxn ang="0">
                        <a:pos x="578" y="0"/>
                      </a:cxn>
                      <a:cxn ang="0">
                        <a:pos x="481" y="15"/>
                      </a:cxn>
                      <a:cxn ang="0">
                        <a:pos x="409" y="35"/>
                      </a:cxn>
                    </a:cxnLst>
                    <a:rect l="0" t="0" r="r" b="b"/>
                    <a:pathLst>
                      <a:path w="736" h="338">
                        <a:moveTo>
                          <a:pt x="409" y="35"/>
                        </a:moveTo>
                        <a:lnTo>
                          <a:pt x="234" y="21"/>
                        </a:lnTo>
                        <a:lnTo>
                          <a:pt x="86" y="50"/>
                        </a:lnTo>
                        <a:lnTo>
                          <a:pt x="13" y="107"/>
                        </a:lnTo>
                        <a:lnTo>
                          <a:pt x="0" y="176"/>
                        </a:lnTo>
                        <a:lnTo>
                          <a:pt x="38" y="238"/>
                        </a:lnTo>
                        <a:lnTo>
                          <a:pt x="85" y="278"/>
                        </a:lnTo>
                        <a:lnTo>
                          <a:pt x="114" y="273"/>
                        </a:lnTo>
                        <a:lnTo>
                          <a:pt x="217" y="331"/>
                        </a:lnTo>
                        <a:lnTo>
                          <a:pt x="237" y="285"/>
                        </a:lnTo>
                        <a:lnTo>
                          <a:pt x="296" y="314"/>
                        </a:lnTo>
                        <a:lnTo>
                          <a:pt x="380" y="296"/>
                        </a:lnTo>
                        <a:lnTo>
                          <a:pt x="395" y="226"/>
                        </a:lnTo>
                        <a:lnTo>
                          <a:pt x="462" y="249"/>
                        </a:lnTo>
                        <a:lnTo>
                          <a:pt x="481" y="296"/>
                        </a:lnTo>
                        <a:lnTo>
                          <a:pt x="537" y="338"/>
                        </a:lnTo>
                        <a:lnTo>
                          <a:pt x="652" y="301"/>
                        </a:lnTo>
                        <a:lnTo>
                          <a:pt x="728" y="243"/>
                        </a:lnTo>
                        <a:lnTo>
                          <a:pt x="736" y="157"/>
                        </a:lnTo>
                        <a:lnTo>
                          <a:pt x="669" y="103"/>
                        </a:lnTo>
                        <a:lnTo>
                          <a:pt x="468" y="106"/>
                        </a:lnTo>
                        <a:lnTo>
                          <a:pt x="442" y="50"/>
                        </a:lnTo>
                        <a:lnTo>
                          <a:pt x="510" y="106"/>
                        </a:lnTo>
                        <a:lnTo>
                          <a:pt x="596" y="53"/>
                        </a:lnTo>
                        <a:lnTo>
                          <a:pt x="631" y="35"/>
                        </a:lnTo>
                        <a:lnTo>
                          <a:pt x="578" y="0"/>
                        </a:lnTo>
                        <a:lnTo>
                          <a:pt x="481" y="15"/>
                        </a:lnTo>
                        <a:lnTo>
                          <a:pt x="409" y="35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7197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576"/>
                    <a:ext cx="1162" cy="443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MX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27198" name="Rectangle 222"/>
            <p:cNvSpPr>
              <a:spLocks noChangeArrowheads="1"/>
            </p:cNvSpPr>
            <p:nvPr/>
          </p:nvSpPr>
          <p:spPr bwMode="auto">
            <a:xfrm>
              <a:off x="432" y="1961"/>
              <a:ext cx="5040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219" name="Text Box 223"/>
            <p:cNvSpPr txBox="1">
              <a:spLocks noChangeArrowheads="1"/>
            </p:cNvSpPr>
            <p:nvPr/>
          </p:nvSpPr>
          <p:spPr bwMode="auto">
            <a:xfrm>
              <a:off x="1459" y="2092"/>
              <a:ext cx="4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600" b="0"/>
                <a:t>Año 0</a:t>
              </a:r>
              <a:endParaRPr lang="es-ES" sz="1600" b="0"/>
            </a:p>
          </p:txBody>
        </p:sp>
        <p:sp>
          <p:nvSpPr>
            <p:cNvPr id="51220" name="Text Box 224"/>
            <p:cNvSpPr txBox="1">
              <a:spLocks noChangeArrowheads="1"/>
            </p:cNvSpPr>
            <p:nvPr/>
          </p:nvSpPr>
          <p:spPr bwMode="auto">
            <a:xfrm>
              <a:off x="3879" y="2069"/>
              <a:ext cx="4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600" b="0"/>
                <a:t>Año 1</a:t>
              </a:r>
              <a:endParaRPr lang="es-ES" sz="1600" b="0"/>
            </a:p>
          </p:txBody>
        </p:sp>
        <p:sp>
          <p:nvSpPr>
            <p:cNvPr id="51221" name="Text Box 225"/>
            <p:cNvSpPr txBox="1">
              <a:spLocks noChangeArrowheads="1"/>
            </p:cNvSpPr>
            <p:nvPr/>
          </p:nvSpPr>
          <p:spPr bwMode="auto">
            <a:xfrm>
              <a:off x="2352" y="1929"/>
              <a:ext cx="10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_tradnl" sz="1800" b="0" i="1"/>
                <a:t>Si   r</a:t>
              </a:r>
              <a:r>
                <a:rPr lang="es-ES" sz="1800" b="0" i="1"/>
                <a:t> </a:t>
              </a:r>
              <a:r>
                <a:rPr lang="es-ES_tradnl" sz="1800" b="0" i="1"/>
                <a:t> = 10%</a:t>
              </a:r>
              <a:endParaRPr lang="es-ES" sz="1800" b="0" i="1"/>
            </a:p>
          </p:txBody>
        </p:sp>
      </p:grpSp>
      <p:sp>
        <p:nvSpPr>
          <p:cNvPr id="127202" name="Line 226"/>
          <p:cNvSpPr>
            <a:spLocks noChangeShapeType="1"/>
          </p:cNvSpPr>
          <p:nvPr/>
        </p:nvSpPr>
        <p:spPr bwMode="auto">
          <a:xfrm>
            <a:off x="217927" y="6553200"/>
            <a:ext cx="21220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11" name="Text Box 227"/>
          <p:cNvSpPr txBox="1">
            <a:spLocks noChangeArrowheads="1"/>
          </p:cNvSpPr>
          <p:nvPr/>
        </p:nvSpPr>
        <p:spPr bwMode="auto">
          <a:xfrm>
            <a:off x="5257800" y="1143000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_tradnl" sz="2000" b="0" i="1">
                <a:solidFill>
                  <a:schemeClr val="tx2"/>
                </a:solidFill>
                <a:latin typeface="Tahoma" pitchFamily="34" charset="0"/>
              </a:rPr>
              <a:t>...continuación...</a:t>
            </a:r>
            <a:endParaRPr lang="es-ES" sz="2000" b="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1212" name="Rectangle 228"/>
          <p:cNvSpPr>
            <a:spLocks noChangeArrowheads="1"/>
          </p:cNvSpPr>
          <p:nvPr/>
        </p:nvSpPr>
        <p:spPr bwMode="auto">
          <a:xfrm>
            <a:off x="349250" y="207963"/>
            <a:ext cx="861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PREPARACIÓN Y EVALUACIÓN DE PROYECTOS</a:t>
            </a:r>
            <a:r>
              <a:rPr lang="es-CL" sz="2800">
                <a:solidFill>
                  <a:srgbClr val="0000FF"/>
                </a:solidFill>
                <a:latin typeface="Arial" pitchFamily="34" charset="0"/>
              </a:rPr>
              <a:t> </a:t>
            </a:r>
            <a:br>
              <a:rPr lang="es-CL" sz="2800">
                <a:solidFill>
                  <a:srgbClr val="0000FF"/>
                </a:solidFill>
                <a:latin typeface="Arial" pitchFamily="34" charset="0"/>
              </a:rPr>
            </a:br>
            <a:endParaRPr lang="es-ES" sz="280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64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 autoUpdateAnimBg="0"/>
      <p:bldP spid="126980" grpId="0" animBg="1" autoUpdateAnimBg="0"/>
      <p:bldP spid="12698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s-ES_tradnl" sz="3200" b="0">
                <a:solidFill>
                  <a:schemeClr val="tx2"/>
                </a:solidFill>
                <a:latin typeface="Tahoma" pitchFamily="34" charset="0"/>
              </a:rPr>
              <a:t>Inflación y tasas de interés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403648" y="2117725"/>
            <a:ext cx="697835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2000" b="0" dirty="0">
                <a:latin typeface="Tahoma" pitchFamily="34" charset="0"/>
              </a:rPr>
              <a:t>Si tengo $ </a:t>
            </a:r>
            <a:r>
              <a:rPr lang="es-ES_tradnl" sz="2000" dirty="0">
                <a:latin typeface="Tahoma" pitchFamily="34" charset="0"/>
              </a:rPr>
              <a:t>500 </a:t>
            </a:r>
            <a:r>
              <a:rPr lang="es-ES_tradnl" sz="2000" b="0" dirty="0">
                <a:latin typeface="Tahoma" pitchFamily="34" charset="0"/>
              </a:rPr>
              <a:t>y un banco me ofrece una </a:t>
            </a:r>
            <a:r>
              <a:rPr lang="es-ES_tradnl" sz="2000" dirty="0">
                <a:latin typeface="Tahoma" pitchFamily="34" charset="0"/>
              </a:rPr>
              <a:t>tasa de interés nominal anual del 37,5%</a:t>
            </a:r>
            <a:r>
              <a:rPr lang="es-ES_tradnl" sz="2000" b="0" dirty="0">
                <a:latin typeface="Tahoma" pitchFamily="34" charset="0"/>
              </a:rPr>
              <a:t> y me encuentro en una economía  donde la </a:t>
            </a:r>
            <a:r>
              <a:rPr lang="es-ES_tradnl" sz="2000" dirty="0">
                <a:latin typeface="Tahoma" pitchFamily="34" charset="0"/>
              </a:rPr>
              <a:t>inflación es del 25% anual</a:t>
            </a:r>
            <a:r>
              <a:rPr lang="es-ES_tradnl" sz="2000" b="0" dirty="0">
                <a:latin typeface="Tahoma" pitchFamily="34" charset="0"/>
              </a:rPr>
              <a:t>.  </a:t>
            </a:r>
          </a:p>
          <a:p>
            <a:pPr algn="l"/>
            <a:endParaRPr lang="es-ES_tradnl" sz="2000" b="0" dirty="0">
              <a:latin typeface="Tahoma" pitchFamily="34" charset="0"/>
            </a:endParaRPr>
          </a:p>
          <a:p>
            <a:pPr algn="l"/>
            <a:r>
              <a:rPr lang="es-ES_tradnl" sz="2000" b="0" dirty="0">
                <a:latin typeface="Tahoma" pitchFamily="34" charset="0"/>
              </a:rPr>
              <a:t> ¿ Cuál es la tasa real correspondiente ?  </a:t>
            </a:r>
          </a:p>
          <a:p>
            <a:pPr algn="l"/>
            <a:r>
              <a:rPr lang="es-ES_tradnl" sz="2000" b="0" dirty="0">
                <a:latin typeface="Tahoma" pitchFamily="34" charset="0"/>
              </a:rPr>
              <a:t> ¿ cuánto es mi capital nominal al final del año ?</a:t>
            </a:r>
            <a:endParaRPr lang="es-ES" sz="2000" b="0" dirty="0">
              <a:latin typeface="Tahoma" pitchFamily="34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2000">
                <a:latin typeface="Tahoma" pitchFamily="34" charset="0"/>
              </a:rPr>
              <a:t>Ejemplo:</a:t>
            </a:r>
            <a:endParaRPr lang="es-ES" sz="2000">
              <a:latin typeface="Tahoma" pitchFamily="34" charset="0"/>
            </a:endParaRP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53975" y="6553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562600" y="1143000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_tradnl" sz="2000" b="0" i="1">
                <a:solidFill>
                  <a:schemeClr val="tx2"/>
                </a:solidFill>
                <a:latin typeface="Tahoma" pitchFamily="34" charset="0"/>
              </a:rPr>
              <a:t>...continuación...</a:t>
            </a:r>
            <a:endParaRPr lang="es-ES" sz="2000" b="0" i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49250" y="207963"/>
            <a:ext cx="861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PREPARACIÓN Y EVALUACIÓN DE PROYECTOS</a:t>
            </a:r>
            <a:r>
              <a:rPr lang="es-CL" sz="2800">
                <a:solidFill>
                  <a:srgbClr val="0000FF"/>
                </a:solidFill>
                <a:latin typeface="Arial" pitchFamily="34" charset="0"/>
              </a:rPr>
              <a:t> </a:t>
            </a:r>
            <a:br>
              <a:rPr lang="es-CL" sz="2800">
                <a:solidFill>
                  <a:srgbClr val="0000FF"/>
                </a:solidFill>
                <a:latin typeface="Arial" pitchFamily="34" charset="0"/>
              </a:rPr>
            </a:br>
            <a:endParaRPr lang="es-ES" sz="280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63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71650" y="1981200"/>
            <a:ext cx="56007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2000" dirty="0">
                <a:latin typeface="Tahoma" pitchFamily="34" charset="0"/>
              </a:rPr>
              <a:t>Si: ( 1 + i ) = ( 1 +</a:t>
            </a:r>
            <a:r>
              <a:rPr lang="es-ES_tradnl" sz="2000" dirty="0">
                <a:latin typeface="Tahoma" pitchFamily="34" charset="0"/>
                <a:sym typeface="Symbol" pitchFamily="18" charset="2"/>
              </a:rPr>
              <a:t></a:t>
            </a:r>
            <a:r>
              <a:rPr lang="es-ES_tradnl" sz="2000" dirty="0">
                <a:latin typeface="Tahoma" pitchFamily="34" charset="0"/>
              </a:rPr>
              <a:t> ) * ( 1 + r )</a:t>
            </a:r>
          </a:p>
          <a:p>
            <a:pPr algn="l"/>
            <a:endParaRPr lang="es-ES_tradnl" sz="2000" dirty="0">
              <a:latin typeface="Tahoma" pitchFamily="34" charset="0"/>
            </a:endParaRPr>
          </a:p>
          <a:p>
            <a:pPr algn="l"/>
            <a:r>
              <a:rPr lang="es-ES_tradnl" sz="2000" b="0" dirty="0">
                <a:latin typeface="Tahoma" pitchFamily="34" charset="0"/>
              </a:rPr>
              <a:t>Donde </a:t>
            </a:r>
            <a:r>
              <a:rPr lang="es-ES_tradnl" sz="2000" b="0" dirty="0">
                <a:latin typeface="Tahoma" pitchFamily="34" charset="0"/>
                <a:sym typeface="Symbol" pitchFamily="18" charset="2"/>
              </a:rPr>
              <a:t>=0,25  y i =0,375</a:t>
            </a:r>
          </a:p>
          <a:p>
            <a:pPr algn="l"/>
            <a:endParaRPr lang="es-ES_tradnl" sz="2000" b="0" dirty="0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es-ES_tradnl" sz="2000" b="0" dirty="0">
                <a:latin typeface="Tahoma" pitchFamily="34" charset="0"/>
                <a:sym typeface="Symbol" pitchFamily="18" charset="2"/>
              </a:rPr>
              <a:t>Entonces:</a:t>
            </a:r>
            <a:r>
              <a:rPr lang="es-ES_tradnl" sz="2000" dirty="0">
                <a:latin typeface="Tahoma" pitchFamily="34" charset="0"/>
                <a:sym typeface="Symbol" pitchFamily="18" charset="2"/>
              </a:rPr>
              <a:t> </a:t>
            </a:r>
            <a:r>
              <a:rPr lang="es-ES_tradnl" sz="2000" b="0" dirty="0">
                <a:latin typeface="Tahoma" pitchFamily="34" charset="0"/>
                <a:sym typeface="Symbol" pitchFamily="18" charset="2"/>
              </a:rPr>
              <a:t>(1+0,375) = </a:t>
            </a:r>
            <a:r>
              <a:rPr lang="es-ES_tradnl" sz="2000" b="0" dirty="0">
                <a:latin typeface="Tahoma" pitchFamily="34" charset="0"/>
              </a:rPr>
              <a:t>(1+0,25)*(1+r) </a:t>
            </a:r>
          </a:p>
          <a:p>
            <a:pPr algn="l"/>
            <a:r>
              <a:rPr lang="es-ES_tradnl" sz="2000" b="0" dirty="0">
                <a:latin typeface="Tahoma" pitchFamily="34" charset="0"/>
              </a:rPr>
              <a:t>	      </a:t>
            </a:r>
            <a:r>
              <a:rPr lang="es-ES_tradnl" sz="2000" b="0" dirty="0">
                <a:latin typeface="Tahoma" pitchFamily="34" charset="0"/>
                <a:sym typeface="Symbol" pitchFamily="18" charset="2"/>
              </a:rPr>
              <a:t>(1+r) = 1,1</a:t>
            </a:r>
          </a:p>
          <a:p>
            <a:pPr algn="l"/>
            <a:r>
              <a:rPr lang="es-ES_tradnl" sz="2000" dirty="0">
                <a:latin typeface="Tahoma" pitchFamily="34" charset="0"/>
                <a:sym typeface="Symbol" pitchFamily="18" charset="2"/>
              </a:rPr>
              <a:t>	        </a:t>
            </a:r>
            <a:r>
              <a:rPr lang="es-ES_tradnl" sz="2000" u="sng" dirty="0">
                <a:latin typeface="Tahoma" pitchFamily="34" charset="0"/>
                <a:sym typeface="Symbol" pitchFamily="18" charset="2"/>
              </a:rPr>
              <a:t>r  = 10%</a:t>
            </a:r>
            <a:endParaRPr lang="es-ES_tradnl" sz="2000" dirty="0">
              <a:latin typeface="Tahoma" pitchFamily="34" charset="0"/>
              <a:sym typeface="Symbol" pitchFamily="18" charset="2"/>
            </a:endParaRPr>
          </a:p>
          <a:p>
            <a:pPr algn="l"/>
            <a:endParaRPr lang="es-ES_tradnl" sz="2000" dirty="0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es-ES_tradnl" sz="2000" b="0" dirty="0">
                <a:latin typeface="Tahoma" pitchFamily="34" charset="0"/>
                <a:sym typeface="Symbol" pitchFamily="18" charset="2"/>
              </a:rPr>
              <a:t>Si el capital inicial es  C</a:t>
            </a:r>
            <a:r>
              <a:rPr lang="es-ES_tradnl" sz="2000" baseline="-25000" dirty="0">
                <a:latin typeface="Tahoma" pitchFamily="34" charset="0"/>
                <a:sym typeface="Symbol" pitchFamily="18" charset="2"/>
              </a:rPr>
              <a:t>0</a:t>
            </a:r>
            <a:r>
              <a:rPr lang="es-ES_tradnl" sz="2000" b="0" dirty="0">
                <a:latin typeface="Tahoma" pitchFamily="34" charset="0"/>
                <a:sym typeface="Symbol" pitchFamily="18" charset="2"/>
              </a:rPr>
              <a:t> = $ 500 </a:t>
            </a:r>
          </a:p>
          <a:p>
            <a:pPr algn="l"/>
            <a:endParaRPr lang="es-ES_tradnl" sz="2000" b="0" dirty="0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es-ES_tradnl" sz="2000" b="0" dirty="0">
                <a:latin typeface="Tahoma" pitchFamily="34" charset="0"/>
                <a:sym typeface="Symbol" pitchFamily="18" charset="2"/>
              </a:rPr>
              <a:t>Entonces:   C</a:t>
            </a:r>
            <a:r>
              <a:rPr lang="es-ES_tradnl" sz="2000" b="0" u="sng" baseline="-25000" dirty="0">
                <a:latin typeface="Tahoma" pitchFamily="34" charset="0"/>
                <a:sym typeface="Symbol" pitchFamily="18" charset="2"/>
              </a:rPr>
              <a:t>1 </a:t>
            </a:r>
            <a:r>
              <a:rPr lang="es-ES_tradnl" sz="2000" b="0" dirty="0">
                <a:latin typeface="Tahoma" pitchFamily="34" charset="0"/>
                <a:sym typeface="Symbol" pitchFamily="18" charset="2"/>
              </a:rPr>
              <a:t>= C</a:t>
            </a:r>
            <a:r>
              <a:rPr lang="es-ES_tradnl" sz="2000" b="0" baseline="-25000" dirty="0">
                <a:latin typeface="Tahoma" pitchFamily="34" charset="0"/>
                <a:sym typeface="Symbol" pitchFamily="18" charset="2"/>
              </a:rPr>
              <a:t>0</a:t>
            </a:r>
            <a:r>
              <a:rPr lang="es-ES_tradnl" sz="2000" b="0" dirty="0">
                <a:latin typeface="Tahoma" pitchFamily="34" charset="0"/>
                <a:sym typeface="Symbol" pitchFamily="18" charset="2"/>
              </a:rPr>
              <a:t>*(1+i)</a:t>
            </a:r>
          </a:p>
          <a:p>
            <a:pPr algn="l"/>
            <a:r>
              <a:rPr lang="es-ES_tradnl" sz="2000" b="0" dirty="0">
                <a:latin typeface="Tahoma" pitchFamily="34" charset="0"/>
                <a:sym typeface="Symbol" pitchFamily="18" charset="2"/>
              </a:rPr>
              <a:t>	           = 500*(1,375)</a:t>
            </a:r>
          </a:p>
          <a:p>
            <a:pPr algn="l"/>
            <a:r>
              <a:rPr lang="es-ES_tradnl" sz="2000" dirty="0">
                <a:latin typeface="Tahoma" pitchFamily="34" charset="0"/>
                <a:sym typeface="Symbol" pitchFamily="18" charset="2"/>
              </a:rPr>
              <a:t>	     </a:t>
            </a:r>
            <a:r>
              <a:rPr lang="es-ES_tradnl" sz="2000" u="sng" dirty="0">
                <a:latin typeface="Tahoma" pitchFamily="34" charset="0"/>
                <a:sym typeface="Symbol" pitchFamily="18" charset="2"/>
              </a:rPr>
              <a:t>C</a:t>
            </a:r>
            <a:r>
              <a:rPr lang="es-ES_tradnl" sz="2000" u="sng" baseline="-25000" dirty="0">
                <a:latin typeface="Tahoma" pitchFamily="34" charset="0"/>
                <a:sym typeface="Symbol" pitchFamily="18" charset="2"/>
              </a:rPr>
              <a:t>1</a:t>
            </a:r>
            <a:r>
              <a:rPr lang="es-ES_tradnl" sz="2000" u="sng" dirty="0">
                <a:latin typeface="Tahoma" pitchFamily="34" charset="0"/>
                <a:sym typeface="Symbol" pitchFamily="18" charset="2"/>
              </a:rPr>
              <a:t>= $ 687,5 </a:t>
            </a:r>
            <a:endParaRPr lang="es-ES" sz="2000" u="sng" dirty="0">
              <a:latin typeface="Tahoma" pitchFamily="34" charset="0"/>
              <a:sym typeface="Symbol" pitchFamily="18" charset="2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162447" y="881958"/>
            <a:ext cx="72705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s-ES_tradnl" sz="3200" b="0" dirty="0">
                <a:solidFill>
                  <a:schemeClr val="tx2"/>
                </a:solidFill>
                <a:latin typeface="Tahoma" pitchFamily="34" charset="0"/>
              </a:rPr>
              <a:t>Inflación y tasas de interés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53975" y="6553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043608" y="207963"/>
            <a:ext cx="79210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dirty="0">
                <a:solidFill>
                  <a:srgbClr val="0000FF"/>
                </a:solidFill>
                <a:latin typeface="Arial" pitchFamily="34" charset="0"/>
              </a:rPr>
              <a:t>PREPARACIÓN Y EVALUACIÓN DE PROYECTOS</a:t>
            </a:r>
            <a:r>
              <a:rPr lang="es-CL" sz="2800" dirty="0">
                <a:solidFill>
                  <a:srgbClr val="0000FF"/>
                </a:solidFill>
                <a:latin typeface="Arial" pitchFamily="34" charset="0"/>
              </a:rPr>
              <a:t> </a:t>
            </a:r>
            <a:br>
              <a:rPr lang="es-CL" sz="2800" dirty="0">
                <a:solidFill>
                  <a:srgbClr val="0000FF"/>
                </a:solidFill>
                <a:latin typeface="Arial" pitchFamily="34" charset="0"/>
              </a:rPr>
            </a:br>
            <a:endParaRPr lang="es-ES" sz="28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7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259632" y="815975"/>
            <a:ext cx="71985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s-ES_tradnl" sz="3200" b="0" dirty="0">
                <a:solidFill>
                  <a:schemeClr val="tx2"/>
                </a:solidFill>
                <a:latin typeface="Tahoma" pitchFamily="34" charset="0"/>
              </a:rPr>
              <a:t>Inflación y tasas de interés</a:t>
            </a: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53975" y="6553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146584" y="2996952"/>
            <a:ext cx="7848600" cy="1435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 sz="2200" b="0" dirty="0">
                <a:latin typeface="Tahoma" pitchFamily="34" charset="0"/>
              </a:rPr>
              <a:t>La evaluación de proyectos utiliza </a:t>
            </a:r>
            <a:r>
              <a:rPr lang="es-ES_tradnl" sz="2200" b="0" u="sng" dirty="0">
                <a:latin typeface="Tahoma" pitchFamily="34" charset="0"/>
              </a:rPr>
              <a:t>tasas de interés reales y por tanto flujos reales</a:t>
            </a:r>
            <a:r>
              <a:rPr lang="es-ES_tradnl" sz="2200" b="0" dirty="0">
                <a:latin typeface="Tahoma" pitchFamily="34" charset="0"/>
              </a:rPr>
              <a:t>, de esta forma se evita trabajar con inflaciones que normalmente tendrían que ser estimadas a futuro con el consiguiente problema de incertidumbre.</a:t>
            </a:r>
            <a:endParaRPr lang="es-ES" sz="2200" b="0" dirty="0">
              <a:latin typeface="Tahoma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287713" y="1752600"/>
            <a:ext cx="25034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_tradnl" sz="2200">
                <a:solidFill>
                  <a:schemeClr val="tx2"/>
                </a:solidFill>
                <a:latin typeface="Tahoma" pitchFamily="34" charset="0"/>
              </a:rPr>
              <a:t>Nota importante</a:t>
            </a:r>
            <a:endParaRPr lang="es-ES" sz="22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115616" y="207963"/>
            <a:ext cx="78489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dirty="0">
                <a:solidFill>
                  <a:srgbClr val="0000FF"/>
                </a:solidFill>
                <a:latin typeface="Arial" pitchFamily="34" charset="0"/>
              </a:rPr>
              <a:t>PREPARACIÓN Y EVALUACIÓN DE PROYECTOS</a:t>
            </a:r>
            <a:r>
              <a:rPr lang="es-CL" sz="2800" dirty="0">
                <a:solidFill>
                  <a:srgbClr val="0000FF"/>
                </a:solidFill>
                <a:latin typeface="Arial" pitchFamily="34" charset="0"/>
              </a:rPr>
              <a:t> </a:t>
            </a:r>
            <a:br>
              <a:rPr lang="es-CL" sz="2800" dirty="0">
                <a:solidFill>
                  <a:srgbClr val="0000FF"/>
                </a:solidFill>
                <a:latin typeface="Arial" pitchFamily="34" charset="0"/>
              </a:rPr>
            </a:br>
            <a:endParaRPr lang="es-ES" sz="28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17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200" b="1" u="sng" smtClean="0"/>
              <a:t>Interés Real y Nominal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259632" y="908050"/>
            <a:ext cx="7704981" cy="568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s-MX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interés REAL, es el ajuste que debe efectuarse</a:t>
            </a:r>
          </a:p>
          <a:p>
            <a:pPr algn="l">
              <a:defRPr/>
            </a:pPr>
            <a:r>
              <a:rPr lang="es-MX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interés NOMINAL para que refleje correctamente</a:t>
            </a:r>
          </a:p>
          <a:p>
            <a:pPr algn="l">
              <a:defRPr/>
            </a:pPr>
            <a:r>
              <a:rPr lang="es-MX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inflación del período.</a:t>
            </a:r>
          </a:p>
          <a:p>
            <a:pPr algn="l">
              <a:defRPr/>
            </a:pPr>
            <a:endParaRPr lang="es-MX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s-MX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otras palabras, el interés REAL refleja el “PODER</a:t>
            </a:r>
          </a:p>
          <a:p>
            <a:pPr algn="l">
              <a:defRPr/>
            </a:pPr>
            <a:r>
              <a:rPr lang="es-MX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ADQUISITIVO” de la rentabilidad obtenida en una</a:t>
            </a:r>
          </a:p>
          <a:p>
            <a:pPr algn="l">
              <a:defRPr/>
            </a:pPr>
            <a:r>
              <a:rPr lang="es-MX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inversión.</a:t>
            </a:r>
          </a:p>
          <a:p>
            <a:pPr algn="l">
              <a:defRPr/>
            </a:pPr>
            <a:endParaRPr lang="es-MX" sz="2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s-MX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la inflación es positiva, siempre el interés REAL</a:t>
            </a:r>
          </a:p>
          <a:p>
            <a:pPr algn="l">
              <a:defRPr/>
            </a:pPr>
            <a:r>
              <a:rPr lang="es-MX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será menor que el interés NOMINAL.  </a:t>
            </a:r>
          </a:p>
        </p:txBody>
      </p:sp>
    </p:spTree>
    <p:extLst>
      <p:ext uri="{BB962C8B-B14F-4D97-AF65-F5344CB8AC3E}">
        <p14:creationId xmlns:p14="http://schemas.microsoft.com/office/powerpoint/2010/main" val="16796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Tasa de Interés</a:t>
            </a:r>
            <a:endParaRPr lang="es-AR" sz="4000" dirty="0"/>
          </a:p>
        </p:txBody>
      </p:sp>
      <p:sp>
        <p:nvSpPr>
          <p:cNvPr id="5" name="4 Rectángulo"/>
          <p:cNvSpPr/>
          <p:nvPr/>
        </p:nvSpPr>
        <p:spPr>
          <a:xfrm>
            <a:off x="1259632" y="1700809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>La relación entre dos magnitudes se conoce como</a:t>
            </a:r>
            <a:r>
              <a:rPr lang="es-AR" b="0" i="0" dirty="0" smtClean="0">
                <a:solidFill>
                  <a:srgbClr val="0070C0"/>
                </a:solidFill>
                <a:latin typeface="Georgia"/>
              </a:rPr>
              <a:t> </a:t>
            </a:r>
            <a:r>
              <a:rPr lang="es-AR" b="1" i="0" u="none" strike="noStrike" dirty="0" smtClean="0">
                <a:solidFill>
                  <a:srgbClr val="0070C0"/>
                </a:solidFill>
                <a:latin typeface="Georgia"/>
                <a:hlinkClick r:id="rId2"/>
              </a:rPr>
              <a:t>tasa</a:t>
            </a:r>
            <a:r>
              <a:rPr lang="es-AR" b="0" i="0" dirty="0" smtClean="0">
                <a:solidFill>
                  <a:srgbClr val="0070C0"/>
                </a:solidFill>
                <a:latin typeface="Georgia"/>
              </a:rPr>
              <a:t> </a:t>
            </a:r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>y expresa la relación que existe entre una cantidad y la frecuencia de un determinado fenómeno. </a:t>
            </a:r>
          </a:p>
          <a:p>
            <a:pPr algn="just"/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>El </a:t>
            </a:r>
            <a:r>
              <a:rPr lang="es-AR" b="1" i="0" u="none" strike="noStrike" dirty="0" smtClean="0">
                <a:solidFill>
                  <a:srgbClr val="BB4B0D"/>
                </a:solidFill>
                <a:latin typeface="Georgia"/>
                <a:hlinkClick r:id="rId3"/>
              </a:rPr>
              <a:t>interés</a:t>
            </a:r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>, por otra parte, es el valor, la utilidad, el provecho o la ganancia de algo.</a:t>
            </a:r>
          </a:p>
          <a:p>
            <a:pPr algn="just"/>
            <a:endParaRPr lang="es-AR" b="0" i="0" dirty="0" smtClean="0">
              <a:solidFill>
                <a:srgbClr val="000000"/>
              </a:solidFill>
              <a:latin typeface="Georgia"/>
            </a:endParaRPr>
          </a:p>
          <a:p>
            <a:pPr algn="just"/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>Estos dos conceptos nos permiten acercarnos a la noción de </a:t>
            </a:r>
            <a:r>
              <a:rPr lang="es-AR" b="1" i="0" u="none" strike="noStrike" dirty="0" smtClean="0">
                <a:solidFill>
                  <a:srgbClr val="BB4B0D"/>
                </a:solidFill>
                <a:latin typeface="Georgia"/>
                <a:hlinkClick r:id="rId4"/>
              </a:rPr>
              <a:t>tasa de interés</a:t>
            </a:r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>, que es el precio del </a:t>
            </a:r>
            <a:r>
              <a:rPr lang="es-AR" b="1" i="0" u="none" strike="noStrike" dirty="0" smtClean="0">
                <a:solidFill>
                  <a:srgbClr val="BB4B0D"/>
                </a:solidFill>
                <a:latin typeface="Georgia"/>
                <a:hlinkClick r:id="rId5"/>
              </a:rPr>
              <a:t>dinero</a:t>
            </a:r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> que se paga o se cobra para pedirlo o cederlo por un periodo determinado.</a:t>
            </a:r>
          </a:p>
          <a:p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es-AR" b="0" i="0" dirty="0" smtClean="0">
                <a:solidFill>
                  <a:srgbClr val="000000"/>
                </a:solidFill>
                <a:latin typeface="Georgia"/>
              </a:rPr>
            </a:br>
            <a:r>
              <a:rPr lang="es-AR" b="0" i="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es-AR" b="0" i="0" dirty="0" smtClean="0">
                <a:solidFill>
                  <a:srgbClr val="000000"/>
                </a:solidFill>
                <a:latin typeface="Georgia"/>
              </a:rPr>
            </a:b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31640" y="274638"/>
            <a:ext cx="735516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s-AR" smtClean="0"/>
              <a:t>Tasa de interés efectiva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1331640" y="1600200"/>
                <a:ext cx="735516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fontAlgn="auto">
                  <a:spcAft>
                    <a:spcPts val="0"/>
                  </a:spcAft>
                </a:pPr>
                <a:r>
                  <a:rPr lang="es-AR" sz="2400" dirty="0" smtClean="0"/>
                  <a:t>Tasa que utilizan las entidades bancarias y financieras para la concretización de pago de intereses, impuestos, comisiones.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s-AR" sz="2400" dirty="0" smtClean="0"/>
                  <a:t>Es la tasa que sufre el interés periódico por la aplicación de un interés compuesto a los periodos de tiempo que se establecen durante un año</a:t>
                </a:r>
              </a:p>
              <a:p>
                <a:pPr fontAlgn="auto">
                  <a:spcAft>
                    <a:spcPts val="0"/>
                  </a:spcAft>
                </a:pPr>
                <a:endParaRPr lang="es-AR" sz="240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latin typeface="Cambria Math" panose="02040503050406030204" pitchFamily="18" charset="0"/>
                        </a:rPr>
                        <m:t>𝑖𝑒𝑓</m:t>
                      </m:r>
                      <m:r>
                        <a:rPr lang="es-A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A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s-A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A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600200"/>
                <a:ext cx="7355160" cy="4525963"/>
              </a:xfrm>
              <a:prstGeom prst="rect">
                <a:avLst/>
              </a:prstGeom>
              <a:blipFill rotWithShape="0">
                <a:blip r:embed="rId2"/>
                <a:stretch>
                  <a:fillRect t="-1078" r="-14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4818628" y="4293096"/>
            <a:ext cx="2574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es-AR" sz="1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Métodos de Evaluación </a:t>
            </a:r>
            <a:endParaRPr lang="es-AR" sz="40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4235" r="18926" b="33438"/>
          <a:stretch>
            <a:fillRect/>
          </a:stretch>
        </p:blipFill>
        <p:spPr bwMode="auto">
          <a:xfrm>
            <a:off x="1043608" y="1916832"/>
            <a:ext cx="792255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</a:rPr>
              <a:t>Criterios de Evaluación Financiera y Económica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S_tradnl" dirty="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628800"/>
            <a:ext cx="74980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n"/>
              <a:defRPr/>
            </a:pPr>
            <a:r>
              <a:rPr lang="es-EC" sz="2400" b="1" dirty="0"/>
              <a:t>Objetivo</a:t>
            </a:r>
            <a:r>
              <a:rPr lang="es-EC" sz="2400" dirty="0"/>
              <a:t>: </a:t>
            </a:r>
            <a:r>
              <a:rPr lang="es-EC" sz="2400" dirty="0" smtClean="0"/>
              <a:t>Selección de </a:t>
            </a:r>
            <a:r>
              <a:rPr lang="es-EC" sz="2400" dirty="0"/>
              <a:t>proyectos </a:t>
            </a:r>
            <a:r>
              <a:rPr lang="es-EC" sz="2400" dirty="0" smtClean="0"/>
              <a:t>que optimicen la utilización </a:t>
            </a:r>
            <a:r>
              <a:rPr lang="es-EC" sz="2400" dirty="0"/>
              <a:t>recursos  </a:t>
            </a:r>
            <a:r>
              <a:rPr lang="es-EC" sz="2400" dirty="0">
                <a:sym typeface="Directions MT" pitchFamily="2" charset="2"/>
              </a:rPr>
              <a:t>para lograr </a:t>
            </a:r>
            <a:r>
              <a:rPr lang="es-EC" sz="2400" dirty="0"/>
              <a:t>objetivos del inversionista.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Inv. Privados: Generalmente la  rentabilidad.</a:t>
            </a:r>
          </a:p>
          <a:p>
            <a:pPr>
              <a:buNone/>
              <a:defRPr/>
            </a:pPr>
            <a:endParaRPr lang="es-EC" sz="1600" dirty="0"/>
          </a:p>
          <a:p>
            <a:pPr>
              <a:buFont typeface="Wingdings" pitchFamily="2" charset="2"/>
              <a:buChar char="n"/>
              <a:defRPr/>
            </a:pPr>
            <a:r>
              <a:rPr lang="es-EC" sz="2400" dirty="0"/>
              <a:t>Criterios Mas usados para evaluación Financiera: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El valor actual neto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La tasa interna de retorno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El periodo de recuperación de la inversión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El periodo de recuperación descontado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La tasa de retorno contable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La relación entre el beneficio y el costo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Costo de Oportunidad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El costo que tengo al no invertir mi dinero en una oportunidad que tengo actualmente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 err="1"/>
              <a:t>ej</a:t>
            </a:r>
            <a:r>
              <a:rPr lang="es-EC" sz="2000" dirty="0"/>
              <a:t>: oportunidad de colocar $100 en banco con 12% interés.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Cualquier oportunidad de inversión compararla con esta oportunidad.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Rentabilidad real = diferencia entre las dos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/>
              <a:t>Esquema Inversionista Proyecto: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Invertir: Retorno del Proyecto &gt; </a:t>
            </a:r>
            <a:r>
              <a:rPr lang="es-EC" sz="2000" b="1" dirty="0"/>
              <a:t>“Tasa Mínima de Retorno”</a:t>
            </a:r>
            <a:endParaRPr lang="es-EC" sz="2000" dirty="0"/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Tasa Mínima de Retorno (Costo de Oportunidad) es punto de aceptación o rechazo de una inversión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/>
              <a:t>Esquema Prestamista – prestatario: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Prestar</a:t>
            </a:r>
            <a:r>
              <a:rPr lang="es-EC" sz="2000" dirty="0" smtClean="0"/>
              <a:t>: Tasa </a:t>
            </a:r>
            <a:r>
              <a:rPr lang="es-EC" sz="2000" dirty="0"/>
              <a:t>Interés &lt; </a:t>
            </a:r>
            <a:r>
              <a:rPr lang="es-EC" sz="2000" b="1" dirty="0"/>
              <a:t>“Costo de Oportunidad</a:t>
            </a:r>
            <a:r>
              <a:rPr lang="es-EC" sz="2000" b="1" dirty="0" smtClean="0"/>
              <a:t>”</a:t>
            </a:r>
            <a:endParaRPr lang="es-EC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Costo de Oportunidad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Costo de oportunidad depende  de muchos factores: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Riesgo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Situación macroeconómica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Estado económico del sector  de operación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Nivel de  oportunidades del inversionista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Posición frente al riesgo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Nivel de inversión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2000" dirty="0"/>
              <a:t>etc...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En cada instante, para cada proyecto y para cada inversionista puede existir un costo de </a:t>
            </a:r>
            <a:r>
              <a:rPr lang="es-EC" sz="2000" dirty="0" smtClean="0"/>
              <a:t>oportunidad </a:t>
            </a:r>
            <a:r>
              <a:rPr lang="es-EC" sz="2000" dirty="0"/>
              <a:t>diferente</a:t>
            </a:r>
            <a:r>
              <a:rPr lang="es-EC" sz="2000" dirty="0" smtClean="0"/>
              <a:t>.</a:t>
            </a:r>
            <a:endParaRPr lang="es-EC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Equivalencia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n"/>
              <a:defRPr/>
            </a:pPr>
            <a:r>
              <a:rPr lang="es-EC" sz="2000" dirty="0"/>
              <a:t>Valor del Dinero en el Tiempo, y Costo de Oportunidad: llevan a concepto de </a:t>
            </a:r>
            <a:r>
              <a:rPr lang="es-EC" sz="2000" b="1" dirty="0"/>
              <a:t>“equivalencia”.</a:t>
            </a:r>
            <a:endParaRPr lang="es-EC" sz="2000" dirty="0"/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/>
              <a:t>Distintas cantidades de dinero, en distintos momentos del tiempo pueden tener igual valor financieramente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 err="1"/>
              <a:t>Ej</a:t>
            </a:r>
            <a:r>
              <a:rPr lang="es-EC" sz="2000" dirty="0"/>
              <a:t>: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Si su costo de oportunidad es del 15%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$100 hoy = $115 después de un año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De cualquier forma al siguiente año tendrá los $115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000" dirty="0" smtClean="0"/>
              <a:t>Método del flujo de caja (Cash </a:t>
            </a:r>
            <a:r>
              <a:rPr lang="es-AR" sz="4000" dirty="0" err="1" smtClean="0"/>
              <a:t>Flow</a:t>
            </a:r>
            <a:r>
              <a:rPr lang="es-AR" sz="4000" dirty="0" smtClean="0"/>
              <a:t>)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187624" y="1628800"/>
            <a:ext cx="763284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latin typeface="+mn-lt"/>
              </a:rPr>
              <a:t>Este método ofrece una información de dinámica de la empresa y es un instrumento contable que refleja el flujo de los fondos generados internamente, obtenidos de una relación de entradas y salidas de dinero (ingresos y gastos pagables) y proporciona una medida de la autofinanciación.</a:t>
            </a:r>
          </a:p>
          <a:p>
            <a:pPr algn="just"/>
            <a:endParaRPr lang="es-AR" dirty="0" smtClean="0">
              <a:latin typeface="+mn-lt"/>
            </a:endParaRPr>
          </a:p>
          <a:p>
            <a:pPr algn="ctr"/>
            <a:r>
              <a:rPr lang="es-AR" sz="2200" i="1" dirty="0" smtClean="0">
                <a:latin typeface="+mn-lt"/>
              </a:rPr>
              <a:t>Flujo de Caja </a:t>
            </a:r>
            <a:r>
              <a:rPr lang="es-AR" sz="2200" i="1" dirty="0" err="1" smtClean="0">
                <a:latin typeface="+mn-lt"/>
              </a:rPr>
              <a:t>Ec</a:t>
            </a:r>
            <a:r>
              <a:rPr lang="es-AR" sz="2200" i="1" dirty="0" smtClean="0">
                <a:latin typeface="+mn-lt"/>
              </a:rPr>
              <a:t> = Utilidad Neta + Gastos no Desembolsables</a:t>
            </a:r>
          </a:p>
          <a:p>
            <a:pPr algn="just"/>
            <a:endParaRPr lang="es-AR" dirty="0" smtClean="0">
              <a:latin typeface="+mn-lt"/>
            </a:endParaRPr>
          </a:p>
          <a:p>
            <a:pPr algn="just"/>
            <a:r>
              <a:rPr lang="es-AR" dirty="0" smtClean="0">
                <a:latin typeface="+mn-lt"/>
              </a:rPr>
              <a:t>Los gastos no desembolsables son: amortización de activos fijos intangibles; depreciación de los activos fijos tangibles; amortización de gastos diferidos; </a:t>
            </a:r>
            <a:r>
              <a:rPr lang="es-AR" dirty="0" err="1" smtClean="0">
                <a:latin typeface="+mn-lt"/>
              </a:rPr>
              <a:t>etc</a:t>
            </a:r>
            <a:endParaRPr lang="es-A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Flujo de Caja y </a:t>
            </a:r>
            <a:br>
              <a:rPr lang="es-ES_tradnl" sz="2800" smtClean="0"/>
            </a:br>
            <a:r>
              <a:rPr lang="es-ES_tradnl" sz="2800" smtClean="0"/>
              <a:t>Diagrama de Flujo de Caja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628800"/>
            <a:ext cx="7498080" cy="4800600"/>
          </a:xfrm>
        </p:spPr>
        <p:txBody>
          <a:bodyPr/>
          <a:lstStyle/>
          <a:p>
            <a:pPr algn="just">
              <a:buFont typeface="Wingdings" pitchFamily="2" charset="2"/>
              <a:buChar char="n"/>
              <a:defRPr/>
            </a:pPr>
            <a:r>
              <a:rPr lang="es-EC" sz="2000" b="1" dirty="0"/>
              <a:t>“Flujo de caja”</a:t>
            </a:r>
            <a:r>
              <a:rPr lang="es-EC" sz="2000" dirty="0"/>
              <a:t>: detalle de ingresos y egresos </a:t>
            </a:r>
            <a:r>
              <a:rPr lang="es-EC" sz="2000" u="sng" dirty="0"/>
              <a:t>en el tiempo</a:t>
            </a:r>
            <a:r>
              <a:rPr lang="es-EC" sz="2000" dirty="0"/>
              <a:t>.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b="1" dirty="0"/>
              <a:t>“Diagrama de Flujo de Caja”:</a:t>
            </a:r>
            <a:r>
              <a:rPr lang="es-EC" sz="2000" dirty="0"/>
              <a:t> Representación gráfica.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Sobre una escala de tiempo horizontal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Puntos equidistantes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Ingresos </a:t>
            </a:r>
            <a:r>
              <a:rPr lang="es-EC" sz="2000" b="1" dirty="0">
                <a:ea typeface="MS Gothic" pitchFamily="49" charset="-128"/>
              </a:rPr>
              <a:t>↑</a:t>
            </a:r>
            <a:endParaRPr lang="es-EC" sz="2000" dirty="0">
              <a:ea typeface="MS Gothic" pitchFamily="49" charset="-128"/>
            </a:endParaRP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Egresos</a:t>
            </a:r>
            <a:r>
              <a:rPr lang="es-EC" sz="2000" b="1" dirty="0">
                <a:ea typeface="MS Gothic" pitchFamily="49" charset="-128"/>
              </a:rPr>
              <a:t>↓</a:t>
            </a:r>
            <a:endParaRPr lang="es-EC" sz="2000" dirty="0"/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Flechas proporcionales en longitud al valor.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Se asume que flujo de efectivo ocurre solo al final de cada período.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El primer punto se conoce como momento 0.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Diagrama de Flujo de Caja</a:t>
            </a:r>
          </a:p>
        </p:txBody>
      </p:sp>
      <p:sp>
        <p:nvSpPr>
          <p:cNvPr id="16406" name="Rectangle 22"/>
          <p:cNvSpPr>
            <a:spLocks noGrp="1" noChangeArrowheads="1"/>
          </p:cNvSpPr>
          <p:nvPr>
            <p:ph idx="1"/>
          </p:nvPr>
        </p:nvSpPr>
        <p:spPr>
          <a:xfrm>
            <a:off x="1043608" y="1676400"/>
            <a:ext cx="7592392" cy="417195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Invertir $100 hoy, recibir $30 / año los siguientes 4 años:</a:t>
            </a:r>
            <a:endParaRPr lang="es-EC" dirty="0"/>
          </a:p>
          <a:p>
            <a:pPr>
              <a:buFont typeface="Wingdings" pitchFamily="2" charset="2"/>
              <a:buChar char="n"/>
              <a:defRPr/>
            </a:pPr>
            <a:endParaRPr lang="es-ES_tradnl" dirty="0"/>
          </a:p>
          <a:p>
            <a:pPr>
              <a:buNone/>
              <a:defRPr/>
            </a:pPr>
            <a:endParaRPr lang="es-ES_tradnl" dirty="0"/>
          </a:p>
          <a:p>
            <a:pPr>
              <a:buFont typeface="Wingdings" pitchFamily="2" charset="2"/>
              <a:buChar char="n"/>
              <a:defRPr/>
            </a:pPr>
            <a:endParaRPr lang="es-ES_tradnl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Prestar $100 hoy, pagar $30 / año los siguientes 4 años:</a:t>
            </a:r>
            <a:endParaRPr lang="es-EC" dirty="0"/>
          </a:p>
          <a:p>
            <a:pPr>
              <a:buFont typeface="Wingdings" pitchFamily="2" charset="2"/>
              <a:buChar char="n"/>
              <a:defRPr/>
            </a:pPr>
            <a:endParaRPr lang="es-ES_tradnl" dirty="0"/>
          </a:p>
        </p:txBody>
      </p:sp>
      <p:grpSp>
        <p:nvGrpSpPr>
          <p:cNvPr id="32772" name="Group 7"/>
          <p:cNvGrpSpPr>
            <a:grpSpLocks/>
          </p:cNvGrpSpPr>
          <p:nvPr/>
        </p:nvGrpSpPr>
        <p:grpSpPr bwMode="auto">
          <a:xfrm>
            <a:off x="1524000" y="2362200"/>
            <a:ext cx="5410200" cy="1524000"/>
            <a:chOff x="2304" y="13248"/>
            <a:chExt cx="4608" cy="1584"/>
          </a:xfrm>
        </p:grpSpPr>
        <p:sp>
          <p:nvSpPr>
            <p:cNvPr id="32790" name="Line 8"/>
            <p:cNvSpPr>
              <a:spLocks noChangeShapeType="1"/>
            </p:cNvSpPr>
            <p:nvPr/>
          </p:nvSpPr>
          <p:spPr bwMode="auto">
            <a:xfrm>
              <a:off x="2304" y="13680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91" name="Line 9"/>
            <p:cNvSpPr>
              <a:spLocks noChangeShapeType="1"/>
            </p:cNvSpPr>
            <p:nvPr/>
          </p:nvSpPr>
          <p:spPr bwMode="auto">
            <a:xfrm>
              <a:off x="2304" y="13680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92" name="Line 10"/>
            <p:cNvSpPr>
              <a:spLocks noChangeShapeType="1"/>
            </p:cNvSpPr>
            <p:nvPr/>
          </p:nvSpPr>
          <p:spPr bwMode="auto">
            <a:xfrm flipV="1">
              <a:off x="3456" y="132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93" name="Line 11"/>
            <p:cNvSpPr>
              <a:spLocks noChangeShapeType="1"/>
            </p:cNvSpPr>
            <p:nvPr/>
          </p:nvSpPr>
          <p:spPr bwMode="auto">
            <a:xfrm flipV="1">
              <a:off x="4608" y="132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94" name="Line 12"/>
            <p:cNvSpPr>
              <a:spLocks noChangeShapeType="1"/>
            </p:cNvSpPr>
            <p:nvPr/>
          </p:nvSpPr>
          <p:spPr bwMode="auto">
            <a:xfrm flipV="1">
              <a:off x="5760" y="132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95" name="Line 13"/>
            <p:cNvSpPr>
              <a:spLocks noChangeShapeType="1"/>
            </p:cNvSpPr>
            <p:nvPr/>
          </p:nvSpPr>
          <p:spPr bwMode="auto">
            <a:xfrm flipV="1">
              <a:off x="6912" y="132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32773" name="Group 14"/>
          <p:cNvGrpSpPr>
            <a:grpSpLocks/>
          </p:cNvGrpSpPr>
          <p:nvPr/>
        </p:nvGrpSpPr>
        <p:grpSpPr bwMode="auto">
          <a:xfrm flipV="1">
            <a:off x="1600200" y="4800600"/>
            <a:ext cx="5638800" cy="1371600"/>
            <a:chOff x="2304" y="13248"/>
            <a:chExt cx="4608" cy="1584"/>
          </a:xfrm>
        </p:grpSpPr>
        <p:sp>
          <p:nvSpPr>
            <p:cNvPr id="32784" name="Line 15"/>
            <p:cNvSpPr>
              <a:spLocks noChangeShapeType="1"/>
            </p:cNvSpPr>
            <p:nvPr/>
          </p:nvSpPr>
          <p:spPr bwMode="auto">
            <a:xfrm>
              <a:off x="2304" y="13680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85" name="Line 16"/>
            <p:cNvSpPr>
              <a:spLocks noChangeShapeType="1"/>
            </p:cNvSpPr>
            <p:nvPr/>
          </p:nvSpPr>
          <p:spPr bwMode="auto">
            <a:xfrm>
              <a:off x="2304" y="13680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86" name="Line 17"/>
            <p:cNvSpPr>
              <a:spLocks noChangeShapeType="1"/>
            </p:cNvSpPr>
            <p:nvPr/>
          </p:nvSpPr>
          <p:spPr bwMode="auto">
            <a:xfrm flipV="1">
              <a:off x="3456" y="132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87" name="Line 18"/>
            <p:cNvSpPr>
              <a:spLocks noChangeShapeType="1"/>
            </p:cNvSpPr>
            <p:nvPr/>
          </p:nvSpPr>
          <p:spPr bwMode="auto">
            <a:xfrm flipV="1">
              <a:off x="4608" y="132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88" name="Line 19"/>
            <p:cNvSpPr>
              <a:spLocks noChangeShapeType="1"/>
            </p:cNvSpPr>
            <p:nvPr/>
          </p:nvSpPr>
          <p:spPr bwMode="auto">
            <a:xfrm flipV="1">
              <a:off x="5760" y="132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89" name="Line 20"/>
            <p:cNvSpPr>
              <a:spLocks noChangeShapeType="1"/>
            </p:cNvSpPr>
            <p:nvPr/>
          </p:nvSpPr>
          <p:spPr bwMode="auto">
            <a:xfrm flipV="1">
              <a:off x="6912" y="1324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2774" name="Text Box 23"/>
          <p:cNvSpPr txBox="1">
            <a:spLocks noChangeArrowheads="1"/>
          </p:cNvSpPr>
          <p:nvPr/>
        </p:nvSpPr>
        <p:spPr bwMode="auto">
          <a:xfrm>
            <a:off x="898525" y="33131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-100</a:t>
            </a:r>
            <a:endParaRPr lang="es-ES_tradnl"/>
          </a:p>
        </p:txBody>
      </p:sp>
      <p:sp>
        <p:nvSpPr>
          <p:cNvPr id="32775" name="Text Box 24"/>
          <p:cNvSpPr txBox="1">
            <a:spLocks noChangeArrowheads="1"/>
          </p:cNvSpPr>
          <p:nvPr/>
        </p:nvSpPr>
        <p:spPr bwMode="auto">
          <a:xfrm>
            <a:off x="914400" y="5043488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+100</a:t>
            </a:r>
            <a:endParaRPr lang="es-ES_tradnl"/>
          </a:p>
        </p:txBody>
      </p:sp>
      <p:sp>
        <p:nvSpPr>
          <p:cNvPr id="32776" name="Text Box 25"/>
          <p:cNvSpPr txBox="1">
            <a:spLocks noChangeArrowheads="1"/>
          </p:cNvSpPr>
          <p:nvPr/>
        </p:nvSpPr>
        <p:spPr bwMode="auto">
          <a:xfrm>
            <a:off x="2178050" y="2376488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+30</a:t>
            </a:r>
            <a:endParaRPr lang="es-ES_tradnl"/>
          </a:p>
        </p:txBody>
      </p:sp>
      <p:sp>
        <p:nvSpPr>
          <p:cNvPr id="32777" name="Text Box 26"/>
          <p:cNvSpPr txBox="1">
            <a:spLocks noChangeArrowheads="1"/>
          </p:cNvSpPr>
          <p:nvPr/>
        </p:nvSpPr>
        <p:spPr bwMode="auto">
          <a:xfrm>
            <a:off x="3619500" y="23622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+30</a:t>
            </a:r>
            <a:endParaRPr lang="es-ES_tradnl"/>
          </a:p>
        </p:txBody>
      </p:sp>
      <p:sp>
        <p:nvSpPr>
          <p:cNvPr id="32778" name="Text Box 27"/>
          <p:cNvSpPr txBox="1">
            <a:spLocks noChangeArrowheads="1"/>
          </p:cNvSpPr>
          <p:nvPr/>
        </p:nvSpPr>
        <p:spPr bwMode="auto">
          <a:xfrm>
            <a:off x="5067300" y="23622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+30</a:t>
            </a:r>
            <a:endParaRPr lang="es-ES_tradnl"/>
          </a:p>
        </p:txBody>
      </p:sp>
      <p:sp>
        <p:nvSpPr>
          <p:cNvPr id="32779" name="Text Box 28"/>
          <p:cNvSpPr txBox="1">
            <a:spLocks noChangeArrowheads="1"/>
          </p:cNvSpPr>
          <p:nvPr/>
        </p:nvSpPr>
        <p:spPr bwMode="auto">
          <a:xfrm>
            <a:off x="6400800" y="23622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+30</a:t>
            </a:r>
            <a:endParaRPr lang="es-ES_tradnl"/>
          </a:p>
        </p:txBody>
      </p:sp>
      <p:sp>
        <p:nvSpPr>
          <p:cNvPr id="32780" name="Text Box 29"/>
          <p:cNvSpPr txBox="1">
            <a:spLocks noChangeArrowheads="1"/>
          </p:cNvSpPr>
          <p:nvPr/>
        </p:nvSpPr>
        <p:spPr bwMode="auto">
          <a:xfrm>
            <a:off x="2209800" y="59578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-30</a:t>
            </a:r>
            <a:endParaRPr lang="es-ES_tradnl"/>
          </a:p>
        </p:txBody>
      </p:sp>
      <p:sp>
        <p:nvSpPr>
          <p:cNvPr id="32781" name="Text Box 30"/>
          <p:cNvSpPr txBox="1">
            <a:spLocks noChangeArrowheads="1"/>
          </p:cNvSpPr>
          <p:nvPr/>
        </p:nvSpPr>
        <p:spPr bwMode="auto">
          <a:xfrm>
            <a:off x="3651250" y="59436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-30</a:t>
            </a:r>
            <a:endParaRPr lang="es-ES_tradnl"/>
          </a:p>
        </p:txBody>
      </p:sp>
      <p:sp>
        <p:nvSpPr>
          <p:cNvPr id="32782" name="Text Box 31"/>
          <p:cNvSpPr txBox="1">
            <a:spLocks noChangeArrowheads="1"/>
          </p:cNvSpPr>
          <p:nvPr/>
        </p:nvSpPr>
        <p:spPr bwMode="auto">
          <a:xfrm>
            <a:off x="5099050" y="59436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-30</a:t>
            </a:r>
            <a:endParaRPr lang="es-ES_tradnl"/>
          </a:p>
        </p:txBody>
      </p:sp>
      <p:sp>
        <p:nvSpPr>
          <p:cNvPr id="32783" name="Text Box 32"/>
          <p:cNvSpPr txBox="1">
            <a:spLocks noChangeArrowheads="1"/>
          </p:cNvSpPr>
          <p:nvPr/>
        </p:nvSpPr>
        <p:spPr bwMode="auto">
          <a:xfrm>
            <a:off x="6432550" y="59436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-30</a:t>
            </a:r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Valor Actual</a:t>
            </a:r>
          </a:p>
        </p:txBody>
      </p:sp>
      <p:sp>
        <p:nvSpPr>
          <p:cNvPr id="21532" name="Rectangle 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No se puede comparar dinero en distintos puntos porque su valor es distinto en cada punto.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Se </a:t>
            </a:r>
            <a:r>
              <a:rPr lang="es-EC" sz="2000" dirty="0" smtClean="0"/>
              <a:t>usa</a:t>
            </a:r>
            <a:endParaRPr lang="es-EC" sz="2000" dirty="0"/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 smtClean="0"/>
              <a:t>El </a:t>
            </a:r>
            <a:r>
              <a:rPr lang="es-EC" sz="1800" dirty="0"/>
              <a:t>concepto de </a:t>
            </a:r>
            <a:r>
              <a:rPr lang="es-EC" sz="1800" b="1" dirty="0"/>
              <a:t>“equivalencia”.</a:t>
            </a:r>
            <a:endParaRPr lang="es-EC" sz="1800" dirty="0"/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/>
              <a:t>Convertir todos los futuros ingresos y egresos a unidades presentes.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Esto se conoce como </a:t>
            </a:r>
            <a:r>
              <a:rPr lang="es-EC" sz="2000" b="1" dirty="0"/>
              <a:t>“Valor Actual”</a:t>
            </a:r>
            <a:r>
              <a:rPr lang="es-EC" sz="2000" dirty="0"/>
              <a:t> o </a:t>
            </a:r>
            <a:r>
              <a:rPr lang="es-EC" sz="2000" b="1" dirty="0"/>
              <a:t>“Valor Presente” </a:t>
            </a: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Valor Actual (VA) </a:t>
            </a:r>
            <a:r>
              <a:rPr lang="es-EC" sz="2000" dirty="0">
                <a:ea typeface="MS Gothic" pitchFamily="49" charset="-128"/>
              </a:rPr>
              <a:t>⇒ </a:t>
            </a:r>
            <a:r>
              <a:rPr lang="es-EC" sz="2000" dirty="0"/>
              <a:t>multiplicando el pago futuro por un </a:t>
            </a:r>
            <a:r>
              <a:rPr lang="es-EC" sz="2000" b="1" dirty="0"/>
              <a:t>“Factor de Descuento”</a:t>
            </a:r>
            <a:r>
              <a:rPr lang="es-EC" sz="2000" dirty="0"/>
              <a:t> despejado de la fórmula del interés compuesto:</a:t>
            </a:r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 lvl="1">
              <a:buFont typeface="Wingdings" pitchFamily="2" charset="2"/>
              <a:buChar char="u"/>
              <a:defRPr/>
            </a:pPr>
            <a:endParaRPr lang="es-EC" sz="1600" b="1" i="1" dirty="0"/>
          </a:p>
          <a:p>
            <a:pPr lvl="1">
              <a:buFont typeface="Wingdings" pitchFamily="2" charset="2"/>
              <a:buChar char="u"/>
              <a:defRPr/>
            </a:pPr>
            <a:r>
              <a:rPr lang="es-EC" sz="1600" b="1" i="1" dirty="0"/>
              <a:t>r</a:t>
            </a:r>
            <a:r>
              <a:rPr lang="es-EC" sz="1600" dirty="0"/>
              <a:t> = Costo de Oportunidad o Tasa de Descuento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699792" y="4581128"/>
          <a:ext cx="38100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1625400" imgH="419040" progId="Equation.3">
                  <p:embed/>
                </p:oleObj>
              </mc:Choice>
              <mc:Fallback>
                <p:oleObj name="Equation" r:id="rId3" imgW="16254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581128"/>
                        <a:ext cx="381000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28600"/>
            <a:ext cx="7884368" cy="1143000"/>
          </a:xfrm>
        </p:spPr>
        <p:txBody>
          <a:bodyPr/>
          <a:lstStyle/>
          <a:p>
            <a:r>
              <a:rPr lang="es-ES_tradnl" sz="2800" dirty="0" smtClean="0"/>
              <a:t>Tasas de Interés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40768"/>
            <a:ext cx="7376864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Costo de tener el dinero en este momento en vez de en el futuro.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Cantidad que se paga por emplear el dinero ajeno.</a:t>
            </a:r>
          </a:p>
          <a:p>
            <a:pPr lvl="1" algn="just">
              <a:buFont typeface="Wingdings" pitchFamily="2" charset="2"/>
              <a:buChar char="u"/>
              <a:defRPr/>
            </a:pPr>
            <a:r>
              <a:rPr lang="es-EC" sz="2000" dirty="0"/>
              <a:t>Compensar oportunidad usarlo en otra actividad</a:t>
            </a:r>
            <a:r>
              <a:rPr lang="es-EC" sz="2000" dirty="0" smtClean="0"/>
              <a:t>: rendimiento </a:t>
            </a:r>
            <a:r>
              <a:rPr lang="es-EC" sz="2000" dirty="0"/>
              <a:t>financiero.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/>
              <a:t>Repone  el retorno que el dueño ganaría de hubiese invertido en vez de prestarlo. 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 smtClean="0"/>
              <a:t>Para </a:t>
            </a:r>
            <a:r>
              <a:rPr lang="es-EC" sz="2000" dirty="0"/>
              <a:t>analizar efectos de dinero en el tiempo: 2 esquemas: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/>
              <a:t>Prestamista – prestatario, el interés toma el nombre de “</a:t>
            </a:r>
            <a:r>
              <a:rPr lang="es-EC" sz="2000" b="1" dirty="0"/>
              <a:t>Costo de Capital</a:t>
            </a:r>
            <a:r>
              <a:rPr lang="es-EC" sz="2000" dirty="0"/>
              <a:t>”. </a:t>
            </a:r>
          </a:p>
          <a:p>
            <a:pPr algn="just">
              <a:buFont typeface="Wingdings" pitchFamily="2" charset="2"/>
              <a:buChar char="n"/>
              <a:defRPr/>
            </a:pPr>
            <a:r>
              <a:rPr lang="es-EC" sz="2000" dirty="0"/>
              <a:t>Inversionista – proyecto, el interés toma el nombre de “</a:t>
            </a:r>
            <a:r>
              <a:rPr lang="es-EC" sz="2000" b="1" dirty="0"/>
              <a:t>Tasa de retorno</a:t>
            </a:r>
            <a:r>
              <a:rPr lang="es-EC" sz="2000" dirty="0"/>
              <a:t>” o “</a:t>
            </a:r>
            <a:r>
              <a:rPr lang="es-EC" sz="2000" b="1" dirty="0">
                <a:solidFill>
                  <a:srgbClr val="FF0000"/>
                </a:solidFill>
              </a:rPr>
              <a:t>Rentabilidad</a:t>
            </a:r>
            <a:r>
              <a:rPr lang="es-EC" sz="2000" dirty="0"/>
              <a:t>”</a:t>
            </a:r>
            <a:endParaRPr lang="es-ES_tradn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Valor Actual Neto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s-EC" sz="2400" dirty="0"/>
              <a:t>La regla del Valor Actual Neto (VAN) es  el principal criterio de selección. </a:t>
            </a:r>
          </a:p>
          <a:p>
            <a:pPr>
              <a:buFont typeface="Wingdings" pitchFamily="2" charset="2"/>
              <a:buChar char="n"/>
              <a:defRPr/>
            </a:pPr>
            <a:endParaRPr lang="es-EC" sz="2400" dirty="0"/>
          </a:p>
          <a:p>
            <a:pPr>
              <a:buFont typeface="Monotype Sorts" pitchFamily="2" charset="2"/>
              <a:buNone/>
              <a:defRPr/>
            </a:pPr>
            <a:r>
              <a:rPr lang="es-EC" sz="2400" b="1" dirty="0"/>
              <a:t>Regla:</a:t>
            </a:r>
            <a:endParaRPr lang="es-EC" sz="2400" dirty="0"/>
          </a:p>
          <a:p>
            <a:pPr>
              <a:buFont typeface="Wingdings" pitchFamily="2" charset="2"/>
              <a:buChar char="n"/>
              <a:defRPr/>
            </a:pPr>
            <a:r>
              <a:rPr lang="es-EC" sz="2400" dirty="0"/>
              <a:t>Se deben de Aceptar Proyectos que tienen VAN Positivo.</a:t>
            </a:r>
          </a:p>
          <a:p>
            <a:pPr>
              <a:buNone/>
              <a:defRPr/>
            </a:pPr>
            <a:endParaRPr lang="es-EC" sz="2400" dirty="0"/>
          </a:p>
          <a:p>
            <a:pPr>
              <a:buFont typeface="Wingdings" pitchFamily="2" charset="2"/>
              <a:buChar char="n"/>
              <a:defRPr/>
            </a:pPr>
            <a:r>
              <a:rPr lang="es-EC" sz="2400" dirty="0"/>
              <a:t>Decidiendo entre Varios Proyectos, Se escogerá el que  tenga mayor VAN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Valor Actual Neto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El concepto del flujo de caja descontado </a:t>
            </a:r>
            <a:r>
              <a:rPr lang="es-EC" sz="2000" dirty="0">
                <a:sym typeface="Directions MT" pitchFamily="2" charset="2"/>
              </a:rPr>
              <a:t></a:t>
            </a:r>
            <a:r>
              <a:rPr lang="es-EC" sz="2000" dirty="0"/>
              <a:t> </a:t>
            </a:r>
            <a:r>
              <a:rPr lang="es-EC" sz="2000" b="1" dirty="0"/>
              <a:t>“Valor Actual Neto”</a:t>
            </a:r>
            <a:r>
              <a:rPr lang="es-EC" sz="2000" dirty="0"/>
              <a:t> (VAN) o </a:t>
            </a:r>
            <a:r>
              <a:rPr lang="es-EC" sz="2000" b="1" dirty="0"/>
              <a:t>“Valor Presente Neto”</a:t>
            </a:r>
            <a:r>
              <a:rPr lang="es-EC" sz="2000" dirty="0"/>
              <a:t> (VPN).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Suma de valores positivos y negativos del flujo de caja descontado.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Utilidad (o perdida) en moneda de actual de una inversión.</a:t>
            </a:r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717032"/>
            <a:ext cx="6781800" cy="933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75656" y="357166"/>
          <a:ext cx="6882558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2214563" y="5549945"/>
            <a:ext cx="557212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>
                <a:solidFill>
                  <a:srgbClr val="FFFFFF"/>
                </a:solidFill>
                <a:ea typeface="ＭＳ Ｐゴシック" charset="-128"/>
              </a:rPr>
              <a:t>Determinar VPN sí  i=10%</a:t>
            </a:r>
          </a:p>
        </p:txBody>
      </p:sp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642939" y="3268663"/>
            <a:ext cx="8501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b="1" dirty="0" smtClean="0">
                <a:latin typeface="Calibri" pitchFamily="34" charset="0"/>
              </a:rPr>
              <a:t>  0               </a:t>
            </a:r>
            <a:r>
              <a:rPr lang="es-ES" sz="3600" b="1" dirty="0">
                <a:latin typeface="Calibri" pitchFamily="34" charset="0"/>
              </a:rPr>
              <a:t>1                        2                     3  </a:t>
            </a:r>
            <a:r>
              <a:rPr lang="es-ES" sz="2800" b="1" dirty="0">
                <a:latin typeface="Calibri" pitchFamily="34" charset="0"/>
              </a:rPr>
              <a:t>años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1187624" y="3335338"/>
            <a:ext cx="6810201" cy="21654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656605" y="3888011"/>
            <a:ext cx="1063625" cy="1587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 type="none" w="med" len="med"/>
            <a:tailEnd type="triangle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16200000" flipH="1">
            <a:off x="2218531" y="2659857"/>
            <a:ext cx="1330325" cy="11112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 type="triangle" w="med" len="med"/>
            <a:tailEnd type="none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H="1">
            <a:off x="4959350" y="2660650"/>
            <a:ext cx="1330325" cy="9525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 type="triangle" w="med" len="med"/>
            <a:tailEnd type="none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H="1">
            <a:off x="7304088" y="2660650"/>
            <a:ext cx="1330325" cy="9525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 type="triangle" w="med" len="med"/>
            <a:tailEnd type="none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22" name="Rectangle 21"/>
          <p:cNvSpPr/>
          <p:nvPr/>
        </p:nvSpPr>
        <p:spPr>
          <a:xfrm>
            <a:off x="1259632" y="4164214"/>
            <a:ext cx="145097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tx1"/>
                </a:solidFill>
                <a:ea typeface="ＭＳ Ｐゴシック" charset="-128"/>
              </a:rPr>
              <a:t>65.000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58063" y="1500188"/>
            <a:ext cx="13573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>
                <a:solidFill>
                  <a:srgbClr val="FFFFFF"/>
                </a:solidFill>
                <a:ea typeface="ＭＳ Ｐゴシック" charset="-128"/>
              </a:rPr>
              <a:t>50.000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29188" y="1500188"/>
            <a:ext cx="13573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>
                <a:solidFill>
                  <a:srgbClr val="FFFFFF"/>
                </a:solidFill>
                <a:ea typeface="ＭＳ Ｐゴシック" charset="-128"/>
              </a:rPr>
              <a:t>30.000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14563" y="1500188"/>
            <a:ext cx="13573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>
                <a:solidFill>
                  <a:srgbClr val="FFFFFF"/>
                </a:solidFill>
                <a:ea typeface="ＭＳ Ｐゴシック" charset="-128"/>
              </a:rPr>
              <a:t>20.000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971600" y="2204864"/>
            <a:ext cx="8172400" cy="1643063"/>
            <a:chOff x="285720" y="2643182"/>
            <a:chExt cx="8572560" cy="1643074"/>
          </a:xfrm>
        </p:grpSpPr>
        <p:sp>
          <p:nvSpPr>
            <p:cNvPr id="6" name="Rounded Rectangle 5"/>
            <p:cNvSpPr/>
            <p:nvPr/>
          </p:nvSpPr>
          <p:spPr>
            <a:xfrm>
              <a:off x="285720" y="2643182"/>
              <a:ext cx="8572560" cy="16430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3200" b="1">
                <a:solidFill>
                  <a:schemeClr val="bg1"/>
                </a:solidFill>
              </a:endParaRPr>
            </a:p>
          </p:txBody>
        </p:sp>
        <p:graphicFrame>
          <p:nvGraphicFramePr>
            <p:cNvPr id="3074" name="Object 2"/>
            <p:cNvGraphicFramePr>
              <a:graphicFrameLocks/>
            </p:cNvGraphicFramePr>
            <p:nvPr/>
          </p:nvGraphicFramePr>
          <p:xfrm>
            <a:off x="342680" y="2786058"/>
            <a:ext cx="8445816" cy="1368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9" name="Equation" r:id="rId4" imgW="3098520" imgH="431640" progId="Equation.3">
                    <p:embed/>
                  </p:oleObj>
                </mc:Choice>
                <mc:Fallback>
                  <p:oleObj name="Equation" r:id="rId4" imgW="3098520" imgH="431640" progId="Equation.3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80" y="2786058"/>
                          <a:ext cx="8445816" cy="1368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2915816" y="4437112"/>
            <a:ext cx="500062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dirty="0" smtClean="0">
                <a:solidFill>
                  <a:srgbClr val="FFFFFF"/>
                </a:solidFill>
                <a:ea typeface="ＭＳ Ｐゴシック" charset="-128"/>
              </a:rPr>
              <a:t>VAN</a:t>
            </a:r>
            <a:r>
              <a:rPr lang="es-ES" sz="4400" dirty="0">
                <a:solidFill>
                  <a:srgbClr val="FFFFFF"/>
                </a:solidFill>
                <a:ea typeface="ＭＳ Ｐゴシック" charset="-128"/>
              </a:rPr>
              <a:t>= 15.540,95</a:t>
            </a:r>
          </a:p>
        </p:txBody>
      </p:sp>
      <p:graphicFrame>
        <p:nvGraphicFramePr>
          <p:cNvPr id="8" name="Diagram 3"/>
          <p:cNvGraphicFramePr/>
          <p:nvPr/>
        </p:nvGraphicFramePr>
        <p:xfrm>
          <a:off x="1475656" y="357166"/>
          <a:ext cx="6882558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3063" y="5241925"/>
            <a:ext cx="65008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>
                <a:latin typeface="+mn-lt"/>
              </a:rPr>
              <a:t>Si </a:t>
            </a:r>
            <a:r>
              <a:rPr lang="es-ES" sz="4000" dirty="0" smtClean="0">
                <a:latin typeface="+mn-lt"/>
              </a:rPr>
              <a:t>VAN </a:t>
            </a:r>
            <a:r>
              <a:rPr lang="es-ES" sz="4000" dirty="0">
                <a:latin typeface="+mn-lt"/>
              </a:rPr>
              <a:t>= 0 : Indiferente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813" y="3357563"/>
            <a:ext cx="50720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>
                <a:latin typeface="+mn-lt"/>
              </a:rPr>
              <a:t>Si </a:t>
            </a:r>
            <a:r>
              <a:rPr lang="es-ES" sz="4000" dirty="0" smtClean="0">
                <a:latin typeface="+mn-lt"/>
              </a:rPr>
              <a:t>VAN </a:t>
            </a:r>
            <a:r>
              <a:rPr lang="es-ES" sz="4000" dirty="0">
                <a:latin typeface="+mn-lt"/>
              </a:rPr>
              <a:t>&gt; 0 : Acepto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75" y="4313238"/>
            <a:ext cx="5857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>
                <a:latin typeface="+mn-lt"/>
              </a:rPr>
              <a:t>Si </a:t>
            </a:r>
            <a:r>
              <a:rPr lang="es-ES" sz="4000" dirty="0" smtClean="0">
                <a:latin typeface="+mn-lt"/>
              </a:rPr>
              <a:t>VAN </a:t>
            </a:r>
            <a:r>
              <a:rPr lang="es-ES" sz="4000" dirty="0">
                <a:latin typeface="+mn-lt"/>
              </a:rPr>
              <a:t>&lt;  0 : Rechazo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3" y="1406525"/>
            <a:ext cx="73134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3200" dirty="0">
                <a:latin typeface="+mn-lt"/>
              </a:rPr>
              <a:t>Se actualiza el flujo de caja o de fondos del proyecto al año “0”, utilizando la tasa de interés del inversionista.</a:t>
            </a:r>
          </a:p>
          <a:p>
            <a:pPr>
              <a:defRPr/>
            </a:pPr>
            <a:endParaRPr lang="es-ES" sz="36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11" name="Diagram 3"/>
          <p:cNvGraphicFramePr/>
          <p:nvPr>
            <p:extLst>
              <p:ext uri="{D42A27DB-BD31-4B8C-83A1-F6EECF244321}">
                <p14:modId xmlns:p14="http://schemas.microsoft.com/office/powerpoint/2010/main" val="1470486513"/>
              </p:ext>
            </p:extLst>
          </p:nvPr>
        </p:nvGraphicFramePr>
        <p:xfrm>
          <a:off x="1475656" y="357166"/>
          <a:ext cx="6882558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43608" y="365132"/>
          <a:ext cx="8100392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1988840"/>
          <a:ext cx="7749479" cy="2374901"/>
        </p:xfrm>
        <a:graphic>
          <a:graphicData uri="http://schemas.openxmlformats.org/drawingml/2006/table">
            <a:tbl>
              <a:tblPr/>
              <a:tblGrid>
                <a:gridCol w="691918"/>
                <a:gridCol w="830301"/>
                <a:gridCol w="1176260"/>
                <a:gridCol w="968685"/>
                <a:gridCol w="1037877"/>
                <a:gridCol w="1037876"/>
                <a:gridCol w="830301"/>
                <a:gridCol w="1176261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Alt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.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Tasa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Inversión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Inicial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Año 1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Año 2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Año 3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Año 4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Año 5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20%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-35000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-6000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18000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28000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32000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20%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-30000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9500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30000</a:t>
                      </a:r>
                    </a:p>
                  </a:txBody>
                  <a:tcPr marL="8643" marR="8643" marT="86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2564904"/>
            <a:ext cx="7572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+mn-lt"/>
              </a:rPr>
              <a:t>Selecciono la de mayor  </a:t>
            </a:r>
            <a:r>
              <a:rPr lang="es-ES" sz="3200" dirty="0" smtClean="0">
                <a:latin typeface="+mn-lt"/>
              </a:rPr>
              <a:t>VAN </a:t>
            </a:r>
            <a:endParaRPr lang="es-ES" sz="3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3" y="1406525"/>
            <a:ext cx="73134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3200" dirty="0">
                <a:latin typeface="+mn-lt"/>
              </a:rPr>
              <a:t>Para seleccionar  una entre varias alternativas 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187624" y="476672"/>
            <a:ext cx="6882558" cy="842400"/>
            <a:chOff x="0" y="6889"/>
            <a:chExt cx="6882558" cy="84240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6889"/>
              <a:ext cx="6882558" cy="8424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1123" y="48012"/>
              <a:ext cx="6800312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/>
                <a:t>Valor Presente Neto (VPN</a:t>
              </a:r>
              <a:r>
                <a:rPr lang="es-ES" sz="3600" b="1" kern="1200" dirty="0" smtClean="0"/>
                <a:t>)</a:t>
              </a:r>
              <a:endParaRPr lang="es-ES" sz="4800" b="1" kern="1200" dirty="0"/>
            </a:p>
          </p:txBody>
        </p:sp>
      </p:grpSp>
      <p:graphicFrame>
        <p:nvGraphicFramePr>
          <p:cNvPr id="9" name="Table 4"/>
          <p:cNvGraphicFramePr>
            <a:graphicFrameLocks noGrp="1"/>
          </p:cNvGraphicFramePr>
          <p:nvPr/>
        </p:nvGraphicFramePr>
        <p:xfrm>
          <a:off x="928687" y="3429000"/>
          <a:ext cx="8143931" cy="1428758"/>
        </p:xfrm>
        <a:graphic>
          <a:graphicData uri="http://schemas.openxmlformats.org/drawingml/2006/table">
            <a:tbl>
              <a:tblPr/>
              <a:tblGrid>
                <a:gridCol w="4347294"/>
                <a:gridCol w="2115682"/>
                <a:gridCol w="168095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ALTERNATIVA   </a:t>
                      </a:r>
                      <a:endParaRPr lang="es-ES" sz="3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VPN  </a:t>
                      </a:r>
                      <a:endParaRPr lang="es-ES" sz="3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10.437,24</a:t>
                      </a:r>
                      <a:endParaRPr lang="es-ES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16.631,94</a:t>
                      </a:r>
                      <a:endParaRPr lang="es-ES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5"/>
          <p:cNvSpPr txBox="1"/>
          <p:nvPr/>
        </p:nvSpPr>
        <p:spPr>
          <a:xfrm>
            <a:off x="1285875" y="5572125"/>
            <a:ext cx="785812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400" dirty="0">
                <a:latin typeface="+mn-lt"/>
              </a:rPr>
              <a:t>Selecciono la  Alternativa “B”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/>
              <a:t>Tasa Interna de Retorno (TIR)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La tasa de descuento que hace que VAN = 0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/>
              <a:t>La tasa de descuento a la que el </a:t>
            </a:r>
            <a:r>
              <a:rPr lang="es-EC" sz="1800" dirty="0" smtClean="0"/>
              <a:t>proyecto </a:t>
            </a:r>
            <a:r>
              <a:rPr lang="es-EC" sz="1800" dirty="0"/>
              <a:t>sería apenas rentable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Generalmente indica la rentabilidad esperada del proyecto</a:t>
            </a:r>
          </a:p>
          <a:p>
            <a:pPr>
              <a:buFont typeface="Monotype Sorts" pitchFamily="2" charset="2"/>
              <a:buNone/>
              <a:defRPr/>
            </a:pPr>
            <a:r>
              <a:rPr lang="es-EC" sz="2000" b="1" dirty="0"/>
              <a:t>Regla:</a:t>
            </a: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Se aceptan Proyectos que tienen TIR &gt; Costo de Oportunidad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Decidiendo entre Varios Proyectos, Se escogerá el que  tenga mayor TIR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 smtClean="0"/>
              <a:t>Cuando </a:t>
            </a:r>
            <a:r>
              <a:rPr lang="es-EC" sz="2000" dirty="0"/>
              <a:t>es </a:t>
            </a:r>
            <a:r>
              <a:rPr lang="es-EC" sz="2000" u="sng" dirty="0"/>
              <a:t>un solo</a:t>
            </a:r>
            <a:r>
              <a:rPr lang="es-EC" sz="2000" dirty="0"/>
              <a:t> proyecto, y VAN función continua decreciente</a:t>
            </a:r>
          </a:p>
          <a:p>
            <a:pPr lvl="1">
              <a:buFont typeface="Wingdings" pitchFamily="2" charset="2"/>
              <a:buChar char="u"/>
              <a:defRPr/>
            </a:pPr>
            <a:r>
              <a:rPr lang="es-EC" sz="1800" dirty="0"/>
              <a:t>TIR y VAN dan igual </a:t>
            </a:r>
            <a:r>
              <a:rPr lang="es-EC" sz="1800" dirty="0" smtClean="0"/>
              <a:t>resultado</a:t>
            </a:r>
            <a:endParaRPr lang="es-EC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43608" y="365132"/>
          <a:ext cx="7704856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115616" y="3789040"/>
            <a:ext cx="7310834" cy="34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84597" y="4320059"/>
            <a:ext cx="1063625" cy="1587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1973263" y="3149303"/>
            <a:ext cx="1330325" cy="9525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911600" y="3149303"/>
            <a:ext cx="1330325" cy="9525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7732713" y="3149303"/>
            <a:ext cx="1330325" cy="9525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3608" y="4869160"/>
            <a:ext cx="145097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rgbClr val="FF0000"/>
                </a:solidFill>
              </a:rPr>
              <a:t>50.000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6688" y="1988840"/>
            <a:ext cx="13573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/>
              <a:t>45.000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6438" y="1988840"/>
            <a:ext cx="13573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/>
              <a:t>45.000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0250" y="1988840"/>
            <a:ext cx="13573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/>
              <a:t>15.000</a:t>
            </a: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785813" y="3893840"/>
            <a:ext cx="8358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/>
              <a:t>   0            1                 2                 3                  4  </a:t>
            </a:r>
            <a:r>
              <a:rPr lang="es-ES" sz="2600" b="1" dirty="0"/>
              <a:t>años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5759450" y="3149303"/>
            <a:ext cx="1330325" cy="9525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29063" y="1988840"/>
            <a:ext cx="13573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/>
              <a:t>20.000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71600" y="365132"/>
          <a:ext cx="7815242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71600" y="1857375"/>
            <a:ext cx="7921575" cy="3429000"/>
            <a:chOff x="0" y="2214554"/>
            <a:chExt cx="9144000" cy="3429024"/>
          </a:xfrm>
        </p:grpSpPr>
        <p:sp>
          <p:nvSpPr>
            <p:cNvPr id="20" name="Rounded Rectangle 19"/>
            <p:cNvSpPr/>
            <p:nvPr/>
          </p:nvSpPr>
          <p:spPr>
            <a:xfrm>
              <a:off x="0" y="2214554"/>
              <a:ext cx="9144000" cy="34290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3200">
                <a:solidFill>
                  <a:schemeClr val="tx1"/>
                </a:solidFill>
              </a:endParaRPr>
            </a:p>
          </p:txBody>
        </p:sp>
        <p:graphicFrame>
          <p:nvGraphicFramePr>
            <p:cNvPr id="4098" name="Object 3"/>
            <p:cNvGraphicFramePr>
              <a:graphicFrameLocks noChangeAspect="1"/>
            </p:cNvGraphicFramePr>
            <p:nvPr/>
          </p:nvGraphicFramePr>
          <p:xfrm>
            <a:off x="182563" y="2571745"/>
            <a:ext cx="8636000" cy="2143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2" name="Equation" r:id="rId9" imgW="1739880" imgH="406080" progId="">
                    <p:embed/>
                  </p:oleObj>
                </mc:Choice>
                <mc:Fallback>
                  <p:oleObj name="Equation" r:id="rId9" imgW="1739880" imgH="40608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63" y="2571745"/>
                          <a:ext cx="8636000" cy="21431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4000" u="sng" dirty="0" smtClean="0"/>
              <a:t>Tasa de Interés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628800"/>
            <a:ext cx="6552728" cy="47529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400" dirty="0" smtClean="0"/>
              <a:t>La </a:t>
            </a:r>
            <a:r>
              <a:rPr lang="es-ES" sz="2400" b="1" dirty="0" smtClean="0"/>
              <a:t>tasa de interés</a:t>
            </a:r>
            <a:r>
              <a:rPr lang="es-ES" sz="2400" dirty="0" smtClean="0"/>
              <a:t> es el porcentaje al que está invertido un </a:t>
            </a:r>
            <a:r>
              <a:rPr lang="es-ES" sz="2400" dirty="0" smtClean="0">
                <a:solidFill>
                  <a:srgbClr val="0070C0"/>
                </a:solidFill>
                <a:hlinkClick r:id="rId2" tooltip="Capital (economía)"/>
              </a:rPr>
              <a:t>capital</a:t>
            </a:r>
            <a:r>
              <a:rPr lang="es-ES" sz="2400" dirty="0" smtClean="0"/>
              <a:t> en una unidad de tiempo, determinando lo que se refiere como "el precio del dinero en el mercado financiero".</a:t>
            </a:r>
          </a:p>
          <a:p>
            <a:pPr algn="just" eaLnBrk="1" hangingPunct="1">
              <a:lnSpc>
                <a:spcPct val="80000"/>
              </a:lnSpc>
            </a:pPr>
            <a:endParaRPr lang="es-ES" sz="2400" dirty="0" smtClean="0"/>
          </a:p>
          <a:p>
            <a:pPr algn="just" eaLnBrk="1" hangingPunct="1">
              <a:lnSpc>
                <a:spcPct val="80000"/>
              </a:lnSpc>
            </a:pPr>
            <a:endParaRPr lang="es-E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sz="2400" dirty="0" smtClean="0"/>
              <a:t>La tasa de interés es fijada por el </a:t>
            </a:r>
            <a:r>
              <a:rPr lang="es-ES" sz="2400" dirty="0" smtClean="0">
                <a:solidFill>
                  <a:schemeClr val="tx2">
                    <a:lumMod val="95000"/>
                    <a:lumOff val="5000"/>
                  </a:schemeClr>
                </a:solidFill>
                <a:hlinkClick r:id="rId3" tooltip="Banco central"/>
              </a:rPr>
              <a:t>Banco central</a:t>
            </a:r>
            <a:r>
              <a:rPr lang="es-ES" sz="2400" dirty="0" smtClean="0"/>
              <a:t> de cada país a los otros bancos y estos, a su vez, la fijan a las personas por los préstamos otorgados.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400" dirty="0" smtClean="0"/>
              <a:t>Una tasa de interés alta incentiva al ahorro y una tasa de interés baja incentiva al consumo.</a:t>
            </a: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7726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15616" y="365132"/>
          <a:ext cx="7671226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2051050" y="2133600"/>
            <a:ext cx="5000625" cy="200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chemeClr val="tx1"/>
                </a:solidFill>
              </a:rPr>
              <a:t>TIR=38,95%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19250" y="2636838"/>
            <a:ext cx="6500813" cy="2653803"/>
            <a:chOff x="1643063" y="3357563"/>
            <a:chExt cx="6500812" cy="2653803"/>
          </a:xfrm>
        </p:grpSpPr>
        <p:sp>
          <p:nvSpPr>
            <p:cNvPr id="7" name="TextBox 6"/>
            <p:cNvSpPr txBox="1"/>
            <p:nvPr/>
          </p:nvSpPr>
          <p:spPr>
            <a:xfrm>
              <a:off x="1643063" y="5241925"/>
              <a:ext cx="650081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4400">
                  <a:latin typeface="+mn-lt"/>
                </a:rPr>
                <a:t>Si TIR = TI: Indiferente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8813" y="3357563"/>
              <a:ext cx="507206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4400">
                  <a:latin typeface="+mn-lt"/>
                </a:rPr>
                <a:t>Si TIR &gt; TI: Acepto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57376" y="4313238"/>
              <a:ext cx="5857874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4400">
                  <a:latin typeface="+mn-lt"/>
                </a:rPr>
                <a:t>Si TIR &lt; TI: Rechazo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43607" y="1341438"/>
            <a:ext cx="74574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>
                <a:latin typeface="+mn-lt"/>
              </a:rPr>
              <a:t>Se iguala el VPN a 0 y se despeja la tasa de interés. Este valor corresponde a la TIR.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115616" y="365132"/>
          <a:ext cx="7671226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403648" y="5517232"/>
            <a:ext cx="7416800" cy="115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schemeClr val="tx1"/>
                </a:solidFill>
              </a:rPr>
              <a:t>TI es la Tasa del Inversionista, conocida también como el “Costo de Oportunidad”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043608" y="365132"/>
          <a:ext cx="7743234" cy="84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43609" y="1340768"/>
          <a:ext cx="7920877" cy="4763481"/>
        </p:xfrm>
        <a:graphic>
          <a:graphicData uri="http://schemas.openxmlformats.org/drawingml/2006/table">
            <a:tbl>
              <a:tblPr/>
              <a:tblGrid>
                <a:gridCol w="998430"/>
                <a:gridCol w="998430"/>
                <a:gridCol w="1530926"/>
                <a:gridCol w="1131554"/>
                <a:gridCol w="1064992"/>
                <a:gridCol w="1064993"/>
                <a:gridCol w="1131552"/>
              </a:tblGrid>
              <a:tr h="39530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Tasa (%) de Descuento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Inversión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Inicial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Flujo del </a:t>
                      </a:r>
                      <a:r>
                        <a:rPr lang="es-ES" sz="16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1º</a:t>
                      </a:r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año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Flujo del </a:t>
                      </a:r>
                      <a:r>
                        <a:rPr lang="es-ES" sz="16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2º</a:t>
                      </a:r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año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Flujo del </a:t>
                      </a:r>
                      <a:r>
                        <a:rPr lang="es-ES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3º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año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Flujo del </a:t>
                      </a:r>
                      <a:r>
                        <a:rPr lang="es-ES" sz="16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4º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año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7005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Alternativa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Tasa de descuento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Desembolso</a:t>
                      </a:r>
                      <a:b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Inicial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Año 1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Año 2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Año 3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Año 4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30,00%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-95000,00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75000,00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30,00%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-60000,00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30,00%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-55000,00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35,00%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-60000,00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85000,00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0288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ALTERNATIVA   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=   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02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Valor Presente Neto VPN  =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77954,38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67155,91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74974,44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47641,30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02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Tasa Interna de Retorno TIR  =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73,55%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92,61%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102,62%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77,43%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43" marR="8643" marT="8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es-EC" sz="2700" dirty="0" smtClean="0"/>
              <a:t>Usar TIR como regla principal presenta algunos problemas:</a:t>
            </a: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S_tradnl" sz="2800" dirty="0" smtClean="0"/>
              <a:t>TIR, Problema 1.-</a:t>
            </a:r>
            <a:br>
              <a:rPr lang="es-ES_tradnl" sz="2800" dirty="0" smtClean="0"/>
            </a:br>
            <a:r>
              <a:rPr lang="es-ES_tradnl" sz="2800" dirty="0" smtClean="0"/>
              <a:t>No reconoce el monto de la Inversión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844824"/>
            <a:ext cx="7498080" cy="48006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El resultado del TIR nos indica porcentualmente una rentabilidad, y no el valor que se espera del proyecto.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Si tenemos los siguientes proyectos </a:t>
            </a:r>
            <a:r>
              <a:rPr lang="es-EC" sz="2000" u="sng" dirty="0"/>
              <a:t>excluyentes</a:t>
            </a:r>
            <a:r>
              <a:rPr lang="es-EC" sz="2000" dirty="0"/>
              <a:t> entre sí:</a:t>
            </a:r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TIR : Proyecto A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/>
              <a:t>VAN: Proyecto B</a:t>
            </a:r>
            <a:endParaRPr lang="es-EC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27584" y="3221038"/>
          <a:ext cx="8214816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3" imgW="3994920" imgH="911160" progId="Word.Document.8">
                  <p:embed/>
                </p:oleObj>
              </mc:Choice>
              <mc:Fallback>
                <p:oleObj name="Document" r:id="rId3" imgW="3994920" imgH="9111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21038"/>
                        <a:ext cx="8214816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066800" y="1818928"/>
            <a:ext cx="7897688" cy="4043363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" sz="180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/>
              <a:t>Para carteras compuestas  por 2 o más alternativas de inversión, las cuales son mutuamente excluyentes entre sí: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El criterio de la TIR puede dar recomendaciones menos correctas que la regla del VAN.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endParaRPr lang="es-ES_tradnl"/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Esto puede suceder cuando el tamaño de las inversiones sea diferente o cuando el horizonte de evaluación de los proyectos sea diferente.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057400" y="980728"/>
            <a:ext cx="5811506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Proyectos Mutuamente Excluyentes</a:t>
            </a:r>
          </a:p>
        </p:txBody>
      </p:sp>
    </p:spTree>
    <p:extLst>
      <p:ext uri="{BB962C8B-B14F-4D97-AF65-F5344CB8AC3E}">
        <p14:creationId xmlns:p14="http://schemas.microsoft.com/office/powerpoint/2010/main" val="798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214414" y="1000108"/>
            <a:ext cx="7704856" cy="5539978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" sz="1800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 dirty="0"/>
              <a:t>Proyectos con tamaños de inversiones son diferentes.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 dirty="0"/>
              <a:t>Si existen más de dos inversiones mutuamente excluyentes se debe efectuar una eliminación por etapas. 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 dirty="0"/>
              <a:t>Usar el criterio del VAN.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 dirty="0"/>
              <a:t>Proyectos con horizonte de evaluación diferente:</a:t>
            </a:r>
          </a:p>
          <a:p>
            <a:pPr marL="663575" lvl="1" indent="-206375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 dirty="0"/>
              <a:t>La manera de subsanar esta discrepancia consiste en considerar los flujos de los beneficios netos de ambos proyectos </a:t>
            </a:r>
            <a:r>
              <a:rPr lang="es-ES_tradnl" dirty="0" smtClean="0"/>
              <a:t>en </a:t>
            </a:r>
            <a:r>
              <a:rPr lang="es-ES_tradnl" dirty="0"/>
              <a:t>un período de tiempo común, capitalizándolos y actualizándolos a la tasa de interés pertinente.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071670" y="285728"/>
            <a:ext cx="5652545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Proyectos Mutuamente Excluyentes</a:t>
            </a:r>
          </a:p>
        </p:txBody>
      </p:sp>
    </p:spTree>
    <p:extLst>
      <p:ext uri="{BB962C8B-B14F-4D97-AF65-F5344CB8AC3E}">
        <p14:creationId xmlns:p14="http://schemas.microsoft.com/office/powerpoint/2010/main" val="27271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 smtClean="0"/>
              <a:t>Significado del VAN</a:t>
            </a:r>
            <a:endParaRPr lang="es-ES_tradnl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  <a:defRPr/>
            </a:pPr>
            <a:r>
              <a:rPr lang="es-EC" sz="2000" dirty="0" smtClean="0"/>
              <a:t>Es el monto de dinero que resultara si se lleva a delante el proyecto después de: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 smtClean="0"/>
              <a:t>Repagar o recuperar </a:t>
            </a:r>
            <a:r>
              <a:rPr lang="es-EC" sz="2000" dirty="0" err="1" smtClean="0"/>
              <a:t>lñas</a:t>
            </a:r>
            <a:r>
              <a:rPr lang="es-EC" sz="2000" dirty="0" smtClean="0"/>
              <a:t> inversiones realizadas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 smtClean="0"/>
              <a:t>Devolver el capital prestado más intereses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 smtClean="0"/>
              <a:t>Devolver el capital propio a los accionistas con más los dividendos exigidos</a:t>
            </a:r>
          </a:p>
          <a:p>
            <a:pPr>
              <a:buFont typeface="Wingdings" pitchFamily="2" charset="2"/>
              <a:buChar char="n"/>
              <a:defRPr/>
            </a:pPr>
            <a:endParaRPr lang="es-EC" sz="2000" dirty="0" smtClean="0"/>
          </a:p>
          <a:p>
            <a:pPr marL="82296" indent="0">
              <a:buNone/>
              <a:defRPr/>
            </a:pPr>
            <a:r>
              <a:rPr lang="es-EC" sz="2000" dirty="0" smtClean="0"/>
              <a:t>Ventajas </a:t>
            </a: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 smtClean="0"/>
              <a:t>Tiene en cuenta el valor total descontado considerando el riesgo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sz="2000" dirty="0" smtClean="0"/>
              <a:t>Refleja la incorporación del valor</a:t>
            </a:r>
          </a:p>
          <a:p>
            <a:pPr marL="82296" indent="0">
              <a:buNone/>
              <a:defRPr/>
            </a:pPr>
            <a:r>
              <a:rPr lang="es-EC" sz="2000" dirty="0" smtClean="0"/>
              <a:t>Desventajas</a:t>
            </a:r>
          </a:p>
          <a:p>
            <a:pPr marL="82296" indent="0">
              <a:buNone/>
              <a:defRPr/>
            </a:pPr>
            <a:r>
              <a:rPr lang="es-EC" sz="2000" dirty="0" smtClean="0"/>
              <a:t>No mide la tasa de rentabilidad del proyecto</a:t>
            </a:r>
          </a:p>
          <a:p>
            <a:pPr marL="82296" indent="0">
              <a:buNone/>
              <a:defRPr/>
            </a:pPr>
            <a:r>
              <a:rPr lang="es-EC" sz="2000" dirty="0" smtClean="0"/>
              <a:t>Trabaja sobre el supuesto de reinversión de los flujos de fondos netos</a:t>
            </a: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  <a:p>
            <a:pPr>
              <a:buFont typeface="Wingdings" pitchFamily="2" charset="2"/>
              <a:buChar char="n"/>
              <a:defRPr/>
            </a:pPr>
            <a:endParaRPr lang="es-EC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-44388"/>
            <a:ext cx="7772400" cy="1143000"/>
          </a:xfrm>
        </p:spPr>
        <p:txBody>
          <a:bodyPr/>
          <a:lstStyle/>
          <a:p>
            <a:r>
              <a:rPr lang="es-ES_tradnl" sz="2800" dirty="0" smtClean="0"/>
              <a:t>Significado de la TIR</a:t>
            </a:r>
            <a:r>
              <a:rPr lang="es-ES_tradnl" sz="2800" dirty="0" smtClean="0"/>
              <a:t>,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59632" y="764704"/>
            <a:ext cx="77768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  <a:defRPr/>
            </a:pPr>
            <a:r>
              <a:rPr lang="es-EC" sz="2000" dirty="0"/>
              <a:t>Es </a:t>
            </a:r>
            <a:r>
              <a:rPr lang="es-EC" sz="2000" dirty="0" smtClean="0"/>
              <a:t>la verdadera tasa de rentabilidad del proyecto.</a:t>
            </a:r>
          </a:p>
          <a:p>
            <a:pPr marL="82296" indent="0">
              <a:buNone/>
              <a:defRPr/>
            </a:pPr>
            <a:r>
              <a:rPr lang="es-EC" sz="2000" dirty="0" smtClean="0"/>
              <a:t>Si es mayor que la Tasa de descuento quiere decir que el </a:t>
            </a:r>
            <a:r>
              <a:rPr lang="es-EC" sz="2000" dirty="0" err="1" smtClean="0"/>
              <a:t>proeycto</a:t>
            </a:r>
            <a:r>
              <a:rPr lang="es-EC" sz="2000" dirty="0" smtClean="0"/>
              <a:t> es capaz de arrojar una diferencia positiva luego de: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es-EC" sz="2000" dirty="0" smtClean="0"/>
              <a:t>Devolver o repagar inversiones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es-EC" sz="2000" dirty="0" smtClean="0"/>
              <a:t>Pagas los intereses de deuda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es-EC" sz="2000" dirty="0" smtClean="0"/>
              <a:t>Pagar los dividendos del capital propio</a:t>
            </a:r>
            <a:endParaRPr lang="es-EC" sz="2000" dirty="0"/>
          </a:p>
          <a:p>
            <a:pPr>
              <a:defRPr/>
            </a:pPr>
            <a:endParaRPr lang="es-EC" sz="1200" dirty="0"/>
          </a:p>
          <a:p>
            <a:pPr marL="82296" indent="0">
              <a:buNone/>
              <a:defRPr/>
            </a:pPr>
            <a:r>
              <a:rPr lang="es-EC" dirty="0"/>
              <a:t>Ventajas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dirty="0"/>
              <a:t>Tiene en cuenta el valor total descontado </a:t>
            </a:r>
            <a:endParaRPr lang="es-EC" dirty="0" smtClean="0"/>
          </a:p>
          <a:p>
            <a:pPr>
              <a:buFont typeface="Wingdings" pitchFamily="2" charset="2"/>
              <a:buChar char="n"/>
              <a:defRPr/>
            </a:pPr>
            <a:r>
              <a:rPr lang="es-EC" dirty="0" smtClean="0"/>
              <a:t>Tiene en cuenta el riesgo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s-EC" dirty="0" smtClean="0"/>
              <a:t>Es la </a:t>
            </a:r>
            <a:r>
              <a:rPr lang="es-EC" dirty="0" err="1" smtClean="0"/>
              <a:t>veradera</a:t>
            </a:r>
            <a:r>
              <a:rPr lang="es-EC" dirty="0" smtClean="0"/>
              <a:t> tasa de rentabilidad o </a:t>
            </a:r>
            <a:r>
              <a:rPr lang="es-EC" dirty="0" err="1" smtClean="0"/>
              <a:t>redimiento</a:t>
            </a:r>
            <a:r>
              <a:rPr lang="es-EC" dirty="0" smtClean="0"/>
              <a:t> del proyecto</a:t>
            </a:r>
            <a:endParaRPr lang="es-EC" dirty="0"/>
          </a:p>
          <a:p>
            <a:pPr marL="82296" indent="0">
              <a:buNone/>
              <a:defRPr/>
            </a:pPr>
            <a:r>
              <a:rPr lang="es-EC" dirty="0"/>
              <a:t>Desventajas</a:t>
            </a:r>
          </a:p>
          <a:p>
            <a:pPr marL="82296" indent="0">
              <a:buNone/>
              <a:defRPr/>
            </a:pPr>
            <a:r>
              <a:rPr lang="es-EC" dirty="0"/>
              <a:t>No </a:t>
            </a:r>
            <a:r>
              <a:rPr lang="es-EC" dirty="0" smtClean="0"/>
              <a:t>refleja la contribución económica al valor de la empresa</a:t>
            </a:r>
          </a:p>
          <a:p>
            <a:pPr marL="82296" indent="0">
              <a:buNone/>
              <a:defRPr/>
            </a:pPr>
            <a:r>
              <a:rPr lang="es-EC" dirty="0" smtClean="0"/>
              <a:t>Cálculo dificultoso en caso de FFN distintos</a:t>
            </a:r>
          </a:p>
          <a:p>
            <a:pPr marL="82296" indent="0">
              <a:buNone/>
              <a:defRPr/>
            </a:pPr>
            <a:r>
              <a:rPr lang="es-EC" dirty="0" smtClean="0"/>
              <a:t>Supone la reinversión de FFN</a:t>
            </a:r>
          </a:p>
          <a:p>
            <a:pPr marL="82296" indent="0">
              <a:buNone/>
              <a:defRPr/>
            </a:pPr>
            <a:r>
              <a:rPr lang="es-EC" dirty="0" smtClean="0"/>
              <a:t>No </a:t>
            </a:r>
            <a:r>
              <a:rPr lang="es-EC" dirty="0" err="1" smtClean="0"/>
              <a:t>distiungue</a:t>
            </a:r>
            <a:r>
              <a:rPr lang="es-EC" dirty="0" smtClean="0"/>
              <a:t> préstamos y endeudamiento</a:t>
            </a:r>
            <a:endParaRPr lang="es-EC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026"/>
          <p:cNvSpPr txBox="1">
            <a:spLocks noChangeArrowheads="1"/>
          </p:cNvSpPr>
          <p:nvPr/>
        </p:nvSpPr>
        <p:spPr bwMode="auto">
          <a:xfrm>
            <a:off x="1324964" y="1458888"/>
            <a:ext cx="7350968" cy="4985980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" sz="180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/>
              <a:t>Consiste en obtener la razón entre los beneficios actualizados del proyecto y los costos actualizados de proyecto.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/>
              <a:t>Si ésta razón es mayor que uno, es decir los beneficios actualizados son mayores que los costos actualizados.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ctr">
              <a:buClr>
                <a:srgbClr val="D62626"/>
              </a:buClr>
            </a:pPr>
            <a:r>
              <a:rPr lang="es-ES_tradnl" sz="6000">
                <a:sym typeface="Symbol" charset="2"/>
              </a:rPr>
              <a:t></a:t>
            </a:r>
            <a:endParaRPr lang="es-ES_tradnl"/>
          </a:p>
          <a:p>
            <a:pPr marL="101600" indent="-101600" algn="just">
              <a:buClr>
                <a:srgbClr val="D62626"/>
              </a:buClr>
            </a:pPr>
            <a:endParaRPr lang="es-ES_tradnl"/>
          </a:p>
          <a:p>
            <a:pPr marL="101600" indent="-101600" algn="ctr">
              <a:buClr>
                <a:srgbClr val="D62626"/>
              </a:buClr>
            </a:pPr>
            <a:r>
              <a:rPr lang="es-ES_tradnl"/>
              <a:t>“El proyecto es económicamente factible”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</p:txBody>
      </p:sp>
      <p:sp>
        <p:nvSpPr>
          <p:cNvPr id="103427" name="Text Box 1027"/>
          <p:cNvSpPr txBox="1">
            <a:spLocks noChangeArrowheads="1"/>
          </p:cNvSpPr>
          <p:nvPr/>
        </p:nvSpPr>
        <p:spPr bwMode="auto">
          <a:xfrm>
            <a:off x="2123728" y="620688"/>
            <a:ext cx="5409203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Razón Beneficio Costo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620688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n"/>
              <a:defRPr/>
            </a:pPr>
            <a:r>
              <a:rPr lang="es-EC" dirty="0"/>
              <a:t>Antes de calcular una relación de beneficio costo, todos los beneficios y costos que se utilizarán en el cálculo deben de convertirse a una unidad monetaria común, en otras palabras descontarse con el costo de oportunidad. La relación beneficio costo se puede definir como “</a:t>
            </a:r>
            <a:r>
              <a:rPr lang="es-EC" u="sng" dirty="0"/>
              <a:t>la relación que resulta de dividir el valor actual de todos los beneficios brutos por el valor actual de todos los costos brutos</a:t>
            </a:r>
            <a:r>
              <a:rPr lang="es-EC" dirty="0"/>
              <a:t>”. </a:t>
            </a:r>
            <a:r>
              <a:rPr lang="es-EC" u="sng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25" y="3573016"/>
            <a:ext cx="7456054" cy="2981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200" b="1" u="sng" smtClean="0"/>
              <a:t>Interés Simple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1116013" y="2420938"/>
          <a:ext cx="7488237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Imagen de mapa de bits" r:id="rId3" imgW="4019048" imgH="2476190" progId="PBrush">
                  <p:embed/>
                </p:oleObj>
              </mc:Choice>
              <mc:Fallback>
                <p:oleObj name="Imagen de mapa de bits" r:id="rId3" imgW="4019048" imgH="24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20938"/>
                        <a:ext cx="7488237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116013" y="1484313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Si un amigo(a) te pide un préstamo de $10.000, podemos decir que el CAPITAL que has prestado es de $10.000.</a:t>
            </a:r>
          </a:p>
        </p:txBody>
      </p:sp>
    </p:spTree>
    <p:extLst>
      <p:ext uri="{BB962C8B-B14F-4D97-AF65-F5344CB8AC3E}">
        <p14:creationId xmlns:p14="http://schemas.microsoft.com/office/powerpoint/2010/main" val="37488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187624" y="1458888"/>
            <a:ext cx="7734672" cy="4681538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_tradnl"/>
          </a:p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_tradnl"/>
          </a:p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_tradnl"/>
          </a:p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835696" y="620688"/>
            <a:ext cx="5943600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Razón Beneficio Costo</a:t>
            </a: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3054896" y="1611288"/>
          <a:ext cx="346075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6" name="Ecuación" r:id="rId3" imgW="1130040" imgH="888840" progId="Equation.3">
                  <p:embed/>
                </p:oleObj>
              </mc:Choice>
              <mc:Fallback>
                <p:oleObj name="Ecuación" r:id="rId3" imgW="113004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896" y="1611288"/>
                        <a:ext cx="3460750" cy="240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597696" y="4278288"/>
            <a:ext cx="5105400" cy="1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s-ES_tradnl" sz="20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/>
              <a:t>Sí: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/>
              <a:t>	 R</a:t>
            </a:r>
            <a:r>
              <a:rPr lang="es-ES_tradnl" sz="1200"/>
              <a:t>B / C</a:t>
            </a:r>
            <a:r>
              <a:rPr lang="es-ES_tradnl" sz="2000"/>
              <a:t> &gt; 1 </a:t>
            </a:r>
            <a:r>
              <a:rPr lang="es-ES_tradnl" sz="2000">
                <a:sym typeface="Symbol" charset="2"/>
              </a:rPr>
              <a:t></a:t>
            </a:r>
            <a:r>
              <a:rPr lang="es-ES_tradnl" sz="2000"/>
              <a:t>  Proyecto Rentable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/>
              <a:t>	 R</a:t>
            </a:r>
            <a:r>
              <a:rPr lang="es-ES_tradnl" sz="1200"/>
              <a:t>B / C</a:t>
            </a:r>
            <a:r>
              <a:rPr lang="es-ES_tradnl" sz="2000"/>
              <a:t> &lt; 1 </a:t>
            </a:r>
            <a:r>
              <a:rPr lang="es-ES_tradnl" sz="2000">
                <a:sym typeface="Symbol" charset="2"/>
              </a:rPr>
              <a:t></a:t>
            </a:r>
            <a:r>
              <a:rPr lang="es-ES_tradnl" sz="2000"/>
              <a:t>  Proyecto NO Rentable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s-ES_tradn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403648" y="1458888"/>
            <a:ext cx="7662664" cy="4591050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Clr>
                <a:srgbClr val="D62626"/>
              </a:buClr>
              <a:buFontTx/>
              <a:buChar char="•"/>
            </a:pPr>
            <a:r>
              <a:rPr lang="es-ES_tradnl"/>
              <a:t>Proyecto A: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BA = 100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CA = 60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R </a:t>
            </a:r>
            <a:r>
              <a:rPr lang="es-ES_tradnl" sz="1200"/>
              <a:t>B / C</a:t>
            </a:r>
            <a:r>
              <a:rPr lang="es-ES_tradnl"/>
              <a:t> = 1,67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VAN = 40</a:t>
            </a:r>
          </a:p>
          <a:p>
            <a:pPr marL="101600" indent="-101600" algn="just">
              <a:buClr>
                <a:srgbClr val="D62626"/>
              </a:buClr>
            </a:pPr>
            <a:r>
              <a:rPr lang="es-ES_tradnl" sz="4000">
                <a:sym typeface="Symbol" charset="2"/>
              </a:rPr>
              <a:t>				</a:t>
            </a:r>
            <a:r>
              <a:rPr lang="es-ES_tradnl" sz="5400">
                <a:sym typeface="Symbol" charset="2"/>
              </a:rPr>
              <a:t></a:t>
            </a: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/>
              <a:t>Proyecto B:</a:t>
            </a:r>
          </a:p>
          <a:p>
            <a:pPr marL="663575" lvl="1" indent="-206375">
              <a:buClr>
                <a:srgbClr val="D62626"/>
              </a:buClr>
              <a:buFontTx/>
              <a:buChar char="»"/>
            </a:pPr>
            <a:r>
              <a:rPr lang="es-ES_tradnl"/>
              <a:t>BA = 1.000</a:t>
            </a:r>
          </a:p>
          <a:p>
            <a:pPr marL="663575" lvl="1" indent="-206375">
              <a:buClr>
                <a:srgbClr val="D62626"/>
              </a:buClr>
              <a:buFontTx/>
              <a:buChar char="»"/>
            </a:pPr>
            <a:r>
              <a:rPr lang="es-ES_tradnl"/>
              <a:t>CA = 800</a:t>
            </a:r>
          </a:p>
          <a:p>
            <a:pPr marL="663575" lvl="1" indent="-206375">
              <a:buClr>
                <a:srgbClr val="D62626"/>
              </a:buClr>
              <a:buFontTx/>
              <a:buChar char="»"/>
            </a:pPr>
            <a:r>
              <a:rPr lang="es-ES_tradnl"/>
              <a:t>R </a:t>
            </a:r>
            <a:r>
              <a:rPr lang="es-ES_tradnl" sz="1200"/>
              <a:t>B / C</a:t>
            </a:r>
            <a:r>
              <a:rPr lang="es-ES_tradnl"/>
              <a:t> = 1,25</a:t>
            </a:r>
          </a:p>
          <a:p>
            <a:pPr marL="663575" lvl="1" indent="-206375">
              <a:buClr>
                <a:srgbClr val="D62626"/>
              </a:buClr>
              <a:buFontTx/>
              <a:buChar char="»"/>
            </a:pPr>
            <a:r>
              <a:rPr lang="es-ES_tradnl"/>
              <a:t>VAN = 200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979712" y="620688"/>
            <a:ext cx="5943600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Razón Beneficio Costo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113312" y="3059088"/>
            <a:ext cx="3048000" cy="16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s-ES_tradnl" sz="20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/>
              <a:t>	 </a:t>
            </a:r>
            <a:r>
              <a:rPr lang="es-ES_tradnl"/>
              <a:t>R</a:t>
            </a:r>
            <a:r>
              <a:rPr lang="es-ES_tradnl" sz="2000"/>
              <a:t> </a:t>
            </a:r>
            <a:r>
              <a:rPr lang="es-ES_tradnl" sz="1200"/>
              <a:t>(B / C)A</a:t>
            </a:r>
            <a:r>
              <a:rPr lang="es-ES_tradnl" sz="2000"/>
              <a:t> &gt; </a:t>
            </a:r>
            <a:r>
              <a:rPr lang="es-ES_tradnl"/>
              <a:t>R</a:t>
            </a:r>
            <a:r>
              <a:rPr lang="es-ES_tradnl" sz="2000"/>
              <a:t> </a:t>
            </a:r>
            <a:r>
              <a:rPr lang="es-ES_tradnl" sz="1200"/>
              <a:t>(B / C)B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/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2000"/>
              <a:t>	 VAN </a:t>
            </a:r>
            <a:r>
              <a:rPr lang="es-ES_tradnl" sz="1200"/>
              <a:t>B </a:t>
            </a:r>
            <a:r>
              <a:rPr lang="es-ES_tradnl" sz="2000"/>
              <a:t>&gt; VAN</a:t>
            </a:r>
            <a:r>
              <a:rPr lang="es-ES_tradnl" sz="1200"/>
              <a:t>A</a:t>
            </a:r>
            <a:endParaRPr lang="es-ES_tradnl" sz="2000"/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s-ES_tradn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187624" y="1556792"/>
            <a:ext cx="7681664" cy="4801314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" sz="1800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 dirty="0"/>
              <a:t>Corresponde al período de tiempo necesario para que el flujo de caja del proyecto cubra el monto total de la inversión.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 dirty="0"/>
              <a:t>Método muy utilizado por los evaluadores y empresarios.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 dirty="0"/>
              <a:t>Sencillo de determinar.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 dirty="0"/>
              <a:t>El </a:t>
            </a:r>
            <a:r>
              <a:rPr lang="es-ES_tradnl" dirty="0" err="1"/>
              <a:t>Payback</a:t>
            </a:r>
            <a:r>
              <a:rPr lang="es-ES_tradnl" dirty="0"/>
              <a:t> se produce cuando el flujo de caja actualizado y acumulado es igual a cero.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123728" y="692696"/>
            <a:ext cx="5943600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Payback: Período de Recuperación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066800" y="1988840"/>
            <a:ext cx="7609656" cy="3403600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/>
              <a:t>Donde T</a:t>
            </a:r>
            <a:r>
              <a:rPr lang="es-ES_tradnl" sz="1200"/>
              <a:t>p</a:t>
            </a:r>
            <a:r>
              <a:rPr lang="es-ES_tradnl"/>
              <a:t> = Payback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051720" y="1052736"/>
            <a:ext cx="5943600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 err="1"/>
              <a:t>Payback</a:t>
            </a:r>
            <a:r>
              <a:rPr lang="es-ES_tradnl" b="1" dirty="0"/>
              <a:t>: Período de Recuperación</a:t>
            </a: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2590800" y="2322513"/>
          <a:ext cx="3109913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0" name="Ecuación" r:id="rId3" imgW="863280" imgH="457200" progId="Equation.3">
                  <p:embed/>
                </p:oleObj>
              </mc:Choice>
              <mc:Fallback>
                <p:oleObj name="Ecuación" r:id="rId3" imgW="8632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22513"/>
                        <a:ext cx="3109913" cy="145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1844824"/>
            <a:ext cx="7753672" cy="4498975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 dirty="0" smtClean="0"/>
              <a:t>Si se </a:t>
            </a:r>
            <a:r>
              <a:rPr lang="es-ES_tradnl" dirty="0"/>
              <a:t>decide abandonar el proyecto, el tiempo de pago debe considerar el valor residual del mismo.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 dirty="0"/>
              <a:t>Donde </a:t>
            </a:r>
            <a:r>
              <a:rPr lang="es-ES_tradnl" dirty="0" err="1"/>
              <a:t>T`</a:t>
            </a:r>
            <a:r>
              <a:rPr lang="es-ES_tradnl" sz="1200" dirty="0" err="1"/>
              <a:t>p</a:t>
            </a:r>
            <a:r>
              <a:rPr lang="es-ES_tradnl" dirty="0"/>
              <a:t> = </a:t>
            </a:r>
            <a:r>
              <a:rPr lang="es-ES_tradnl" dirty="0" err="1"/>
              <a:t>Payback</a:t>
            </a:r>
            <a:r>
              <a:rPr lang="es-ES_tradnl" dirty="0"/>
              <a:t> con abandono del proyecto(el proyecto se vende)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 dirty="0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057400" y="1006624"/>
            <a:ext cx="5943600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Payback: Período de Recuperación</a:t>
            </a:r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2209800" y="3216424"/>
          <a:ext cx="5453063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Ecuación" r:id="rId3" imgW="1511280" imgH="457200" progId="Equation.3">
                  <p:embed/>
                </p:oleObj>
              </mc:Choice>
              <mc:Fallback>
                <p:oleObj name="Ecuación" r:id="rId3" imgW="15112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16424"/>
                        <a:ext cx="5453063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066800" y="1772816"/>
            <a:ext cx="7609656" cy="4773613"/>
          </a:xfrm>
          <a:prstGeom prst="rect">
            <a:avLst/>
          </a:prstGeom>
          <a:noFill/>
          <a:ln w="25400">
            <a:solidFill>
              <a:srgbClr val="4B9D3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1600" indent="-101600">
              <a:spcBef>
                <a:spcPct val="50000"/>
              </a:spcBef>
              <a:buFontTx/>
              <a:buChar char="•"/>
            </a:pPr>
            <a:endParaRPr lang="es-ES" sz="1800"/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r>
              <a:rPr lang="es-ES_tradnl"/>
              <a:t>Características: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Muy utilizado por firmas e instituciones que disponen de muchas alternativas de inversión, con recursos financieros limitados y desean eliminar proyectos con maduración más retardada.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Útil donde existe riesgo de obsolescencia debido a cambios tecnológicos.</a:t>
            </a:r>
          </a:p>
          <a:p>
            <a:pPr marL="663575" lvl="1" indent="-206375" algn="just">
              <a:buClr>
                <a:srgbClr val="D62626"/>
              </a:buClr>
              <a:buFontTx/>
              <a:buChar char="»"/>
            </a:pPr>
            <a:r>
              <a:rPr lang="es-ES_tradnl"/>
              <a:t>Este método introduce el largo de vida de la inversión y el costo del capital, transformándose en una regla de decisiones similar a la del valor actual de los beneficios netos.</a:t>
            </a:r>
          </a:p>
          <a:p>
            <a:pPr marL="101600" indent="-101600" algn="just">
              <a:buClr>
                <a:srgbClr val="D62626"/>
              </a:buClr>
              <a:buFontTx/>
              <a:buChar char="•"/>
            </a:pPr>
            <a:endParaRPr lang="es-ES_tradnl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057400" y="934616"/>
            <a:ext cx="5599558" cy="4616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Payback: Período de Recuperación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Cálculo del VPN con Excel</a:t>
            </a:r>
            <a:endParaRPr lang="es-AR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7"/>
            <a:ext cx="6912768" cy="40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Cálculo de la TIR con Excel</a:t>
            </a:r>
            <a:endParaRPr lang="es-AR" dirty="0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70163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smtClean="0"/>
              <a:t>Interés Simple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Si tu amigo(a) promete devolverte $11.000 en un mes más, podemos decir que obtendrás un interés de $1.000.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684213" y="2349500"/>
          <a:ext cx="7920037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Imagen de mapa de bits" r:id="rId3" imgW="4029637" imgH="2486372" progId="PBrush">
                  <p:embed/>
                </p:oleObj>
              </mc:Choice>
              <mc:Fallback>
                <p:oleObj name="Imagen de mapa de bits" r:id="rId3" imgW="4029637" imgH="248637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49500"/>
                        <a:ext cx="7920037" cy="395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8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smtClean="0"/>
              <a:t>Interés Simple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Si tu amigo(a) promete devolverte $11.000 en un mes más, podemos decir que obtendrás un interés de $1.000.</a:t>
            </a:r>
          </a:p>
        </p:txBody>
      </p:sp>
      <p:graphicFrame>
        <p:nvGraphicFramePr>
          <p:cNvPr id="5122" name="Object 1024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827088" y="2420938"/>
          <a:ext cx="7561262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Imagen de mapa de bits" r:id="rId3" imgW="4029637" imgH="2438095" progId="PBrush">
                  <p:embed/>
                </p:oleObj>
              </mc:Choice>
              <mc:Fallback>
                <p:oleObj name="Imagen de mapa de bits" r:id="rId3" imgW="4029637" imgH="24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20938"/>
                        <a:ext cx="7561262" cy="396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4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772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u="sng" smtClean="0"/>
              <a:t>Interés Simple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4248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Pero además hay otro concepto importante asociado a los dos anteriores.</a:t>
            </a:r>
          </a:p>
          <a:p>
            <a:pPr algn="l">
              <a:spcBef>
                <a:spcPct val="50000"/>
              </a:spcBef>
            </a:pPr>
            <a:r>
              <a:rPr lang="es-MX" sz="1800" b="0">
                <a:solidFill>
                  <a:srgbClr val="FF0000"/>
                </a:solidFill>
                <a:latin typeface="Arial" pitchFamily="34" charset="0"/>
              </a:rPr>
              <a:t>LA TASA DE INTERÉS</a:t>
            </a:r>
            <a:r>
              <a:rPr lang="es-MX" sz="1800" b="0">
                <a:latin typeface="Arial" pitchFamily="34" charset="0"/>
              </a:rPr>
              <a:t>, que es el porcentaje que representa el interés sobre el capital en un periodo determinado.</a:t>
            </a:r>
          </a:p>
          <a:p>
            <a:pPr algn="l">
              <a:spcBef>
                <a:spcPct val="50000"/>
              </a:spcBef>
            </a:pPr>
            <a:r>
              <a:rPr lang="es-MX" sz="1800" b="0">
                <a:latin typeface="Arial" pitchFamily="34" charset="0"/>
              </a:rPr>
              <a:t>A este concepto de tasa de interés, también se le denomina RENTABILIDAD en renta fija.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755650" y="2924175"/>
          <a:ext cx="7488238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Imagen de mapa de bits" r:id="rId3" imgW="3419952" imgH="2523810" progId="PBrush">
                  <p:embed/>
                </p:oleObj>
              </mc:Choice>
              <mc:Fallback>
                <p:oleObj name="Imagen de mapa de bits" r:id="rId3" imgW="3419952" imgH="2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24175"/>
                        <a:ext cx="7488238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2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8529</TotalTime>
  <Words>3257</Words>
  <Application>Microsoft Office PowerPoint</Application>
  <PresentationFormat>Presentación en pantalla (4:3)</PresentationFormat>
  <Paragraphs>608</Paragraphs>
  <Slides>67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67</vt:i4>
      </vt:variant>
    </vt:vector>
  </HeadingPairs>
  <TitlesOfParts>
    <vt:vector size="89" baseType="lpstr">
      <vt:lpstr>MS Gothic</vt:lpstr>
      <vt:lpstr>ＭＳ Ｐゴシック</vt:lpstr>
      <vt:lpstr>Arial</vt:lpstr>
      <vt:lpstr>Arial Black</vt:lpstr>
      <vt:lpstr>Calibri</vt:lpstr>
      <vt:lpstr>Cambria Math</vt:lpstr>
      <vt:lpstr>Directions MT</vt:lpstr>
      <vt:lpstr>Georgia</vt:lpstr>
      <vt:lpstr>Gill Sans MT</vt:lpstr>
      <vt:lpstr>Monotype Corsiva</vt:lpstr>
      <vt:lpstr>Monotype Sorts</vt:lpstr>
      <vt:lpstr>Symbol</vt:lpstr>
      <vt:lpstr>Tahoma</vt:lpstr>
      <vt:lpstr>Times New Roman</vt:lpstr>
      <vt:lpstr>Verdana</vt:lpstr>
      <vt:lpstr>Wingdings</vt:lpstr>
      <vt:lpstr>Wingdings 2</vt:lpstr>
      <vt:lpstr>Solsticio</vt:lpstr>
      <vt:lpstr>Imagen de mapa de bits</vt:lpstr>
      <vt:lpstr>Equation</vt:lpstr>
      <vt:lpstr>Ecuación</vt:lpstr>
      <vt:lpstr>Document</vt:lpstr>
      <vt:lpstr>ECONOMIA MINERA</vt:lpstr>
      <vt:lpstr>Mas Vale Pajaro en Mano que Cien Volando</vt:lpstr>
      <vt:lpstr>Tasa de Interés</vt:lpstr>
      <vt:lpstr>Tasas de Interés</vt:lpstr>
      <vt:lpstr>Tasa de Interés</vt:lpstr>
      <vt:lpstr>Interés Simple</vt:lpstr>
      <vt:lpstr>Interés Simple</vt:lpstr>
      <vt:lpstr>Interés Simple</vt:lpstr>
      <vt:lpstr>Interés Simple</vt:lpstr>
      <vt:lpstr>Interés Simple</vt:lpstr>
      <vt:lpstr>Interés Simple</vt:lpstr>
      <vt:lpstr>Interés Simple</vt:lpstr>
      <vt:lpstr>Tasa de Interés Simple</vt:lpstr>
      <vt:lpstr>Tasa Nominal y Efectiva</vt:lpstr>
      <vt:lpstr>Tasa Nominal y Efectiva</vt:lpstr>
      <vt:lpstr>Presentación de PowerPoint</vt:lpstr>
      <vt:lpstr>Interés Compuesto</vt:lpstr>
      <vt:lpstr>Interés Compuesto</vt:lpstr>
      <vt:lpstr>Interés Compuesto</vt:lpstr>
      <vt:lpstr>Interés Compuesto</vt:lpstr>
      <vt:lpstr>Interés Compuesto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Interés Real y Nominal</vt:lpstr>
      <vt:lpstr>Presentación de PowerPoint</vt:lpstr>
      <vt:lpstr>Métodos de Evaluación </vt:lpstr>
      <vt:lpstr>Criterios de Evaluación Financiera y Económica </vt:lpstr>
      <vt:lpstr>Costo de Oportunidad</vt:lpstr>
      <vt:lpstr>Costo de Oportunidad (cont.)</vt:lpstr>
      <vt:lpstr>Equivalencia</vt:lpstr>
      <vt:lpstr>Método del flujo de caja (Cash Flow)</vt:lpstr>
      <vt:lpstr>Flujo de Caja y  Diagrama de Flujo de Caja</vt:lpstr>
      <vt:lpstr>Diagrama de Flujo de Caja</vt:lpstr>
      <vt:lpstr>Valor Actual</vt:lpstr>
      <vt:lpstr>Valor Actual Neto</vt:lpstr>
      <vt:lpstr>Valor Actual Neto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Tasa Interna de Retorno (TIR)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Usar TIR como regla principal presenta algunos problemas: TIR, Problema 1.- No reconoce el monto de la Inversión</vt:lpstr>
      <vt:lpstr>Presentación de PowerPoint</vt:lpstr>
      <vt:lpstr>Presentación de PowerPoint</vt:lpstr>
      <vt:lpstr>Significado del VAN</vt:lpstr>
      <vt:lpstr>Significado de la TIR,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Cálculo del VPN con Excel</vt:lpstr>
      <vt:lpstr>Cálculo de la TIR con Excel</vt:lpstr>
    </vt:vector>
  </TitlesOfParts>
  <Company>Barcillo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Fabiana Valdiviezo</cp:lastModifiedBy>
  <cp:revision>449</cp:revision>
  <cp:lastPrinted>1601-01-01T00:00:00Z</cp:lastPrinted>
  <dcterms:created xsi:type="dcterms:W3CDTF">2002-07-19T11:47:45Z</dcterms:created>
  <dcterms:modified xsi:type="dcterms:W3CDTF">2020-06-09T23:08:41Z</dcterms:modified>
</cp:coreProperties>
</file>