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31"/>
  </p:notesMasterIdLst>
  <p:sldIdLst>
    <p:sldId id="256" r:id="rId2"/>
    <p:sldId id="395" r:id="rId3"/>
    <p:sldId id="375" r:id="rId4"/>
    <p:sldId id="400" r:id="rId5"/>
    <p:sldId id="398" r:id="rId6"/>
    <p:sldId id="396" r:id="rId7"/>
    <p:sldId id="401" r:id="rId8"/>
    <p:sldId id="402" r:id="rId9"/>
    <p:sldId id="406" r:id="rId10"/>
    <p:sldId id="403" r:id="rId11"/>
    <p:sldId id="404" r:id="rId12"/>
    <p:sldId id="405" r:id="rId13"/>
    <p:sldId id="407" r:id="rId14"/>
    <p:sldId id="409" r:id="rId15"/>
    <p:sldId id="376" r:id="rId16"/>
    <p:sldId id="408" r:id="rId17"/>
    <p:sldId id="377" r:id="rId18"/>
    <p:sldId id="411" r:id="rId19"/>
    <p:sldId id="378" r:id="rId20"/>
    <p:sldId id="412" r:id="rId21"/>
    <p:sldId id="413" r:id="rId22"/>
    <p:sldId id="410" r:id="rId23"/>
    <p:sldId id="382" r:id="rId24"/>
    <p:sldId id="343" r:id="rId25"/>
    <p:sldId id="380" r:id="rId26"/>
    <p:sldId id="381" r:id="rId27"/>
    <p:sldId id="383" r:id="rId28"/>
    <p:sldId id="384" r:id="rId29"/>
    <p:sldId id="414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97DD"/>
    <a:srgbClr val="9BC9D9"/>
    <a:srgbClr val="BCBCBC"/>
    <a:srgbClr val="007AD6"/>
    <a:srgbClr val="E9D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3A752-F248-49FE-B7BC-8226508461D6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8724C-E03E-46DC-BFF0-BA3FD51257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49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15B4-575D-4180-BB12-07E24E114C8C}" type="datetime1">
              <a:rPr lang="en-US" smtClean="0"/>
              <a:t>7/23/2020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8FCC-C34E-4300-808B-DFBB0BE997AE}" type="datetime1">
              <a:rPr lang="en-US" smtClean="0"/>
              <a:t>7/23/2020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8F31-009A-4150-826C-B1C720B21037}" type="datetime1">
              <a:rPr lang="en-US" smtClean="0"/>
              <a:t>7/23/2020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9CF85-F439-4DD5-B926-CBBCA4EE06EF}" type="datetime1">
              <a:rPr lang="en-US" smtClean="0"/>
              <a:t>7/23/2020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9EE9-214B-40E4-8C63-A1D8141A3848}" type="datetime1">
              <a:rPr lang="en-US" smtClean="0"/>
              <a:t>7/23/2020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663E1-B50C-4106-8524-46033B6C04A8}" type="datetime1">
              <a:rPr lang="en-US" smtClean="0"/>
              <a:t>7/23/2020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7B5D-5103-4408-A6C2-F087649F607F}" type="datetime1">
              <a:rPr lang="en-US" smtClean="0"/>
              <a:t>7/23/2020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5265-D2FE-4653-A48F-FA940DB569B9}" type="datetime1">
              <a:rPr lang="en-US" smtClean="0"/>
              <a:t>7/23/2020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A24C-50FD-4210-9AFC-325693131E5C}" type="datetime1">
              <a:rPr lang="en-US" smtClean="0"/>
              <a:t>7/23/2020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865A-A65B-41D9-BE6D-F775832419DA}" type="datetime1">
              <a:rPr lang="en-US" smtClean="0"/>
              <a:t>7/23/2020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6BFD-2BF2-432B-A649-A68574F34025}" type="datetime1">
              <a:rPr lang="en-US" smtClean="0"/>
              <a:t>7/23/2020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2513-282F-46C9-81FC-256EF73FD558}" type="datetime1">
              <a:rPr lang="en-US" smtClean="0"/>
              <a:t>7/23/2020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88D-BA7F-4E69-BC57-78DACD27CD4B}" type="datetime1">
              <a:rPr lang="en-US" smtClean="0"/>
              <a:t>7/23/2020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6D422-CE50-44CA-9C13-0B2DB60E6F25}" type="datetime1">
              <a:rPr lang="en-US" smtClean="0"/>
              <a:t>7/23/2020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DD4A-6129-4126-B70E-C5859200F867}" type="datetime1">
              <a:rPr lang="en-US" smtClean="0"/>
              <a:t>7/23/2020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B4AE-A3EA-49A4-BA6D-534A65A4F282}" type="datetime1">
              <a:rPr lang="en-US" smtClean="0"/>
              <a:t>7/23/2020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3C7A7-0BE3-4A85-95DA-86695B56AD29}" type="datetime1">
              <a:rPr lang="en-US" smtClean="0"/>
              <a:t>7/23/2020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13062" y="4346664"/>
            <a:ext cx="8915399" cy="1182192"/>
          </a:xfrm>
        </p:spPr>
        <p:txBody>
          <a:bodyPr anchor="ctr">
            <a:normAutofit/>
          </a:bodyPr>
          <a:lstStyle/>
          <a:p>
            <a:pPr algn="ctr"/>
            <a:r>
              <a:rPr lang="es-ES" sz="2800" b="1" dirty="0" smtClean="0"/>
              <a:t>PROCESAMIENTO DE MINERALES I</a:t>
            </a:r>
            <a:endParaRPr lang="en-US" sz="28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31963" y="2361061"/>
            <a:ext cx="10877595" cy="1878836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TÉCNICO UNIVERSITARIO EN PROCESAMIENTO DE MINERALES</a:t>
            </a:r>
          </a:p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INGENIERÍA DE MINAS</a:t>
            </a:r>
            <a:endParaRPr lang="en-US" sz="2800" dirty="0">
              <a:latin typeface="Bauhaus 93" panose="04030905020B02020C02" pitchFamily="82" charset="0"/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91" y="142875"/>
            <a:ext cx="1457325" cy="18526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s://scontent.ftuc1-1.fna.fbcdn.net/v/t1.0-1/p200x200/17191320_1764831373737373_727026621295508743_n.png?_nc_cat=107&amp;_nc_oc=AQlZaIOjSs7pCD7FwU_VJSlUr_WaTiVk5A-QzCuePAGPX8zFtK_je0N73lNWrQJnxrY&amp;_nc_ht=scontent.ftuc1-1.fna&amp;oh=dacc7b4329c06b018d55f317232d418e&amp;oe=5D8727C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058" y="142875"/>
            <a:ext cx="1646859" cy="171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07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523164" y="1244643"/>
            <a:ext cx="589128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/>
              <a:t>LOS </a:t>
            </a:r>
            <a:r>
              <a:rPr lang="es-AR" b="1" dirty="0" smtClean="0"/>
              <a:t>CLASIFICADORES HIDRAULICOS</a:t>
            </a:r>
          </a:p>
          <a:p>
            <a:endParaRPr lang="es-AR" dirty="0"/>
          </a:p>
          <a:p>
            <a:r>
              <a:rPr lang="es-AR" dirty="0"/>
              <a:t>• </a:t>
            </a:r>
            <a:r>
              <a:rPr lang="es-AR" dirty="0" smtClean="0"/>
              <a:t>Consisten de </a:t>
            </a:r>
            <a:r>
              <a:rPr lang="es-AR" dirty="0"/>
              <a:t>una columna </a:t>
            </a:r>
            <a:r>
              <a:rPr lang="es-AR" dirty="0" smtClean="0"/>
              <a:t>de clasificación </a:t>
            </a:r>
            <a:r>
              <a:rPr lang="es-AR" dirty="0"/>
              <a:t>en la cual un fluido sube </a:t>
            </a:r>
            <a:r>
              <a:rPr lang="es-AR" dirty="0" smtClean="0"/>
              <a:t>a una </a:t>
            </a:r>
            <a:r>
              <a:rPr lang="es-AR" b="1" dirty="0">
                <a:solidFill>
                  <a:srgbClr val="FF0000"/>
                </a:solidFill>
              </a:rPr>
              <a:t>velocidad uniforme</a:t>
            </a:r>
            <a:r>
              <a:rPr lang="es-AR" dirty="0">
                <a:solidFill>
                  <a:srgbClr val="FF0000"/>
                </a:solidFill>
              </a:rPr>
              <a:t>. </a:t>
            </a:r>
            <a:endParaRPr lang="es-AR" dirty="0" smtClean="0">
              <a:solidFill>
                <a:srgbClr val="FF0000"/>
              </a:solidFill>
            </a:endParaRPr>
          </a:p>
          <a:p>
            <a:r>
              <a:rPr lang="es-AR" dirty="0" smtClean="0"/>
              <a:t>Las partículas </a:t>
            </a:r>
            <a:r>
              <a:rPr lang="es-AR" dirty="0"/>
              <a:t>introducidas en la columna </a:t>
            </a:r>
            <a:r>
              <a:rPr lang="es-AR" dirty="0" smtClean="0"/>
              <a:t>de clasificación</a:t>
            </a:r>
            <a:r>
              <a:rPr lang="es-AR" dirty="0"/>
              <a:t>, o suben o bajan</a:t>
            </a:r>
            <a:r>
              <a:rPr lang="es-AR" dirty="0" smtClean="0"/>
              <a:t>, dependiendo </a:t>
            </a:r>
            <a:r>
              <a:rPr lang="es-AR" dirty="0"/>
              <a:t>de si su </a:t>
            </a:r>
            <a:r>
              <a:rPr lang="es-AR" b="1" dirty="0" smtClean="0">
                <a:solidFill>
                  <a:srgbClr val="FF0000"/>
                </a:solidFill>
              </a:rPr>
              <a:t>velocidad terminal</a:t>
            </a:r>
            <a:r>
              <a:rPr lang="es-AR" b="1" dirty="0" smtClean="0"/>
              <a:t> </a:t>
            </a:r>
            <a:r>
              <a:rPr lang="es-AR" dirty="0"/>
              <a:t>es mayor o menor que </a:t>
            </a:r>
            <a:r>
              <a:rPr lang="es-AR" dirty="0" smtClean="0"/>
              <a:t>la velocidad </a:t>
            </a:r>
            <a:r>
              <a:rPr lang="es-AR" dirty="0"/>
              <a:t>de ascenso del fluido. </a:t>
            </a:r>
            <a:endParaRPr lang="es-AR" dirty="0" smtClean="0"/>
          </a:p>
          <a:p>
            <a:endParaRPr lang="es-AR" dirty="0" smtClean="0"/>
          </a:p>
          <a:p>
            <a:r>
              <a:rPr lang="es-AR" dirty="0"/>
              <a:t>• </a:t>
            </a:r>
            <a:r>
              <a:rPr lang="es-AR" dirty="0" smtClean="0"/>
              <a:t>En la columna </a:t>
            </a:r>
            <a:r>
              <a:rPr lang="es-AR" dirty="0"/>
              <a:t>se clasifica la </a:t>
            </a:r>
            <a:r>
              <a:rPr lang="es-AR" dirty="0" smtClean="0"/>
              <a:t>carga alimentada </a:t>
            </a:r>
            <a:r>
              <a:rPr lang="es-AR" dirty="0"/>
              <a:t>en dos productos, un </a:t>
            </a:r>
            <a:r>
              <a:rPr lang="es-AR" dirty="0" smtClean="0"/>
              <a:t>rebalse </a:t>
            </a:r>
            <a:r>
              <a:rPr lang="es-AR" b="1" dirty="0" smtClean="0">
                <a:solidFill>
                  <a:srgbClr val="FF0000"/>
                </a:solidFill>
              </a:rPr>
              <a:t>(</a:t>
            </a:r>
            <a:r>
              <a:rPr lang="es-AR" b="1" dirty="0" err="1">
                <a:solidFill>
                  <a:srgbClr val="FF0000"/>
                </a:solidFill>
              </a:rPr>
              <a:t>overflow</a:t>
            </a:r>
            <a:r>
              <a:rPr lang="es-AR" b="1" dirty="0">
                <a:solidFill>
                  <a:srgbClr val="FF0000"/>
                </a:solidFill>
              </a:rPr>
              <a:t>) </a:t>
            </a:r>
            <a:r>
              <a:rPr lang="es-AR" dirty="0"/>
              <a:t>que consiste en </a:t>
            </a:r>
            <a:r>
              <a:rPr lang="es-AR" dirty="0" smtClean="0"/>
              <a:t>partículas con </a:t>
            </a:r>
            <a:r>
              <a:rPr lang="es-AR" dirty="0"/>
              <a:t>velocidad terminal menor que la </a:t>
            </a:r>
            <a:r>
              <a:rPr lang="es-AR" dirty="0" smtClean="0"/>
              <a:t>del fluido </a:t>
            </a:r>
            <a:r>
              <a:rPr lang="es-AR" dirty="0"/>
              <a:t>y un </a:t>
            </a:r>
            <a:r>
              <a:rPr lang="es-AR" b="1" dirty="0">
                <a:solidFill>
                  <a:srgbClr val="FF0000"/>
                </a:solidFill>
              </a:rPr>
              <a:t>(</a:t>
            </a:r>
            <a:r>
              <a:rPr lang="es-AR" b="1" dirty="0" err="1">
                <a:solidFill>
                  <a:srgbClr val="FF0000"/>
                </a:solidFill>
              </a:rPr>
              <a:t>underflow</a:t>
            </a:r>
            <a:r>
              <a:rPr lang="es-AR" b="1" dirty="0">
                <a:solidFill>
                  <a:srgbClr val="FF0000"/>
                </a:solidFill>
              </a:rPr>
              <a:t>) </a:t>
            </a:r>
            <a:r>
              <a:rPr lang="es-AR" dirty="0"/>
              <a:t>o producto </a:t>
            </a:r>
            <a:r>
              <a:rPr lang="es-AR" i="1" dirty="0" err="1" smtClean="0"/>
              <a:t>spigot</a:t>
            </a:r>
            <a:r>
              <a:rPr lang="es-AR" i="1" dirty="0" smtClean="0"/>
              <a:t> </a:t>
            </a:r>
            <a:r>
              <a:rPr lang="es-AR" dirty="0" smtClean="0"/>
              <a:t>con </a:t>
            </a:r>
            <a:r>
              <a:rPr lang="es-AR" dirty="0"/>
              <a:t>partículas cuya velocidad terminal </a:t>
            </a:r>
            <a:r>
              <a:rPr lang="es-AR" dirty="0" smtClean="0"/>
              <a:t>es mayor </a:t>
            </a:r>
            <a:r>
              <a:rPr lang="es-AR" dirty="0"/>
              <a:t>que la del fluido.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281" y="818622"/>
            <a:ext cx="4525936" cy="509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464022" y="228179"/>
            <a:ext cx="6138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PRINCIPIOS DE LA CLASIFICACIÓN DE LAS PARTÍCULAS</a:t>
            </a:r>
          </a:p>
        </p:txBody>
      </p:sp>
    </p:spTree>
    <p:extLst>
      <p:ext uri="{BB962C8B-B14F-4D97-AF65-F5344CB8AC3E}">
        <p14:creationId xmlns:p14="http://schemas.microsoft.com/office/powerpoint/2010/main" val="11485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905301" y="1455467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b="1" dirty="0"/>
              <a:t>LAS OPERACIONES DE CLASIFICACIÓN SE EFECTÚAN </a:t>
            </a:r>
            <a:r>
              <a:rPr lang="es-AR" b="1" dirty="0" smtClean="0"/>
              <a:t>EN DIFERENTES </a:t>
            </a:r>
            <a:r>
              <a:rPr lang="es-AR" b="1" dirty="0"/>
              <a:t>TIPOS DE APARATOS DE </a:t>
            </a:r>
            <a:r>
              <a:rPr lang="es-AR" b="1" dirty="0" smtClean="0"/>
              <a:t>CLASIFICACIÓN MECÁNICA </a:t>
            </a:r>
            <a:r>
              <a:rPr lang="es-AR" b="1" dirty="0"/>
              <a:t>E </a:t>
            </a:r>
            <a:r>
              <a:rPr lang="es-AR" b="1" dirty="0" smtClean="0"/>
              <a:t>HIDRAULICA</a:t>
            </a:r>
          </a:p>
          <a:p>
            <a:endParaRPr lang="es-AR" b="1" dirty="0"/>
          </a:p>
          <a:p>
            <a:r>
              <a:rPr lang="es-AR" dirty="0" smtClean="0"/>
              <a:t>Pueden agruparse en </a:t>
            </a:r>
            <a:r>
              <a:rPr lang="es-AR" dirty="0"/>
              <a:t>dos clases principales dependiendo de </a:t>
            </a:r>
            <a:r>
              <a:rPr lang="es-AR" dirty="0" smtClean="0"/>
              <a:t>la dirección </a:t>
            </a:r>
            <a:r>
              <a:rPr lang="es-AR" dirty="0"/>
              <a:t>de la corriente del </a:t>
            </a:r>
            <a:r>
              <a:rPr lang="es-AR" dirty="0" smtClean="0"/>
              <a:t>fluido</a:t>
            </a:r>
          </a:p>
          <a:p>
            <a:endParaRPr lang="es-AR" dirty="0"/>
          </a:p>
          <a:p>
            <a:endParaRPr lang="es-AR" dirty="0"/>
          </a:p>
          <a:p>
            <a:r>
              <a:rPr lang="es-AR" b="1" dirty="0" smtClean="0"/>
              <a:t>1. Clasificadores </a:t>
            </a:r>
            <a:r>
              <a:rPr lang="es-AR" b="1" dirty="0"/>
              <a:t>de corriente horizontal</a:t>
            </a:r>
          </a:p>
          <a:p>
            <a:r>
              <a:rPr lang="es-AR" b="1" dirty="0">
                <a:solidFill>
                  <a:srgbClr val="FF0000"/>
                </a:solidFill>
              </a:rPr>
              <a:t>(clasificadores mecánicos)</a:t>
            </a:r>
            <a:r>
              <a:rPr lang="es-AR" dirty="0"/>
              <a:t>. Para asentamiento</a:t>
            </a:r>
          </a:p>
          <a:p>
            <a:r>
              <a:rPr lang="es-AR" dirty="0"/>
              <a:t>libre</a:t>
            </a:r>
            <a:r>
              <a:rPr lang="es-AR" dirty="0" smtClean="0"/>
              <a:t>.</a:t>
            </a:r>
          </a:p>
          <a:p>
            <a:r>
              <a:rPr lang="es-AR" b="1" dirty="0" smtClean="0"/>
              <a:t>2. Clasificadores </a:t>
            </a:r>
            <a:r>
              <a:rPr lang="es-AR" b="1" dirty="0"/>
              <a:t>de corriente vertical</a:t>
            </a:r>
          </a:p>
          <a:p>
            <a:r>
              <a:rPr lang="es-AR" b="1" dirty="0">
                <a:solidFill>
                  <a:srgbClr val="FF0000"/>
                </a:solidFill>
              </a:rPr>
              <a:t>(clasificadores hidráulicos)</a:t>
            </a:r>
            <a:r>
              <a:rPr lang="es-AR" dirty="0"/>
              <a:t>. Para asentamiento</a:t>
            </a:r>
          </a:p>
          <a:p>
            <a:r>
              <a:rPr lang="es-AR" dirty="0"/>
              <a:t>retardado.</a:t>
            </a:r>
          </a:p>
          <a:p>
            <a:endParaRPr lang="es-AR" dirty="0"/>
          </a:p>
        </p:txBody>
      </p:sp>
      <p:sp>
        <p:nvSpPr>
          <p:cNvPr id="3" name="2 Rectángulo"/>
          <p:cNvSpPr/>
          <p:nvPr/>
        </p:nvSpPr>
        <p:spPr>
          <a:xfrm>
            <a:off x="905301" y="228179"/>
            <a:ext cx="5519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/>
              <a:t>EQUIPOS DE CLASIFICACIÓN </a:t>
            </a:r>
            <a:r>
              <a:rPr lang="es-AR" b="1" dirty="0"/>
              <a:t>DE LAS PARTÍCULAS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7314" y="170893"/>
            <a:ext cx="3936596" cy="2569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465" y="2760259"/>
            <a:ext cx="2620654" cy="3930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069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837062" y="1373622"/>
            <a:ext cx="553644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/>
              <a:t>1. CLASIFICADORES </a:t>
            </a:r>
            <a:r>
              <a:rPr lang="es-AR" b="1" dirty="0"/>
              <a:t>DE </a:t>
            </a:r>
            <a:r>
              <a:rPr lang="es-AR" b="1" dirty="0" smtClean="0"/>
              <a:t>CORRIENTE HORIZONTAL</a:t>
            </a:r>
          </a:p>
          <a:p>
            <a:endParaRPr lang="es-AR" b="1" dirty="0"/>
          </a:p>
          <a:p>
            <a:r>
              <a:rPr lang="es-AR" dirty="0" smtClean="0"/>
              <a:t>Los </a:t>
            </a:r>
            <a:r>
              <a:rPr lang="es-AR" dirty="0"/>
              <a:t>clasificadores de este tipo se caracterizan</a:t>
            </a:r>
          </a:p>
          <a:p>
            <a:r>
              <a:rPr lang="es-AR" dirty="0"/>
              <a:t>por que la separación de las partículas se </a:t>
            </a:r>
            <a:r>
              <a:rPr lang="es-AR" dirty="0" smtClean="0"/>
              <a:t>realiza en </a:t>
            </a:r>
            <a:r>
              <a:rPr lang="es-AR" dirty="0"/>
              <a:t>una corriente de agua horizontal, la cual </a:t>
            </a:r>
            <a:r>
              <a:rPr lang="es-AR" dirty="0" smtClean="0"/>
              <a:t>arrastra a </a:t>
            </a:r>
            <a:r>
              <a:rPr lang="es-AR" dirty="0"/>
              <a:t>las partículas finas y deja sedimentar a </a:t>
            </a:r>
            <a:r>
              <a:rPr lang="es-AR" dirty="0" smtClean="0"/>
              <a:t>las grandes</a:t>
            </a:r>
            <a:r>
              <a:rPr lang="es-AR" dirty="0"/>
              <a:t>. Además cuentan con un </a:t>
            </a:r>
            <a:r>
              <a:rPr lang="es-AR" dirty="0" smtClean="0"/>
              <a:t>dispositivo mecánico </a:t>
            </a:r>
            <a:r>
              <a:rPr lang="es-AR" dirty="0"/>
              <a:t>para remover las partículas grandes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231" y="974181"/>
            <a:ext cx="5279693" cy="4716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905301" y="228179"/>
            <a:ext cx="5519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/>
              <a:t>EQUIPOS DE CLASIFICACIÓN </a:t>
            </a:r>
            <a:r>
              <a:rPr lang="es-AR" b="1" dirty="0"/>
              <a:t>DE LAS PARTÍCULAS</a:t>
            </a:r>
          </a:p>
        </p:txBody>
      </p:sp>
    </p:spTree>
    <p:extLst>
      <p:ext uri="{BB962C8B-B14F-4D97-AF65-F5344CB8AC3E}">
        <p14:creationId xmlns:p14="http://schemas.microsoft.com/office/powerpoint/2010/main" val="354214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768823" y="1309891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b="1" dirty="0"/>
              <a:t>CARACTERISTICAS DEL TRABAJO EN</a:t>
            </a:r>
          </a:p>
          <a:p>
            <a:r>
              <a:rPr lang="es-AR" b="1" dirty="0"/>
              <a:t>UN CLASIFICADOR </a:t>
            </a:r>
            <a:r>
              <a:rPr lang="es-AR" b="1" dirty="0" smtClean="0"/>
              <a:t>MECÁNICO</a:t>
            </a:r>
          </a:p>
          <a:p>
            <a:endParaRPr lang="es-AR" b="1" dirty="0"/>
          </a:p>
          <a:p>
            <a:r>
              <a:rPr lang="es-AR" dirty="0" smtClean="0"/>
              <a:t>Esquema </a:t>
            </a:r>
            <a:r>
              <a:rPr lang="es-AR" dirty="0"/>
              <a:t>de un clasificador de rastras o de espiral,</a:t>
            </a:r>
          </a:p>
          <a:p>
            <a:r>
              <a:rPr lang="es-AR" dirty="0" smtClean="0"/>
              <a:t>se </a:t>
            </a:r>
            <a:r>
              <a:rPr lang="es-AR" dirty="0"/>
              <a:t>puede distinguir las cuatro zonas </a:t>
            </a:r>
            <a:r>
              <a:rPr lang="es-AR" dirty="0" smtClean="0"/>
              <a:t>de trabajo </a:t>
            </a:r>
            <a:endParaRPr lang="es-A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817" y="1091821"/>
            <a:ext cx="5405388" cy="4772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768823" y="2769013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b="1" dirty="0"/>
              <a:t>ZONA A: </a:t>
            </a:r>
            <a:r>
              <a:rPr lang="es-AR" dirty="0"/>
              <a:t>Ubicada en el fondo del estanque, es una</a:t>
            </a:r>
          </a:p>
          <a:p>
            <a:r>
              <a:rPr lang="es-AR" dirty="0"/>
              <a:t>capa estacionaria de partículas de grano grueso</a:t>
            </a:r>
          </a:p>
          <a:p>
            <a:r>
              <a:rPr lang="es-AR" dirty="0"/>
              <a:t>por debajo de los rastrillos o la espiral. Actúa como</a:t>
            </a:r>
          </a:p>
          <a:p>
            <a:r>
              <a:rPr lang="es-AR" dirty="0"/>
              <a:t>una capa protectora, ya que absorbe las fuerzas</a:t>
            </a:r>
          </a:p>
          <a:p>
            <a:r>
              <a:rPr lang="es-AR" dirty="0"/>
              <a:t>abrasivas durante el transporte.</a:t>
            </a:r>
          </a:p>
          <a:p>
            <a:r>
              <a:rPr lang="es-AR" b="1" dirty="0" smtClean="0"/>
              <a:t>ZONA </a:t>
            </a:r>
            <a:r>
              <a:rPr lang="es-AR" b="1" dirty="0"/>
              <a:t>B: </a:t>
            </a:r>
            <a:r>
              <a:rPr lang="es-AR" dirty="0"/>
              <a:t>Partículas de grano grueso que han</a:t>
            </a:r>
          </a:p>
          <a:p>
            <a:r>
              <a:rPr lang="es-AR" dirty="0"/>
              <a:t>sedimentado y serán transportadas.</a:t>
            </a:r>
          </a:p>
          <a:p>
            <a:r>
              <a:rPr lang="es-AR" b="1" dirty="0" smtClean="0"/>
              <a:t>ZONA </a:t>
            </a:r>
            <a:r>
              <a:rPr lang="es-AR" b="1" dirty="0"/>
              <a:t>C: </a:t>
            </a:r>
            <a:r>
              <a:rPr lang="es-AR" dirty="0"/>
              <a:t>Suspensión de partículas en agua. Zona</a:t>
            </a:r>
          </a:p>
          <a:p>
            <a:r>
              <a:rPr lang="es-AR" dirty="0"/>
              <a:t>de asentamiento retardado, de alta densidad y</a:t>
            </a:r>
          </a:p>
          <a:p>
            <a:r>
              <a:rPr lang="es-AR" dirty="0"/>
              <a:t>turbulencia.</a:t>
            </a:r>
          </a:p>
          <a:p>
            <a:r>
              <a:rPr lang="es-AR" b="1" dirty="0" smtClean="0"/>
              <a:t>ZONA </a:t>
            </a:r>
            <a:r>
              <a:rPr lang="es-AR" b="1" dirty="0"/>
              <a:t>D</a:t>
            </a:r>
            <a:r>
              <a:rPr lang="es-AR" dirty="0"/>
              <a:t>: Corriente horizontal de pulpa desde el</a:t>
            </a:r>
          </a:p>
          <a:p>
            <a:r>
              <a:rPr lang="es-AR" dirty="0"/>
              <a:t>punto de alimentación hasta el rebalse (</a:t>
            </a:r>
            <a:r>
              <a:rPr lang="es-AR" dirty="0" err="1"/>
              <a:t>overflow</a:t>
            </a:r>
            <a:r>
              <a:rPr lang="es-AR" dirty="0"/>
              <a:t>).</a:t>
            </a:r>
          </a:p>
        </p:txBody>
      </p:sp>
      <p:sp>
        <p:nvSpPr>
          <p:cNvPr id="7" name="6 Rectángulo"/>
          <p:cNvSpPr/>
          <p:nvPr/>
        </p:nvSpPr>
        <p:spPr>
          <a:xfrm>
            <a:off x="905301" y="228179"/>
            <a:ext cx="5519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/>
              <a:t>EQUIPOS DE CLASIFICACIÓN </a:t>
            </a:r>
            <a:r>
              <a:rPr lang="es-AR" b="1" dirty="0"/>
              <a:t>DE LAS PARTÍCULAS</a:t>
            </a:r>
          </a:p>
        </p:txBody>
      </p:sp>
    </p:spTree>
    <p:extLst>
      <p:ext uri="{BB962C8B-B14F-4D97-AF65-F5344CB8AC3E}">
        <p14:creationId xmlns:p14="http://schemas.microsoft.com/office/powerpoint/2010/main" val="379352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878007" y="1381668"/>
            <a:ext cx="454015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/>
              <a:t>CLASIFICADOR DE ESPIRAL TIPO </a:t>
            </a:r>
            <a:r>
              <a:rPr lang="es-AR" b="1" dirty="0" smtClean="0"/>
              <a:t>AKINS</a:t>
            </a:r>
          </a:p>
          <a:p>
            <a:endParaRPr lang="es-AR" b="1" dirty="0"/>
          </a:p>
          <a:p>
            <a:r>
              <a:rPr lang="es-AR" dirty="0" smtClean="0"/>
              <a:t>El </a:t>
            </a:r>
            <a:r>
              <a:rPr lang="es-AR" dirty="0"/>
              <a:t>sistema de transporte de partículas </a:t>
            </a:r>
            <a:r>
              <a:rPr lang="es-AR" dirty="0" smtClean="0"/>
              <a:t>gruesas asentadas </a:t>
            </a:r>
            <a:r>
              <a:rPr lang="es-AR" dirty="0"/>
              <a:t>en la piscina del equipo es trasladado </a:t>
            </a:r>
            <a:r>
              <a:rPr lang="es-AR" dirty="0" smtClean="0"/>
              <a:t>hasta la </a:t>
            </a:r>
            <a:r>
              <a:rPr lang="es-AR" dirty="0"/>
              <a:t>descarga en la parte superior del mismo por medio </a:t>
            </a:r>
            <a:r>
              <a:rPr lang="es-AR" dirty="0" smtClean="0"/>
              <a:t>de una </a:t>
            </a:r>
            <a:r>
              <a:rPr lang="es-AR" dirty="0"/>
              <a:t>espiral, la cual transporta una parte de la subida </a:t>
            </a:r>
            <a:r>
              <a:rPr lang="es-AR" dirty="0" smtClean="0"/>
              <a:t>en seco</a:t>
            </a:r>
            <a:r>
              <a:rPr lang="es-AR" dirty="0"/>
              <a:t>, lo cual permite descargar el material con </a:t>
            </a:r>
            <a:r>
              <a:rPr lang="es-AR" dirty="0" smtClean="0"/>
              <a:t>menor porcentaje </a:t>
            </a:r>
            <a:r>
              <a:rPr lang="es-AR" dirty="0"/>
              <a:t>de agua.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4" y="1227851"/>
            <a:ext cx="6551131" cy="4053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905301" y="228179"/>
            <a:ext cx="5519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/>
              <a:t>EQUIPOS DE CLASIFICACIÓN </a:t>
            </a:r>
            <a:r>
              <a:rPr lang="es-AR" b="1" dirty="0"/>
              <a:t>DE LAS PARTÍCULAS</a:t>
            </a:r>
          </a:p>
        </p:txBody>
      </p:sp>
    </p:spTree>
    <p:extLst>
      <p:ext uri="{BB962C8B-B14F-4D97-AF65-F5344CB8AC3E}">
        <p14:creationId xmlns:p14="http://schemas.microsoft.com/office/powerpoint/2010/main" val="332673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mate.com - spiral classifier_RnKV10XtapU_360p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15236" y="1187356"/>
            <a:ext cx="8661778" cy="4872250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905301" y="228179"/>
            <a:ext cx="5519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/>
              <a:t>EQUIPOS DE CLASIFICACIÓN </a:t>
            </a:r>
            <a:r>
              <a:rPr lang="es-AR" b="1" dirty="0"/>
              <a:t>DE LAS PARTÍCULAS</a:t>
            </a:r>
          </a:p>
        </p:txBody>
      </p:sp>
    </p:spTree>
    <p:extLst>
      <p:ext uri="{BB962C8B-B14F-4D97-AF65-F5344CB8AC3E}">
        <p14:creationId xmlns:p14="http://schemas.microsoft.com/office/powerpoint/2010/main" val="156632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618697" y="1441019"/>
            <a:ext cx="52616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/>
              <a:t>CLASIFICADOR DE </a:t>
            </a:r>
            <a:r>
              <a:rPr lang="es-AR" b="1" dirty="0" smtClean="0"/>
              <a:t>RASTRILLOS</a:t>
            </a:r>
          </a:p>
          <a:p>
            <a:endParaRPr lang="es-AR" b="1" dirty="0"/>
          </a:p>
          <a:p>
            <a:r>
              <a:rPr lang="es-AR" dirty="0" smtClean="0"/>
              <a:t>El </a:t>
            </a:r>
            <a:r>
              <a:rPr lang="es-AR" dirty="0"/>
              <a:t>equipo consta de uno </a:t>
            </a:r>
            <a:r>
              <a:rPr lang="es-AR" dirty="0" smtClean="0"/>
              <a:t>o dos </a:t>
            </a:r>
            <a:r>
              <a:rPr lang="es-AR" dirty="0"/>
              <a:t>brazos, los cuales </a:t>
            </a:r>
            <a:r>
              <a:rPr lang="es-AR" dirty="0" smtClean="0"/>
              <a:t>van limpiando </a:t>
            </a:r>
            <a:r>
              <a:rPr lang="es-AR" dirty="0"/>
              <a:t>la carga </a:t>
            </a:r>
            <a:r>
              <a:rPr lang="es-AR" dirty="0" smtClean="0"/>
              <a:t>gruesa del </a:t>
            </a:r>
            <a:r>
              <a:rPr lang="es-AR" dirty="0"/>
              <a:t>tanque del </a:t>
            </a:r>
            <a:r>
              <a:rPr lang="es-AR" dirty="0" smtClean="0"/>
              <a:t>equipo hacia </a:t>
            </a:r>
            <a:r>
              <a:rPr lang="es-AR" dirty="0"/>
              <a:t>la parte superior </a:t>
            </a:r>
            <a:r>
              <a:rPr lang="es-AR" dirty="0" smtClean="0"/>
              <a:t>del mismo</a:t>
            </a:r>
            <a:r>
              <a:rPr lang="es-AR" dirty="0"/>
              <a:t>, donde se</a:t>
            </a:r>
          </a:p>
          <a:p>
            <a:r>
              <a:rPr lang="es-AR" dirty="0"/>
              <a:t>encuentra la descarga</a:t>
            </a:r>
            <a:r>
              <a:rPr lang="es-AR" dirty="0" smtClean="0"/>
              <a:t>.</a:t>
            </a:r>
          </a:p>
          <a:p>
            <a:endParaRPr lang="es-AR" dirty="0"/>
          </a:p>
          <a:p>
            <a:r>
              <a:rPr lang="es-AR" dirty="0"/>
              <a:t>Una parte del trayecto </a:t>
            </a:r>
            <a:r>
              <a:rPr lang="es-AR" dirty="0" smtClean="0"/>
              <a:t>de las </a:t>
            </a:r>
            <a:r>
              <a:rPr lang="es-AR" dirty="0"/>
              <a:t>paletas esta fuera </a:t>
            </a:r>
            <a:r>
              <a:rPr lang="es-AR" dirty="0" smtClean="0"/>
              <a:t>del nivel </a:t>
            </a:r>
            <a:r>
              <a:rPr lang="es-AR" dirty="0"/>
              <a:t>del agua </a:t>
            </a:r>
            <a:r>
              <a:rPr lang="es-AR" dirty="0" smtClean="0"/>
              <a:t>y consiguientemente </a:t>
            </a:r>
            <a:r>
              <a:rPr lang="es-AR" dirty="0"/>
              <a:t>llega </a:t>
            </a:r>
            <a:r>
              <a:rPr lang="es-AR" dirty="0" smtClean="0"/>
              <a:t>al nivel </a:t>
            </a:r>
            <a:r>
              <a:rPr lang="es-AR" dirty="0"/>
              <a:t>de descarga </a:t>
            </a:r>
            <a:r>
              <a:rPr lang="es-AR" dirty="0" smtClean="0"/>
              <a:t>con menor </a:t>
            </a:r>
            <a:r>
              <a:rPr lang="es-AR" dirty="0"/>
              <a:t>contenido de agua.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371" y="864457"/>
            <a:ext cx="5924941" cy="482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905301" y="228179"/>
            <a:ext cx="5519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/>
              <a:t>EQUIPOS DE CLASIFICACIÓN </a:t>
            </a:r>
            <a:r>
              <a:rPr lang="es-AR" b="1" dirty="0"/>
              <a:t>DE LAS PARTÍCULAS</a:t>
            </a:r>
          </a:p>
        </p:txBody>
      </p:sp>
    </p:spTree>
    <p:extLst>
      <p:ext uri="{BB962C8B-B14F-4D97-AF65-F5344CB8AC3E}">
        <p14:creationId xmlns:p14="http://schemas.microsoft.com/office/powerpoint/2010/main" val="324272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mate.com - How Does Rake Classifier Work _ Indofab_ip4YLC0UJGE_360p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75044" y="1181384"/>
            <a:ext cx="8623869" cy="4850926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905301" y="228179"/>
            <a:ext cx="5519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/>
              <a:t>EQUIPOS DE CLASIFICACIÓN </a:t>
            </a:r>
            <a:r>
              <a:rPr lang="es-AR" b="1" dirty="0"/>
              <a:t>DE LAS PARTÍCULAS</a:t>
            </a:r>
          </a:p>
        </p:txBody>
      </p:sp>
    </p:spTree>
    <p:extLst>
      <p:ext uri="{BB962C8B-B14F-4D97-AF65-F5344CB8AC3E}">
        <p14:creationId xmlns:p14="http://schemas.microsoft.com/office/powerpoint/2010/main" val="237980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809768" y="1352350"/>
            <a:ext cx="57111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/>
              <a:t>CONO DE </a:t>
            </a:r>
            <a:r>
              <a:rPr lang="es-AR" b="1" dirty="0" smtClean="0"/>
              <a:t>ASENTAMIENTO</a:t>
            </a:r>
          </a:p>
          <a:p>
            <a:endParaRPr lang="es-AR" b="1" dirty="0"/>
          </a:p>
          <a:p>
            <a:r>
              <a:rPr lang="es-AR" dirty="0" smtClean="0"/>
              <a:t>Al </a:t>
            </a:r>
            <a:r>
              <a:rPr lang="es-AR" dirty="0"/>
              <a:t>final del tubo </a:t>
            </a:r>
            <a:r>
              <a:rPr lang="es-AR" dirty="0" smtClean="0"/>
              <a:t>de alimentación </a:t>
            </a:r>
            <a:r>
              <a:rPr lang="es-AR" dirty="0"/>
              <a:t>se crea</a:t>
            </a:r>
          </a:p>
          <a:p>
            <a:r>
              <a:rPr lang="es-AR" dirty="0"/>
              <a:t>una corriente </a:t>
            </a:r>
            <a:r>
              <a:rPr lang="es-AR" dirty="0" smtClean="0"/>
              <a:t>horizontal desde </a:t>
            </a:r>
            <a:r>
              <a:rPr lang="es-AR" dirty="0"/>
              <a:t>el centro hacia la</a:t>
            </a:r>
          </a:p>
          <a:p>
            <a:r>
              <a:rPr lang="es-AR" dirty="0"/>
              <a:t>pared interna del </a:t>
            </a:r>
            <a:r>
              <a:rPr lang="es-AR" dirty="0" smtClean="0"/>
              <a:t>cono, la </a:t>
            </a:r>
            <a:r>
              <a:rPr lang="es-AR" dirty="0"/>
              <a:t>que arrastra a las</a:t>
            </a:r>
          </a:p>
          <a:p>
            <a:r>
              <a:rPr lang="es-AR" dirty="0"/>
              <a:t>partículas pequeñas </a:t>
            </a:r>
            <a:r>
              <a:rPr lang="es-AR" dirty="0" smtClean="0"/>
              <a:t>y deja </a:t>
            </a:r>
            <a:r>
              <a:rPr lang="es-AR" dirty="0"/>
              <a:t>sedimentar a las</a:t>
            </a:r>
          </a:p>
          <a:p>
            <a:r>
              <a:rPr lang="es-AR" dirty="0"/>
              <a:t>grandes, que </a:t>
            </a:r>
            <a:r>
              <a:rPr lang="es-AR" dirty="0" smtClean="0"/>
              <a:t>son descargadas </a:t>
            </a:r>
            <a:r>
              <a:rPr lang="es-AR" dirty="0"/>
              <a:t>por </a:t>
            </a:r>
            <a:r>
              <a:rPr lang="es-AR" dirty="0" smtClean="0"/>
              <a:t>la parte </a:t>
            </a:r>
            <a:r>
              <a:rPr lang="es-AR" dirty="0"/>
              <a:t>inferior del cono.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884" y="785560"/>
            <a:ext cx="4683884" cy="4849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905301" y="228179"/>
            <a:ext cx="5519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/>
              <a:t>EQUIPOS DE CLASIFICACIÓN </a:t>
            </a:r>
            <a:r>
              <a:rPr lang="es-AR" b="1" dirty="0"/>
              <a:t>DE LAS PARTÍCULAS</a:t>
            </a:r>
          </a:p>
        </p:txBody>
      </p:sp>
    </p:spTree>
    <p:extLst>
      <p:ext uri="{BB962C8B-B14F-4D97-AF65-F5344CB8AC3E}">
        <p14:creationId xmlns:p14="http://schemas.microsoft.com/office/powerpoint/2010/main" val="102320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mate.com - What are thickeners &amp; how do they work - Mineral Processing_qtScIThaKus_360p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11522" y="1146411"/>
            <a:ext cx="8661780" cy="4872251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905301" y="228179"/>
            <a:ext cx="5519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/>
              <a:t>EQUIPOS DE CLASIFICACIÓN </a:t>
            </a:r>
            <a:r>
              <a:rPr lang="es-AR" b="1" dirty="0"/>
              <a:t>DE LAS PARTÍCULAS</a:t>
            </a:r>
          </a:p>
        </p:txBody>
      </p:sp>
    </p:spTree>
    <p:extLst>
      <p:ext uri="{BB962C8B-B14F-4D97-AF65-F5344CB8AC3E}">
        <p14:creationId xmlns:p14="http://schemas.microsoft.com/office/powerpoint/2010/main" val="415290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6"/>
          <p:cNvSpPr txBox="1"/>
          <p:nvPr/>
        </p:nvSpPr>
        <p:spPr>
          <a:xfrm>
            <a:off x="1943126" y="40431"/>
            <a:ext cx="9267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/>
              <a:t>SEPARACIÓN O CLASIFICACION POR TAMAÑO DE PARTÍCULAS</a:t>
            </a:r>
            <a:endParaRPr lang="en-US" sz="24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751039" y="1220665"/>
            <a:ext cx="7191958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En qué consiste la Separación o Clasificación de Partículas Minerales?</a:t>
            </a:r>
          </a:p>
          <a:p>
            <a:r>
              <a:rPr lang="es-AR" dirty="0" smtClean="0"/>
              <a:t>Es la separación </a:t>
            </a:r>
            <a:r>
              <a:rPr lang="es-AR" dirty="0"/>
              <a:t>de </a:t>
            </a:r>
            <a:r>
              <a:rPr lang="es-AR" dirty="0" smtClean="0"/>
              <a:t>un conjunto </a:t>
            </a:r>
            <a:r>
              <a:rPr lang="es-AR" dirty="0"/>
              <a:t>de partículas de tamaños heterogéneos en </a:t>
            </a:r>
            <a:r>
              <a:rPr lang="es-AR" dirty="0" smtClean="0"/>
              <a:t>dos  porciones</a:t>
            </a:r>
            <a:r>
              <a:rPr lang="es-AR" dirty="0"/>
              <a:t>, cada una conteniendo partículas </a:t>
            </a:r>
            <a:r>
              <a:rPr lang="es-AR" dirty="0" smtClean="0"/>
              <a:t>de granulometría </a:t>
            </a:r>
            <a:r>
              <a:rPr lang="es-AR" dirty="0"/>
              <a:t>u otra propiedad más específica que </a:t>
            </a:r>
            <a:r>
              <a:rPr lang="es-AR" dirty="0" smtClean="0"/>
              <a:t>el conjunto </a:t>
            </a:r>
            <a:r>
              <a:rPr lang="es-AR" dirty="0"/>
              <a:t>original. </a:t>
            </a:r>
            <a:endParaRPr lang="es-AR" dirty="0" smtClean="0"/>
          </a:p>
          <a:p>
            <a:endParaRPr lang="es-AR" dirty="0" smtClean="0"/>
          </a:p>
          <a:p>
            <a:endParaRPr lang="es-AR" b="1" dirty="0" smtClean="0"/>
          </a:p>
          <a:p>
            <a:r>
              <a:rPr lang="es-AR" b="1" dirty="0" smtClean="0"/>
              <a:t>La </a:t>
            </a:r>
            <a:r>
              <a:rPr lang="es-AR" b="1" dirty="0"/>
              <a:t>clasificación se </a:t>
            </a:r>
            <a:r>
              <a:rPr lang="es-AR" b="1" dirty="0" smtClean="0"/>
              <a:t>realiza de dos formas distintas</a:t>
            </a:r>
          </a:p>
          <a:p>
            <a:endParaRPr lang="es-AR" dirty="0"/>
          </a:p>
          <a:p>
            <a:r>
              <a:rPr lang="es-AR" b="1" dirty="0" smtClean="0"/>
              <a:t>CRIBADO: </a:t>
            </a:r>
            <a:r>
              <a:rPr lang="es-AR" dirty="0" smtClean="0"/>
              <a:t>por diferencias de tamaños usando el impedimento físico, (mayor a 150 micrones), uso de aberturas mediante un </a:t>
            </a:r>
            <a:r>
              <a:rPr lang="es-AR" b="1" dirty="0" smtClean="0">
                <a:solidFill>
                  <a:srgbClr val="FF0000"/>
                </a:solidFill>
              </a:rPr>
              <a:t>Criba</a:t>
            </a:r>
          </a:p>
          <a:p>
            <a:endParaRPr lang="es-AR" dirty="0" smtClean="0"/>
          </a:p>
          <a:p>
            <a:r>
              <a:rPr lang="es-AR" b="1" dirty="0" smtClean="0"/>
              <a:t>CLASIFICACIÓN: </a:t>
            </a:r>
            <a:r>
              <a:rPr lang="es-AR" dirty="0" smtClean="0"/>
              <a:t>utiliza principios Hidrodinámicos, partículas más pequeñas (2 a 150 micrones), se realiza mediante las diferentes velocidades de sedimentación entre partículas y el fluido (agua y aire) </a:t>
            </a:r>
            <a:r>
              <a:rPr lang="es-AR" b="1" dirty="0" smtClean="0">
                <a:solidFill>
                  <a:srgbClr val="FF0000"/>
                </a:solidFill>
              </a:rPr>
              <a:t>(Clasificadores Mecánicos o Hidráulicos)</a:t>
            </a:r>
          </a:p>
          <a:p>
            <a:endParaRPr lang="es-AR" b="1" dirty="0" smtClean="0"/>
          </a:p>
          <a:p>
            <a:endParaRPr lang="es-AR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463" y="1554637"/>
            <a:ext cx="4262116" cy="4656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511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625" y="450375"/>
            <a:ext cx="6619329" cy="601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271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961" y="450378"/>
            <a:ext cx="8801914" cy="384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1910688" y="4257890"/>
            <a:ext cx="97445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u="sng" dirty="0" smtClean="0">
                <a:solidFill>
                  <a:srgbClr val="FF0000"/>
                </a:solidFill>
              </a:rPr>
              <a:t>Eficiencia de la Clasificación</a:t>
            </a:r>
          </a:p>
          <a:p>
            <a:endParaRPr lang="es-AR" sz="1600" b="1" dirty="0"/>
          </a:p>
          <a:p>
            <a:r>
              <a:rPr lang="es-AR" sz="1600" b="1" dirty="0" smtClean="0"/>
              <a:t>f </a:t>
            </a:r>
            <a:r>
              <a:rPr lang="es-AR" sz="1600" b="1" dirty="0"/>
              <a:t>= % del material en el alimento al clasificador, más fino que la malla de </a:t>
            </a:r>
            <a:r>
              <a:rPr lang="es-AR" sz="1600" b="1" dirty="0" smtClean="0"/>
              <a:t>separación</a:t>
            </a:r>
            <a:r>
              <a:rPr lang="es-AR" sz="1600" b="1" dirty="0"/>
              <a:t>.</a:t>
            </a:r>
          </a:p>
          <a:p>
            <a:endParaRPr lang="es-AR" sz="1600" b="1" dirty="0"/>
          </a:p>
          <a:p>
            <a:r>
              <a:rPr lang="es-AR" sz="1600" b="1" dirty="0" smtClean="0"/>
              <a:t>o</a:t>
            </a:r>
            <a:r>
              <a:rPr lang="es-AR" sz="1600" b="1" dirty="0"/>
              <a:t>=% del material en el rebalse del clasificador, más fino que la malla de separación.</a:t>
            </a:r>
          </a:p>
          <a:p>
            <a:endParaRPr lang="es-AR" sz="1600" b="1" dirty="0"/>
          </a:p>
          <a:p>
            <a:r>
              <a:rPr lang="es-AR" sz="1600" b="1" dirty="0" smtClean="0"/>
              <a:t>F </a:t>
            </a:r>
            <a:r>
              <a:rPr lang="es-AR" sz="1600" b="1" dirty="0"/>
              <a:t>=tonelaje de alimento al </a:t>
            </a:r>
            <a:r>
              <a:rPr lang="es-AR" sz="1600" b="1" dirty="0" smtClean="0"/>
              <a:t>clasificador.             </a:t>
            </a:r>
            <a:r>
              <a:rPr lang="es-AR" sz="1600" b="1" dirty="0"/>
              <a:t>O = tonelaje del rebose del </a:t>
            </a:r>
            <a:r>
              <a:rPr lang="es-AR" sz="1600" b="1" dirty="0" smtClean="0"/>
              <a:t>clasificador</a:t>
            </a:r>
          </a:p>
          <a:p>
            <a:endParaRPr lang="es-AR" sz="1600" b="1" dirty="0" smtClean="0">
              <a:solidFill>
                <a:srgbClr val="FF0000"/>
              </a:solidFill>
            </a:endParaRPr>
          </a:p>
          <a:p>
            <a:r>
              <a:rPr lang="es-AR" b="1" dirty="0" smtClean="0">
                <a:solidFill>
                  <a:srgbClr val="FF0000"/>
                </a:solidFill>
              </a:rPr>
              <a:t>EFICIENCIA</a:t>
            </a:r>
            <a:r>
              <a:rPr lang="es-AR" b="1" dirty="0">
                <a:solidFill>
                  <a:srgbClr val="FF0000"/>
                </a:solidFill>
              </a:rPr>
              <a:t>= 10000 </a:t>
            </a:r>
            <a:r>
              <a:rPr lang="es-AR" b="1" dirty="0" smtClean="0">
                <a:solidFill>
                  <a:srgbClr val="FF0000"/>
                </a:solidFill>
              </a:rPr>
              <a:t>( O/F ) [o – f / f (100 –f)]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00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918949" y="1442325"/>
            <a:ext cx="52771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/>
              <a:t>2. CLASIFICADORES </a:t>
            </a:r>
            <a:r>
              <a:rPr lang="es-AR" b="1" dirty="0"/>
              <a:t>DE </a:t>
            </a:r>
            <a:r>
              <a:rPr lang="es-AR" b="1" dirty="0" smtClean="0"/>
              <a:t>CORRIENTE VERTICAL</a:t>
            </a:r>
          </a:p>
          <a:p>
            <a:endParaRPr lang="es-AR" b="1" dirty="0"/>
          </a:p>
          <a:p>
            <a:r>
              <a:rPr lang="es-AR" dirty="0" smtClean="0"/>
              <a:t>Estos </a:t>
            </a:r>
            <a:r>
              <a:rPr lang="es-AR" dirty="0"/>
              <a:t>clasificadores se caracterizan</a:t>
            </a:r>
          </a:p>
          <a:p>
            <a:r>
              <a:rPr lang="es-AR" dirty="0"/>
              <a:t>por que la separación de las partículas</a:t>
            </a:r>
          </a:p>
          <a:p>
            <a:r>
              <a:rPr lang="es-AR" dirty="0"/>
              <a:t>de acuerdo a sus tamaños se realiza</a:t>
            </a:r>
          </a:p>
          <a:p>
            <a:r>
              <a:rPr lang="es-AR" dirty="0"/>
              <a:t>en una corriente vertical de agua, la</a:t>
            </a:r>
          </a:p>
          <a:p>
            <a:r>
              <a:rPr lang="es-AR" dirty="0"/>
              <a:t>cual arrastra a las partículas pequeñas</a:t>
            </a:r>
          </a:p>
          <a:p>
            <a:r>
              <a:rPr lang="es-AR" dirty="0"/>
              <a:t>y deja sedimentar a las grandes.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018" y="1239174"/>
            <a:ext cx="3887337" cy="4945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905301" y="228179"/>
            <a:ext cx="5519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/>
              <a:t>EQUIPOS DE CLASIFICACIÓN </a:t>
            </a:r>
            <a:r>
              <a:rPr lang="es-AR" b="1" dirty="0"/>
              <a:t>DE LAS PARTÍCULAS</a:t>
            </a:r>
          </a:p>
        </p:txBody>
      </p:sp>
    </p:spTree>
    <p:extLst>
      <p:ext uri="{BB962C8B-B14F-4D97-AF65-F5344CB8AC3E}">
        <p14:creationId xmlns:p14="http://schemas.microsoft.com/office/powerpoint/2010/main" val="407968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05301" y="228179"/>
            <a:ext cx="5519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/>
              <a:t>EQUIPOS DE CLASIFICACIÓN </a:t>
            </a:r>
            <a:r>
              <a:rPr lang="es-AR" b="1" dirty="0"/>
              <a:t>DE LAS PARTÍCULAS</a:t>
            </a:r>
          </a:p>
        </p:txBody>
      </p:sp>
      <p:sp>
        <p:nvSpPr>
          <p:cNvPr id="3" name="2 Rectángulo"/>
          <p:cNvSpPr/>
          <p:nvPr/>
        </p:nvSpPr>
        <p:spPr>
          <a:xfrm>
            <a:off x="905301" y="1344264"/>
            <a:ext cx="537266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/>
              <a:t>CLASIFICADOR DE </a:t>
            </a:r>
            <a:r>
              <a:rPr lang="es-AR" b="1" dirty="0" smtClean="0"/>
              <a:t>COLUMNAS (ELUTRIADOR)</a:t>
            </a:r>
          </a:p>
          <a:p>
            <a:endParaRPr lang="es-AR" b="1" dirty="0"/>
          </a:p>
          <a:p>
            <a:r>
              <a:rPr lang="es-AR" dirty="0" smtClean="0"/>
              <a:t>Consta </a:t>
            </a:r>
            <a:r>
              <a:rPr lang="es-AR" dirty="0"/>
              <a:t>de columnas </a:t>
            </a:r>
            <a:r>
              <a:rPr lang="es-AR" dirty="0" smtClean="0"/>
              <a:t>de clasificación </a:t>
            </a:r>
            <a:r>
              <a:rPr lang="es-AR" dirty="0"/>
              <a:t>de </a:t>
            </a:r>
            <a:r>
              <a:rPr lang="es-AR" dirty="0" smtClean="0"/>
              <a:t>diferente diámetro</a:t>
            </a:r>
            <a:r>
              <a:rPr lang="es-AR" dirty="0"/>
              <a:t>. En la </a:t>
            </a:r>
            <a:r>
              <a:rPr lang="es-AR" dirty="0" smtClean="0"/>
              <a:t>primera columna</a:t>
            </a:r>
            <a:r>
              <a:rPr lang="es-AR" dirty="0"/>
              <a:t>, la alimentación </a:t>
            </a:r>
            <a:r>
              <a:rPr lang="es-AR" dirty="0" smtClean="0"/>
              <a:t>de pulpa </a:t>
            </a:r>
            <a:r>
              <a:rPr lang="es-AR" dirty="0"/>
              <a:t>se efectúa por la </a:t>
            </a:r>
            <a:r>
              <a:rPr lang="es-AR" dirty="0" smtClean="0"/>
              <a:t>parte superior</a:t>
            </a:r>
            <a:r>
              <a:rPr lang="es-AR" dirty="0"/>
              <a:t>, mientras que el </a:t>
            </a:r>
            <a:r>
              <a:rPr lang="es-AR" dirty="0" smtClean="0"/>
              <a:t>agua se </a:t>
            </a:r>
            <a:r>
              <a:rPr lang="es-AR" dirty="0"/>
              <a:t>inyecta por la parte inferior</a:t>
            </a:r>
            <a:r>
              <a:rPr lang="es-AR" dirty="0" smtClean="0"/>
              <a:t>, de </a:t>
            </a:r>
            <a:r>
              <a:rPr lang="es-AR" dirty="0"/>
              <a:t>modo que las partículas </a:t>
            </a:r>
            <a:r>
              <a:rPr lang="es-AR" dirty="0" smtClean="0"/>
              <a:t>cuya velocidad </a:t>
            </a:r>
            <a:r>
              <a:rPr lang="es-AR" dirty="0"/>
              <a:t>máxima sea igual a </a:t>
            </a:r>
            <a:r>
              <a:rPr lang="es-AR" dirty="0" smtClean="0"/>
              <a:t>la velocidad </a:t>
            </a:r>
            <a:r>
              <a:rPr lang="es-AR" dirty="0"/>
              <a:t>del agua </a:t>
            </a:r>
            <a:r>
              <a:rPr lang="es-AR" dirty="0" smtClean="0"/>
              <a:t>son arrastradas </a:t>
            </a:r>
            <a:r>
              <a:rPr lang="es-AR" dirty="0"/>
              <a:t>hacia el rebalse</a:t>
            </a:r>
            <a:r>
              <a:rPr lang="es-AR" dirty="0" smtClean="0"/>
              <a:t>, mientras </a:t>
            </a:r>
            <a:r>
              <a:rPr lang="es-AR" dirty="0"/>
              <a:t>que las partículas </a:t>
            </a:r>
            <a:r>
              <a:rPr lang="es-AR" dirty="0" smtClean="0"/>
              <a:t>que tienen </a:t>
            </a:r>
            <a:r>
              <a:rPr lang="es-AR" dirty="0"/>
              <a:t>velocidad mayor caen </a:t>
            </a:r>
            <a:r>
              <a:rPr lang="es-AR" dirty="0" smtClean="0"/>
              <a:t>al fondo</a:t>
            </a:r>
            <a:r>
              <a:rPr lang="es-AR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834" y="1008537"/>
            <a:ext cx="4545606" cy="48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797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21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4980" y="1867783"/>
            <a:ext cx="4162691" cy="31227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4" name="3 Rectángulo"/>
          <p:cNvSpPr/>
          <p:nvPr/>
        </p:nvSpPr>
        <p:spPr>
          <a:xfrm>
            <a:off x="905301" y="228179"/>
            <a:ext cx="5519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/>
              <a:t>EQUIPOS DE CLASIFICACIÓN </a:t>
            </a:r>
            <a:r>
              <a:rPr lang="es-AR" b="1" dirty="0"/>
              <a:t>DE LAS PARTÍCULAS</a:t>
            </a:r>
          </a:p>
        </p:txBody>
      </p:sp>
      <p:sp>
        <p:nvSpPr>
          <p:cNvPr id="5" name="4 Rectángulo"/>
          <p:cNvSpPr/>
          <p:nvPr/>
        </p:nvSpPr>
        <p:spPr>
          <a:xfrm>
            <a:off x="905301" y="1246707"/>
            <a:ext cx="576845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/>
              <a:t>CLASIFICADOR </a:t>
            </a:r>
            <a:r>
              <a:rPr lang="es-AR" b="1" dirty="0" smtClean="0"/>
              <a:t>FAHRENWALD</a:t>
            </a:r>
          </a:p>
          <a:p>
            <a:endParaRPr lang="es-AR" b="1" dirty="0"/>
          </a:p>
          <a:p>
            <a:r>
              <a:rPr lang="es-AR" dirty="0" smtClean="0"/>
              <a:t>Consta </a:t>
            </a:r>
            <a:r>
              <a:rPr lang="es-AR" dirty="0"/>
              <a:t>de varias columnas</a:t>
            </a:r>
            <a:r>
              <a:rPr lang="es-AR" dirty="0" smtClean="0"/>
              <a:t>. La </a:t>
            </a:r>
            <a:r>
              <a:rPr lang="es-AR" dirty="0"/>
              <a:t>pulpa se alimenta a </a:t>
            </a:r>
            <a:r>
              <a:rPr lang="es-AR" dirty="0" smtClean="0"/>
              <a:t>través de </a:t>
            </a:r>
            <a:r>
              <a:rPr lang="es-AR" dirty="0"/>
              <a:t>un alimentador en la </a:t>
            </a:r>
            <a:r>
              <a:rPr lang="es-AR" dirty="0" smtClean="0"/>
              <a:t>parte superior </a:t>
            </a:r>
            <a:r>
              <a:rPr lang="es-AR" dirty="0"/>
              <a:t>del equipo del </a:t>
            </a:r>
            <a:r>
              <a:rPr lang="es-AR" dirty="0" smtClean="0"/>
              <a:t>que pasa </a:t>
            </a:r>
            <a:r>
              <a:rPr lang="es-AR" dirty="0"/>
              <a:t>a la primera columna. </a:t>
            </a:r>
            <a:r>
              <a:rPr lang="es-AR" dirty="0" smtClean="0"/>
              <a:t>El </a:t>
            </a:r>
            <a:endParaRPr lang="es-AR" dirty="0"/>
          </a:p>
          <a:p>
            <a:r>
              <a:rPr lang="es-AR" dirty="0"/>
              <a:t>agua se inyecta a </a:t>
            </a:r>
            <a:r>
              <a:rPr lang="es-AR" dirty="0" smtClean="0"/>
              <a:t>cada columna </a:t>
            </a:r>
            <a:r>
              <a:rPr lang="es-AR" dirty="0"/>
              <a:t>por la parte inferior </a:t>
            </a:r>
            <a:r>
              <a:rPr lang="es-AR" dirty="0" smtClean="0"/>
              <a:t>y puede </a:t>
            </a:r>
            <a:r>
              <a:rPr lang="es-AR" dirty="0"/>
              <a:t>ser regulada </a:t>
            </a:r>
            <a:r>
              <a:rPr lang="es-AR" dirty="0" smtClean="0"/>
              <a:t>de acuerdo </a:t>
            </a:r>
            <a:r>
              <a:rPr lang="es-AR" dirty="0"/>
              <a:t>a requerimiento </a:t>
            </a:r>
            <a:r>
              <a:rPr lang="es-AR" dirty="0" smtClean="0"/>
              <a:t>por medio </a:t>
            </a:r>
            <a:r>
              <a:rPr lang="es-AR" dirty="0"/>
              <a:t>de llaves de paso. El</a:t>
            </a:r>
          </a:p>
          <a:p>
            <a:r>
              <a:rPr lang="es-AR" dirty="0" err="1"/>
              <a:t>overflow</a:t>
            </a:r>
            <a:r>
              <a:rPr lang="es-AR" dirty="0"/>
              <a:t> (con </a:t>
            </a:r>
            <a:r>
              <a:rPr lang="es-AR" dirty="0" smtClean="0"/>
              <a:t>partículas pequeñas</a:t>
            </a:r>
            <a:r>
              <a:rPr lang="es-AR" dirty="0"/>
              <a:t>) de la primera</a:t>
            </a:r>
          </a:p>
          <a:p>
            <a:r>
              <a:rPr lang="es-AR" dirty="0"/>
              <a:t>columna pasa a la </a:t>
            </a:r>
            <a:r>
              <a:rPr lang="es-AR" dirty="0" smtClean="0"/>
              <a:t>siguiente columna </a:t>
            </a:r>
            <a:r>
              <a:rPr lang="es-AR" dirty="0"/>
              <a:t>mientras que </a:t>
            </a:r>
            <a:r>
              <a:rPr lang="es-AR" dirty="0" smtClean="0"/>
              <a:t>las partículas </a:t>
            </a:r>
            <a:r>
              <a:rPr lang="es-AR" dirty="0"/>
              <a:t>grandes </a:t>
            </a:r>
            <a:r>
              <a:rPr lang="es-AR" dirty="0" smtClean="0"/>
              <a:t>se descargan </a:t>
            </a:r>
            <a:r>
              <a:rPr lang="es-AR" dirty="0"/>
              <a:t>por los </a:t>
            </a:r>
            <a:r>
              <a:rPr lang="es-AR" i="1" dirty="0" err="1"/>
              <a:t>Spigots</a:t>
            </a:r>
            <a:r>
              <a:rPr lang="es-AR" i="1" dirty="0"/>
              <a:t>.</a:t>
            </a:r>
            <a:endParaRPr lang="es-A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301" y="1009935"/>
            <a:ext cx="4943696" cy="4831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339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05301" y="228179"/>
            <a:ext cx="5519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/>
              <a:t>EQUIPOS DE CLASIFICACIÓN </a:t>
            </a:r>
            <a:r>
              <a:rPr lang="es-AR" b="1" dirty="0"/>
              <a:t>DE LAS PARTÍCULAS</a:t>
            </a:r>
          </a:p>
        </p:txBody>
      </p:sp>
      <p:sp>
        <p:nvSpPr>
          <p:cNvPr id="3" name="2 Rectángulo"/>
          <p:cNvSpPr/>
          <p:nvPr/>
        </p:nvSpPr>
        <p:spPr>
          <a:xfrm>
            <a:off x="905301" y="1846197"/>
            <a:ext cx="357116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/>
              <a:t>CLASIFICADOR </a:t>
            </a:r>
            <a:r>
              <a:rPr lang="es-AR" b="1" dirty="0" smtClean="0"/>
              <a:t>SPITKASTEN</a:t>
            </a:r>
          </a:p>
          <a:p>
            <a:endParaRPr lang="es-AR" b="1" dirty="0"/>
          </a:p>
          <a:p>
            <a:r>
              <a:rPr lang="es-AR" dirty="0" smtClean="0"/>
              <a:t>Las </a:t>
            </a:r>
            <a:r>
              <a:rPr lang="es-AR" dirty="0"/>
              <a:t>columnas son cónicas y de diferente </a:t>
            </a:r>
            <a:r>
              <a:rPr lang="es-AR" dirty="0" smtClean="0"/>
              <a:t>tamaño, para </a:t>
            </a:r>
            <a:r>
              <a:rPr lang="es-AR" dirty="0"/>
              <a:t>favorecer el efecto del </a:t>
            </a:r>
            <a:r>
              <a:rPr lang="es-AR" dirty="0" smtClean="0"/>
              <a:t>asentamiento retardado</a:t>
            </a:r>
            <a:r>
              <a:rPr lang="es-AR" dirty="0"/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591" y="1833116"/>
            <a:ext cx="7135904" cy="279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459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05301" y="228179"/>
            <a:ext cx="5519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/>
              <a:t>EQUIPOS DE CLASIFICACIÓN </a:t>
            </a:r>
            <a:r>
              <a:rPr lang="es-AR" b="1" dirty="0"/>
              <a:t>DE LAS PARTÍCULAS</a:t>
            </a:r>
          </a:p>
        </p:txBody>
      </p:sp>
      <p:sp>
        <p:nvSpPr>
          <p:cNvPr id="3" name="2 Rectángulo"/>
          <p:cNvSpPr/>
          <p:nvPr/>
        </p:nvSpPr>
        <p:spPr>
          <a:xfrm>
            <a:off x="905301" y="1660732"/>
            <a:ext cx="421260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/>
              <a:t>CLASIFICADOR ONDULADO </a:t>
            </a:r>
            <a:r>
              <a:rPr lang="es-AR" b="1" dirty="0" smtClean="0"/>
              <a:t>RHEAX</a:t>
            </a:r>
          </a:p>
          <a:p>
            <a:endParaRPr lang="es-AR" b="1" dirty="0"/>
          </a:p>
          <a:p>
            <a:r>
              <a:rPr lang="es-AR" dirty="0" smtClean="0"/>
              <a:t>La </a:t>
            </a:r>
            <a:r>
              <a:rPr lang="es-AR" dirty="0"/>
              <a:t>columna </a:t>
            </a:r>
            <a:r>
              <a:rPr lang="es-AR" dirty="0" smtClean="0"/>
              <a:t>tiene forma </a:t>
            </a:r>
            <a:r>
              <a:rPr lang="es-AR" dirty="0"/>
              <a:t>de </a:t>
            </a:r>
            <a:r>
              <a:rPr lang="es-AR" dirty="0" err="1"/>
              <a:t>zig</a:t>
            </a:r>
            <a:r>
              <a:rPr lang="es-AR" dirty="0"/>
              <a:t> </a:t>
            </a:r>
            <a:r>
              <a:rPr lang="es-AR" dirty="0" err="1"/>
              <a:t>zag</a:t>
            </a:r>
            <a:r>
              <a:rPr lang="es-AR" dirty="0"/>
              <a:t>,</a:t>
            </a:r>
          </a:p>
          <a:p>
            <a:r>
              <a:rPr lang="es-AR" dirty="0"/>
              <a:t>para mejorar </a:t>
            </a:r>
            <a:r>
              <a:rPr lang="es-AR" dirty="0" smtClean="0"/>
              <a:t>la eficiencia </a:t>
            </a:r>
            <a:r>
              <a:rPr lang="es-AR" dirty="0"/>
              <a:t>de</a:t>
            </a:r>
          </a:p>
          <a:p>
            <a:r>
              <a:rPr lang="es-AR" dirty="0"/>
              <a:t>separación.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254" y="1003277"/>
            <a:ext cx="4812968" cy="5203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784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05301" y="228179"/>
            <a:ext cx="5519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/>
              <a:t>EQUIPOS DE CLASIFICACIÓN </a:t>
            </a:r>
            <a:r>
              <a:rPr lang="es-AR" b="1" dirty="0"/>
              <a:t>DE LAS PARTÍCULAS</a:t>
            </a:r>
          </a:p>
        </p:txBody>
      </p:sp>
      <p:sp>
        <p:nvSpPr>
          <p:cNvPr id="3" name="2 Rectángulo"/>
          <p:cNvSpPr/>
          <p:nvPr/>
        </p:nvSpPr>
        <p:spPr>
          <a:xfrm>
            <a:off x="905301" y="1602054"/>
            <a:ext cx="42808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/>
              <a:t>HIDROCICLÓN</a:t>
            </a:r>
          </a:p>
          <a:p>
            <a:endParaRPr lang="es-AR" b="1" dirty="0"/>
          </a:p>
          <a:p>
            <a:r>
              <a:rPr lang="es-AR" dirty="0" smtClean="0"/>
              <a:t>En </a:t>
            </a:r>
            <a:r>
              <a:rPr lang="es-AR" dirty="0"/>
              <a:t>los últimos </a:t>
            </a:r>
            <a:r>
              <a:rPr lang="es-AR" dirty="0" smtClean="0"/>
              <a:t>10 años</a:t>
            </a:r>
            <a:r>
              <a:rPr lang="es-AR" dirty="0"/>
              <a:t>, </a:t>
            </a:r>
            <a:r>
              <a:rPr lang="es-AR" dirty="0" smtClean="0"/>
              <a:t>el </a:t>
            </a:r>
            <a:r>
              <a:rPr lang="es-AR" dirty="0" err="1" smtClean="0"/>
              <a:t>hidrociclón</a:t>
            </a:r>
            <a:r>
              <a:rPr lang="es-AR" dirty="0" smtClean="0"/>
              <a:t> a reemplazado al clasificador mecánico como </a:t>
            </a:r>
            <a:r>
              <a:rPr lang="es-AR" dirty="0"/>
              <a:t>un aparato </a:t>
            </a:r>
            <a:r>
              <a:rPr lang="es-AR" dirty="0" smtClean="0"/>
              <a:t>de clasificación </a:t>
            </a:r>
            <a:r>
              <a:rPr lang="es-AR" dirty="0"/>
              <a:t>de </a:t>
            </a:r>
            <a:r>
              <a:rPr lang="es-AR" dirty="0" smtClean="0"/>
              <a:t>la pulpa</a:t>
            </a:r>
            <a:r>
              <a:rPr lang="es-AR" dirty="0"/>
              <a:t>, en la </a:t>
            </a:r>
            <a:r>
              <a:rPr lang="es-AR" dirty="0" smtClean="0"/>
              <a:t>mayoría de </a:t>
            </a:r>
            <a:r>
              <a:rPr lang="es-AR" dirty="0"/>
              <a:t>las plantas </a:t>
            </a:r>
            <a:r>
              <a:rPr lang="es-AR" dirty="0" smtClean="0"/>
              <a:t>de molienda</a:t>
            </a:r>
            <a:r>
              <a:rPr lang="es-AR" dirty="0"/>
              <a:t>.</a:t>
            </a:r>
          </a:p>
        </p:txBody>
      </p:sp>
      <p:sp>
        <p:nvSpPr>
          <p:cNvPr id="4" name="AutoShape 2" descr="Hidrociclones,Separación sólido-líquido,Áridos,Ingeniería d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" name="AutoShape 4" descr="Hidrociclones,Separación sólido-líquido,Áridos,Ingeniería de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AutoShape 6" descr="Hidrociclones,Separación sólido-líquido,Áridos,Ingeniería de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761" y="322146"/>
            <a:ext cx="4766403" cy="6269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27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05301" y="228179"/>
            <a:ext cx="5519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/>
              <a:t>EQUIPOS DE CLASIFICACIÓN </a:t>
            </a:r>
            <a:r>
              <a:rPr lang="es-AR" b="1" dirty="0"/>
              <a:t>DE LAS PARTÍCULAS</a:t>
            </a:r>
          </a:p>
        </p:txBody>
      </p:sp>
      <p:pic>
        <p:nvPicPr>
          <p:cNvPr id="3" name="y2mate.com - Hidrociclon  (Minera Antapacay)_4m7Tep8_Exk_360p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84143" y="1006523"/>
            <a:ext cx="6960358" cy="522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77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y2mate.com - Bateria de Hidrociclones (Planta Hudbay)_tLA6w9L4JXE_360p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52950" y="818866"/>
            <a:ext cx="7963469" cy="530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71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673289" y="1247908"/>
            <a:ext cx="612784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/>
              <a:t>Generalmente </a:t>
            </a:r>
            <a:r>
              <a:rPr lang="es-AR" dirty="0"/>
              <a:t>se incluyen en estos circuitos</a:t>
            </a:r>
          </a:p>
          <a:p>
            <a:r>
              <a:rPr lang="es-AR" dirty="0"/>
              <a:t>los molinos, </a:t>
            </a:r>
            <a:r>
              <a:rPr lang="es-AR" dirty="0" smtClean="0"/>
              <a:t>los equipos </a:t>
            </a:r>
            <a:r>
              <a:rPr lang="es-AR" dirty="0"/>
              <a:t>de </a:t>
            </a:r>
            <a:r>
              <a:rPr lang="es-AR" dirty="0" smtClean="0"/>
              <a:t>Clasificación</a:t>
            </a:r>
            <a:r>
              <a:rPr lang="es-AR" dirty="0"/>
              <a:t>, </a:t>
            </a:r>
            <a:r>
              <a:rPr lang="es-AR" dirty="0" smtClean="0"/>
              <a:t> </a:t>
            </a:r>
            <a:r>
              <a:rPr lang="es-AR" dirty="0"/>
              <a:t>los</a:t>
            </a:r>
          </a:p>
          <a:p>
            <a:r>
              <a:rPr lang="es-AR" dirty="0"/>
              <a:t>equipos de manipulación de materiales, como por</a:t>
            </a:r>
          </a:p>
          <a:p>
            <a:r>
              <a:rPr lang="es-AR" dirty="0"/>
              <a:t>ejemplo bombas, </a:t>
            </a:r>
            <a:r>
              <a:rPr lang="es-AR" dirty="0" smtClean="0"/>
              <a:t>tuberías </a:t>
            </a:r>
            <a:r>
              <a:rPr lang="es-AR" dirty="0"/>
              <a:t>y </a:t>
            </a:r>
            <a:r>
              <a:rPr lang="es-AR" dirty="0" smtClean="0"/>
              <a:t>correas transportadoras.</a:t>
            </a:r>
          </a:p>
          <a:p>
            <a:endParaRPr lang="es-AR" dirty="0"/>
          </a:p>
          <a:p>
            <a:r>
              <a:rPr lang="es-AR" b="1" dirty="0" smtClean="0"/>
              <a:t>Los </a:t>
            </a:r>
            <a:r>
              <a:rPr lang="es-AR" b="1" dirty="0"/>
              <a:t>circuitos se dividen en dos </a:t>
            </a:r>
            <a:r>
              <a:rPr lang="es-AR" b="1" dirty="0" smtClean="0"/>
              <a:t>Clasificaciones</a:t>
            </a:r>
            <a:endParaRPr lang="es-AR" b="1" dirty="0"/>
          </a:p>
          <a:p>
            <a:endParaRPr lang="es-AR" dirty="0" smtClean="0">
              <a:solidFill>
                <a:srgbClr val="FF0000"/>
              </a:solidFill>
            </a:endParaRPr>
          </a:p>
          <a:p>
            <a:r>
              <a:rPr lang="es-AR" b="1" dirty="0" smtClean="0">
                <a:solidFill>
                  <a:srgbClr val="FF0000"/>
                </a:solidFill>
              </a:rPr>
              <a:t>Circuitos Abiertos </a:t>
            </a:r>
            <a:r>
              <a:rPr lang="es-AR" b="1" dirty="0">
                <a:solidFill>
                  <a:srgbClr val="FF0000"/>
                </a:solidFill>
              </a:rPr>
              <a:t>y </a:t>
            </a:r>
            <a:r>
              <a:rPr lang="es-AR" b="1" dirty="0" smtClean="0">
                <a:solidFill>
                  <a:srgbClr val="FF0000"/>
                </a:solidFill>
              </a:rPr>
              <a:t>Cerrados</a:t>
            </a:r>
          </a:p>
          <a:p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smtClean="0">
                <a:solidFill>
                  <a:srgbClr val="FF0000"/>
                </a:solidFill>
              </a:rPr>
              <a:t>Circuito abierto</a:t>
            </a:r>
            <a:endParaRPr lang="es-AR" b="1" dirty="0">
              <a:solidFill>
                <a:srgbClr val="FF0000"/>
              </a:solidFill>
            </a:endParaRPr>
          </a:p>
          <a:p>
            <a:r>
              <a:rPr lang="es-AR" dirty="0"/>
              <a:t>Los circuitos abiertos consisten en</a:t>
            </a:r>
          </a:p>
          <a:p>
            <a:r>
              <a:rPr lang="es-AR" dirty="0"/>
              <a:t>instalaciones en las cuales se tiene uno o dos</a:t>
            </a:r>
          </a:p>
          <a:p>
            <a:r>
              <a:rPr lang="es-AR" dirty="0"/>
              <a:t>molinos con o sin </a:t>
            </a:r>
            <a:r>
              <a:rPr lang="es-AR" dirty="0" smtClean="0"/>
              <a:t>clasificación </a:t>
            </a:r>
            <a:r>
              <a:rPr lang="es-AR" dirty="0"/>
              <a:t>por tamaño en</a:t>
            </a:r>
          </a:p>
          <a:p>
            <a:r>
              <a:rPr lang="es-AR" dirty="0"/>
              <a:t>ninguna de sus </a:t>
            </a:r>
            <a:r>
              <a:rPr lang="es-AR" dirty="0" smtClean="0"/>
              <a:t>secciones y sin recirculación</a:t>
            </a:r>
            <a:endParaRPr lang="es-AR" dirty="0"/>
          </a:p>
          <a:p>
            <a:r>
              <a:rPr lang="es-AR" dirty="0"/>
              <a:t>(carga circulante) del material molido</a:t>
            </a:r>
          </a:p>
          <a:p>
            <a:endParaRPr lang="es-AR" b="1" dirty="0"/>
          </a:p>
          <a:p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673289" y="159897"/>
            <a:ext cx="7279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/>
              <a:t>USOS DE LOS CLASIFICADORES EN CIRCUITOS DE MOLIENDAS</a:t>
            </a:r>
            <a:endParaRPr lang="en-US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448" y="1251751"/>
            <a:ext cx="4591473" cy="3794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420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509517" y="1392072"/>
            <a:ext cx="652945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/>
              <a:t>CARACTERISTICAS </a:t>
            </a:r>
            <a:r>
              <a:rPr lang="es-AR" b="1" dirty="0"/>
              <a:t>DE LOS MOLINOS EN CIRCUITO </a:t>
            </a:r>
            <a:r>
              <a:rPr lang="es-AR" b="1" dirty="0" smtClean="0"/>
              <a:t>ABIERTO</a:t>
            </a:r>
          </a:p>
          <a:p>
            <a:endParaRPr lang="es-AR" b="1" dirty="0" smtClean="0"/>
          </a:p>
          <a:p>
            <a:r>
              <a:rPr lang="es-AR" dirty="0" smtClean="0"/>
              <a:t>. También se llama molienda </a:t>
            </a:r>
            <a:r>
              <a:rPr lang="es-AR" dirty="0"/>
              <a:t>con pasada simple del material, es decir, cuando todo el </a:t>
            </a:r>
            <a:r>
              <a:rPr lang="es-AR" dirty="0" smtClean="0"/>
              <a:t>material es </a:t>
            </a:r>
            <a:r>
              <a:rPr lang="es-AR" dirty="0"/>
              <a:t>molido hasta la </a:t>
            </a:r>
            <a:r>
              <a:rPr lang="es-AR" dirty="0" smtClean="0"/>
              <a:t>fineza </a:t>
            </a:r>
            <a:r>
              <a:rPr lang="es-AR" dirty="0"/>
              <a:t>deseada en un solo recorrido por el </a:t>
            </a:r>
            <a:r>
              <a:rPr lang="es-AR" dirty="0" smtClean="0"/>
              <a:t>molino descargándolo </a:t>
            </a:r>
            <a:r>
              <a:rPr lang="es-AR" dirty="0"/>
              <a:t>sólo cuando </a:t>
            </a:r>
            <a:r>
              <a:rPr lang="es-AR" dirty="0" smtClean="0"/>
              <a:t>satisface los </a:t>
            </a:r>
            <a:r>
              <a:rPr lang="es-AR" dirty="0"/>
              <a:t>requisitos de producto terminado. </a:t>
            </a:r>
            <a:endParaRPr lang="es-AR" dirty="0" smtClean="0"/>
          </a:p>
          <a:p>
            <a:endParaRPr lang="es-AR" dirty="0" smtClean="0"/>
          </a:p>
          <a:p>
            <a:r>
              <a:rPr lang="es-AR" dirty="0" smtClean="0"/>
              <a:t>. Para un balance de masa la </a:t>
            </a:r>
            <a:r>
              <a:rPr lang="es-AR" dirty="0"/>
              <a:t>cantidad de </a:t>
            </a:r>
            <a:r>
              <a:rPr lang="es-AR" dirty="0" smtClean="0"/>
              <a:t>material entrante </a:t>
            </a:r>
            <a:r>
              <a:rPr lang="es-AR" dirty="0"/>
              <a:t>debe corresponder exactamente a la cantidad del </a:t>
            </a:r>
            <a:r>
              <a:rPr lang="es-AR" dirty="0" smtClean="0"/>
              <a:t>material saliente </a:t>
            </a:r>
            <a:r>
              <a:rPr lang="es-AR" dirty="0"/>
              <a:t>del molino. </a:t>
            </a:r>
            <a:endParaRPr lang="es-AR" dirty="0" smtClean="0"/>
          </a:p>
          <a:p>
            <a:endParaRPr lang="es-AR" dirty="0" smtClean="0"/>
          </a:p>
          <a:p>
            <a:r>
              <a:rPr lang="es-AR" dirty="0" smtClean="0"/>
              <a:t>. Con </a:t>
            </a:r>
            <a:r>
              <a:rPr lang="es-AR" dirty="0"/>
              <a:t>un exceso de carga, la molienda será </a:t>
            </a:r>
            <a:r>
              <a:rPr lang="es-AR" dirty="0" smtClean="0"/>
              <a:t>demasiado grosera </a:t>
            </a:r>
            <a:r>
              <a:rPr lang="es-AR" dirty="0"/>
              <a:t>y la máquina podrá </a:t>
            </a:r>
            <a:r>
              <a:rPr lang="es-AR" dirty="0" smtClean="0"/>
              <a:t>obstruirse. Con </a:t>
            </a:r>
            <a:r>
              <a:rPr lang="es-AR" dirty="0"/>
              <a:t>defecto </a:t>
            </a:r>
            <a:r>
              <a:rPr lang="es-AR" dirty="0" smtClean="0"/>
              <a:t>de </a:t>
            </a:r>
            <a:r>
              <a:rPr lang="es-AR" dirty="0"/>
              <a:t>carga, el </a:t>
            </a:r>
            <a:r>
              <a:rPr lang="es-AR" dirty="0" smtClean="0"/>
              <a:t>material resultará </a:t>
            </a:r>
            <a:r>
              <a:rPr lang="es-AR" dirty="0"/>
              <a:t>más </a:t>
            </a:r>
            <a:r>
              <a:rPr lang="es-AR" dirty="0" smtClean="0"/>
              <a:t> fino </a:t>
            </a:r>
            <a:r>
              <a:rPr lang="es-AR" dirty="0"/>
              <a:t>de lo necesario</a:t>
            </a:r>
            <a:r>
              <a:rPr lang="es-AR" dirty="0" smtClean="0"/>
              <a:t>.</a:t>
            </a:r>
            <a:endParaRPr lang="es-AR" dirty="0"/>
          </a:p>
        </p:txBody>
      </p:sp>
      <p:sp>
        <p:nvSpPr>
          <p:cNvPr id="6" name="5 Rectángulo"/>
          <p:cNvSpPr/>
          <p:nvPr/>
        </p:nvSpPr>
        <p:spPr>
          <a:xfrm>
            <a:off x="673289" y="159897"/>
            <a:ext cx="7279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/>
              <a:t>USOS DE LOS CLASIFICADORES EN CIRCUITOS DE MOLIENDAS</a:t>
            </a:r>
            <a:endParaRPr lang="en-US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278" y="1770838"/>
            <a:ext cx="5473391" cy="2770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906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018" y="4007105"/>
            <a:ext cx="4217158" cy="2807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809768" y="1318933"/>
            <a:ext cx="49632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/>
              <a:t>Circuitos Cerrados </a:t>
            </a:r>
          </a:p>
          <a:p>
            <a:endParaRPr lang="es-AR" b="1" dirty="0" smtClean="0"/>
          </a:p>
          <a:p>
            <a:r>
              <a:rPr lang="es-AR" b="1" dirty="0" smtClean="0"/>
              <a:t>Son </a:t>
            </a:r>
            <a:r>
              <a:rPr lang="es-AR" b="1" dirty="0"/>
              <a:t>los circuitos más </a:t>
            </a:r>
            <a:r>
              <a:rPr lang="es-AR" b="1" dirty="0" smtClean="0"/>
              <a:t>comunes en el procesamiento </a:t>
            </a:r>
            <a:r>
              <a:rPr lang="es-AR" b="1" dirty="0"/>
              <a:t>de minerales</a:t>
            </a:r>
            <a:r>
              <a:rPr lang="es-AR" b="1" dirty="0" smtClean="0"/>
              <a:t>.</a:t>
            </a:r>
          </a:p>
          <a:p>
            <a:endParaRPr lang="es-AR" dirty="0"/>
          </a:p>
          <a:p>
            <a:r>
              <a:rPr lang="es-AR" dirty="0"/>
              <a:t>La molienda en la industria minera casi</a:t>
            </a:r>
          </a:p>
          <a:p>
            <a:r>
              <a:rPr lang="es-AR" dirty="0"/>
              <a:t>siempre se presenta en circuito cerrado. Estos circuitos consisten en uno </a:t>
            </a:r>
            <a:r>
              <a:rPr lang="es-AR" dirty="0" smtClean="0"/>
              <a:t>o más molinos </a:t>
            </a:r>
            <a:r>
              <a:rPr lang="es-AR" dirty="0"/>
              <a:t>y </a:t>
            </a:r>
            <a:r>
              <a:rPr lang="es-AR" dirty="0" smtClean="0"/>
              <a:t>clasificadores </a:t>
            </a:r>
            <a:r>
              <a:rPr lang="es-AR" dirty="0"/>
              <a:t>mediante los cuales se entrega en forma </a:t>
            </a:r>
            <a:r>
              <a:rPr lang="es-AR" dirty="0" smtClean="0"/>
              <a:t>eficiente el </a:t>
            </a:r>
            <a:r>
              <a:rPr lang="es-AR" dirty="0"/>
              <a:t>producto que se desea. En este caso se puede controlar el </a:t>
            </a:r>
            <a:r>
              <a:rPr lang="es-AR" dirty="0" smtClean="0"/>
              <a:t>tamaño máximo </a:t>
            </a:r>
            <a:r>
              <a:rPr lang="es-AR" dirty="0"/>
              <a:t>del producto y minimizar la </a:t>
            </a:r>
            <a:r>
              <a:rPr lang="es-AR" dirty="0" smtClean="0"/>
              <a:t>sobre-molienda</a:t>
            </a:r>
            <a:r>
              <a:rPr lang="es-AR" dirty="0"/>
              <a:t>..</a:t>
            </a:r>
          </a:p>
        </p:txBody>
      </p:sp>
      <p:sp>
        <p:nvSpPr>
          <p:cNvPr id="8" name="7 Rectángulo"/>
          <p:cNvSpPr/>
          <p:nvPr/>
        </p:nvSpPr>
        <p:spPr>
          <a:xfrm>
            <a:off x="673289" y="159897"/>
            <a:ext cx="7279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/>
              <a:t>USOS DE LOS CLASIFICADORES EN CIRCUITOS DE MOLIENDAS</a:t>
            </a:r>
            <a:endParaRPr lang="en-US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783" y="479159"/>
            <a:ext cx="5585206" cy="3527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143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86854" y="295408"/>
            <a:ext cx="713777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/>
              <a:t>CARACTERISTICAS DE LOS MOLINOS EN CIRCUITO </a:t>
            </a:r>
            <a:r>
              <a:rPr lang="es-AR" b="1" dirty="0" smtClean="0"/>
              <a:t>CERRADOS</a:t>
            </a:r>
          </a:p>
          <a:p>
            <a:endParaRPr lang="es-AR" b="1" dirty="0"/>
          </a:p>
          <a:p>
            <a:endParaRPr lang="es-AR" b="1" dirty="0" smtClean="0"/>
          </a:p>
          <a:p>
            <a:endParaRPr lang="es-AR" b="1" dirty="0" smtClean="0"/>
          </a:p>
          <a:p>
            <a:r>
              <a:rPr lang="es-AR" dirty="0" smtClean="0"/>
              <a:t>.La molienda </a:t>
            </a:r>
            <a:r>
              <a:rPr lang="es-AR" dirty="0"/>
              <a:t>en circuito cerrado puede unirse como un sistema </a:t>
            </a:r>
            <a:r>
              <a:rPr lang="es-AR" dirty="0" smtClean="0"/>
              <a:t>de desintegración </a:t>
            </a:r>
            <a:r>
              <a:rPr lang="es-AR" dirty="0"/>
              <a:t>en el cual el equipo reductor trabaje conjuntamente con </a:t>
            </a:r>
            <a:r>
              <a:rPr lang="es-AR" dirty="0" smtClean="0"/>
              <a:t>un clasificador</a:t>
            </a:r>
            <a:r>
              <a:rPr lang="es-AR" dirty="0"/>
              <a:t>. </a:t>
            </a:r>
            <a:endParaRPr lang="es-AR" dirty="0" smtClean="0"/>
          </a:p>
          <a:p>
            <a:endParaRPr lang="es-AR" dirty="0" smtClean="0"/>
          </a:p>
          <a:p>
            <a:r>
              <a:rPr lang="es-AR" dirty="0" smtClean="0"/>
              <a:t>En </a:t>
            </a:r>
            <a:r>
              <a:rPr lang="es-AR" dirty="0"/>
              <a:t>este caso no se exige que el molino </a:t>
            </a:r>
            <a:r>
              <a:rPr lang="es-AR" dirty="0" smtClean="0"/>
              <a:t>procese todo </a:t>
            </a:r>
            <a:r>
              <a:rPr lang="es-AR" dirty="0"/>
              <a:t>el </a:t>
            </a:r>
            <a:r>
              <a:rPr lang="es-AR" dirty="0" smtClean="0"/>
              <a:t>material que </a:t>
            </a:r>
            <a:r>
              <a:rPr lang="es-AR" dirty="0"/>
              <a:t>se le suministra, en un solo recorrido. La selección de las partículas </a:t>
            </a:r>
            <a:r>
              <a:rPr lang="es-AR" dirty="0" smtClean="0"/>
              <a:t>de tamaño </a:t>
            </a:r>
            <a:r>
              <a:rPr lang="es-AR" dirty="0"/>
              <a:t>exigida </a:t>
            </a:r>
            <a:r>
              <a:rPr lang="es-AR" b="1" dirty="0">
                <a:solidFill>
                  <a:srgbClr val="FF0000"/>
                </a:solidFill>
              </a:rPr>
              <a:t>se realiza por el clasificador. </a:t>
            </a:r>
            <a:endParaRPr lang="es-AR" b="1" dirty="0" smtClean="0">
              <a:solidFill>
                <a:srgbClr val="FF0000"/>
              </a:solidFill>
            </a:endParaRPr>
          </a:p>
          <a:p>
            <a:endParaRPr lang="es-AR" dirty="0" smtClean="0"/>
          </a:p>
          <a:p>
            <a:r>
              <a:rPr lang="es-AR" dirty="0"/>
              <a:t>.</a:t>
            </a:r>
            <a:r>
              <a:rPr lang="es-AR" dirty="0" smtClean="0"/>
              <a:t>Todo </a:t>
            </a:r>
            <a:r>
              <a:rPr lang="es-AR" dirty="0"/>
              <a:t>el material que sale </a:t>
            </a:r>
            <a:r>
              <a:rPr lang="es-AR" dirty="0" smtClean="0"/>
              <a:t>del molino</a:t>
            </a:r>
            <a:r>
              <a:rPr lang="es-AR" dirty="0"/>
              <a:t>, el grueso y el fino, pasa por el clasificador que separa el </a:t>
            </a:r>
            <a:r>
              <a:rPr lang="es-AR" dirty="0" smtClean="0"/>
              <a:t>material del tamaño adecuado y </a:t>
            </a:r>
            <a:r>
              <a:rPr lang="es-AR" dirty="0"/>
              <a:t>devuelve al molino aquel que no ha sido </a:t>
            </a:r>
            <a:r>
              <a:rPr lang="es-AR" dirty="0" smtClean="0"/>
              <a:t>bastante reducido</a:t>
            </a:r>
            <a:r>
              <a:rPr lang="es-AR" dirty="0"/>
              <a:t>. </a:t>
            </a:r>
            <a:endParaRPr lang="es-AR" dirty="0" smtClean="0"/>
          </a:p>
          <a:p>
            <a:endParaRPr lang="es-AR" dirty="0" smtClean="0"/>
          </a:p>
          <a:p>
            <a:r>
              <a:rPr lang="es-AR" dirty="0"/>
              <a:t>.</a:t>
            </a:r>
            <a:r>
              <a:rPr lang="es-AR" dirty="0" smtClean="0"/>
              <a:t>El </a:t>
            </a:r>
            <a:r>
              <a:rPr lang="es-AR" dirty="0"/>
              <a:t>material devuelto por el clasificador para una segunda</a:t>
            </a:r>
          </a:p>
          <a:p>
            <a:r>
              <a:rPr lang="es-AR" dirty="0"/>
              <a:t>molienda, </a:t>
            </a:r>
            <a:r>
              <a:rPr lang="es-AR" b="1" dirty="0">
                <a:solidFill>
                  <a:srgbClr val="FF0000"/>
                </a:solidFill>
              </a:rPr>
              <a:t>se denomina carga circulante</a:t>
            </a:r>
            <a:r>
              <a:rPr lang="es-AR" b="1" dirty="0" smtClean="0">
                <a:solidFill>
                  <a:srgbClr val="FF0000"/>
                </a:solidFill>
              </a:rPr>
              <a:t>.</a:t>
            </a:r>
          </a:p>
          <a:p>
            <a:endParaRPr lang="es-A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4633" y="1361947"/>
            <a:ext cx="4246801" cy="378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15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682387" y="356277"/>
            <a:ext cx="694671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/>
              <a:t>PRINCIPIOS DE LA </a:t>
            </a:r>
            <a:r>
              <a:rPr lang="es-AR" b="1" dirty="0" smtClean="0"/>
              <a:t>CLASIFICACIÓN DE LAS PARTÍCULAS</a:t>
            </a:r>
          </a:p>
          <a:p>
            <a:endParaRPr lang="es-AR" b="1" dirty="0"/>
          </a:p>
          <a:p>
            <a:endParaRPr lang="es-AR" b="1" dirty="0" smtClean="0"/>
          </a:p>
          <a:p>
            <a:endParaRPr lang="es-AR" b="1" dirty="0" smtClean="0"/>
          </a:p>
          <a:p>
            <a:endParaRPr lang="es-AR" b="1" dirty="0"/>
          </a:p>
          <a:p>
            <a:r>
              <a:rPr lang="es-AR" dirty="0"/>
              <a:t>• </a:t>
            </a:r>
            <a:r>
              <a:rPr lang="es-AR" dirty="0" smtClean="0"/>
              <a:t>En </a:t>
            </a:r>
            <a:r>
              <a:rPr lang="es-AR" dirty="0"/>
              <a:t>un medio viscoso, como el agua o el aire, </a:t>
            </a:r>
            <a:r>
              <a:rPr lang="es-AR" dirty="0" smtClean="0"/>
              <a:t>cuando </a:t>
            </a:r>
            <a:r>
              <a:rPr lang="es-AR" dirty="0"/>
              <a:t>se </a:t>
            </a:r>
            <a:r>
              <a:rPr lang="es-AR" dirty="0" smtClean="0"/>
              <a:t>ha alcanzado </a:t>
            </a:r>
            <a:r>
              <a:rPr lang="es-AR" dirty="0"/>
              <a:t>el equilibrio entre la fuerza de la gravedad y las fuerzas </a:t>
            </a:r>
            <a:r>
              <a:rPr lang="es-AR" dirty="0" smtClean="0"/>
              <a:t>de resistencia </a:t>
            </a:r>
            <a:r>
              <a:rPr lang="es-AR" dirty="0"/>
              <a:t>del fluido, el cuerpo alcanza su </a:t>
            </a:r>
            <a:r>
              <a:rPr lang="es-AR" b="1" i="1" dirty="0">
                <a:solidFill>
                  <a:srgbClr val="FF0000"/>
                </a:solidFill>
              </a:rPr>
              <a:t>velocidad terminal</a:t>
            </a:r>
            <a:r>
              <a:rPr lang="es-AR" b="1" i="1" dirty="0"/>
              <a:t> </a:t>
            </a:r>
            <a:r>
              <a:rPr lang="es-AR" dirty="0" smtClean="0"/>
              <a:t>y después </a:t>
            </a:r>
            <a:r>
              <a:rPr lang="es-AR" dirty="0"/>
              <a:t>cae a una velocidad uniforme</a:t>
            </a:r>
            <a:r>
              <a:rPr lang="es-AR" dirty="0" smtClean="0"/>
              <a:t>.</a:t>
            </a:r>
          </a:p>
          <a:p>
            <a:endParaRPr lang="es-AR" dirty="0" smtClean="0"/>
          </a:p>
          <a:p>
            <a:r>
              <a:rPr lang="es-AR" dirty="0"/>
              <a:t>• </a:t>
            </a:r>
            <a:r>
              <a:rPr lang="es-AR" b="1" dirty="0" smtClean="0">
                <a:solidFill>
                  <a:srgbClr val="FF0000"/>
                </a:solidFill>
              </a:rPr>
              <a:t>La velocidad de Sedimentación </a:t>
            </a:r>
            <a:r>
              <a:rPr lang="es-AR" dirty="0" smtClean="0"/>
              <a:t>es la velocidad relativa entre el fluido y un sólido que se producen por la acción de un campo de fuerzas externo (gravitacional  o centrífugo).</a:t>
            </a:r>
          </a:p>
          <a:p>
            <a:endParaRPr lang="es-A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298" y="692338"/>
            <a:ext cx="3409594" cy="5538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369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464022" y="1264398"/>
            <a:ext cx="753356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/>
              <a:t>ASENTAMIENTO </a:t>
            </a:r>
            <a:r>
              <a:rPr lang="es-AR" b="1" dirty="0" smtClean="0"/>
              <a:t>LIBRE</a:t>
            </a:r>
          </a:p>
          <a:p>
            <a:endParaRPr lang="es-AR" b="1" dirty="0"/>
          </a:p>
          <a:p>
            <a:r>
              <a:rPr lang="es-AR" dirty="0" smtClean="0"/>
              <a:t>Se </a:t>
            </a:r>
            <a:r>
              <a:rPr lang="es-AR" dirty="0"/>
              <a:t>refiere al asentamiento </a:t>
            </a:r>
            <a:r>
              <a:rPr lang="es-AR" dirty="0" smtClean="0"/>
              <a:t>de partículas </a:t>
            </a:r>
            <a:r>
              <a:rPr lang="es-AR" dirty="0"/>
              <a:t>en un volumen de un fluido, el cual es </a:t>
            </a:r>
            <a:r>
              <a:rPr lang="es-AR" dirty="0" smtClean="0"/>
              <a:t>mucho mayor </a:t>
            </a:r>
            <a:r>
              <a:rPr lang="es-AR" dirty="0"/>
              <a:t>con respecto al volumen total de las </a:t>
            </a:r>
            <a:r>
              <a:rPr lang="es-AR" dirty="0" smtClean="0"/>
              <a:t>partículas (</a:t>
            </a:r>
            <a:r>
              <a:rPr lang="es-AR" dirty="0"/>
              <a:t>como en el asentamiento en un dique de colas), por </a:t>
            </a:r>
            <a:r>
              <a:rPr lang="es-AR" dirty="0" smtClean="0"/>
              <a:t>lo tanto </a:t>
            </a:r>
            <a:r>
              <a:rPr lang="es-AR" dirty="0"/>
              <a:t>el volumen del conjunto de partículas </a:t>
            </a:r>
            <a:r>
              <a:rPr lang="es-AR" dirty="0" smtClean="0"/>
              <a:t>es despreciable</a:t>
            </a:r>
            <a:r>
              <a:rPr lang="es-AR" dirty="0"/>
              <a:t>. </a:t>
            </a:r>
            <a:endParaRPr lang="es-AR" dirty="0" smtClean="0"/>
          </a:p>
          <a:p>
            <a:endParaRPr lang="es-AR" dirty="0"/>
          </a:p>
          <a:p>
            <a:r>
              <a:rPr lang="es-AR" dirty="0" smtClean="0"/>
              <a:t>Para </a:t>
            </a:r>
            <a:r>
              <a:rPr lang="es-AR" dirty="0"/>
              <a:t>pulpas bien dispersadas, predomina </a:t>
            </a:r>
            <a:r>
              <a:rPr lang="es-AR" dirty="0" smtClean="0"/>
              <a:t>el asentamiento </a:t>
            </a:r>
            <a:r>
              <a:rPr lang="es-AR" dirty="0"/>
              <a:t>libre cuando el porcentaje de sólidos en </a:t>
            </a:r>
            <a:r>
              <a:rPr lang="es-AR" dirty="0" smtClean="0"/>
              <a:t>la pulpa </a:t>
            </a:r>
            <a:r>
              <a:rPr lang="es-AR" dirty="0"/>
              <a:t>es menor al 15%.</a:t>
            </a:r>
          </a:p>
          <a:p>
            <a:endParaRPr lang="es-A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589" y="1123102"/>
            <a:ext cx="4008958" cy="4281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464022" y="228179"/>
            <a:ext cx="6138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PRINCIPIOS DE LA CLASIFICACIÓN DE LAS PARTÍCULAS</a:t>
            </a:r>
          </a:p>
        </p:txBody>
      </p:sp>
    </p:spTree>
    <p:extLst>
      <p:ext uri="{BB962C8B-B14F-4D97-AF65-F5344CB8AC3E}">
        <p14:creationId xmlns:p14="http://schemas.microsoft.com/office/powerpoint/2010/main" val="85582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464022" y="1507741"/>
            <a:ext cx="678485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/>
              <a:t>ASENTAMIENTO </a:t>
            </a:r>
            <a:r>
              <a:rPr lang="es-AR" b="1" dirty="0" smtClean="0"/>
              <a:t>RETARDADO</a:t>
            </a:r>
          </a:p>
          <a:p>
            <a:endParaRPr lang="es-AR" b="1" dirty="0"/>
          </a:p>
          <a:p>
            <a:r>
              <a:rPr lang="es-AR" dirty="0" smtClean="0"/>
              <a:t>A </a:t>
            </a:r>
            <a:r>
              <a:rPr lang="es-AR" dirty="0"/>
              <a:t>medida que la cantidad de sólidos </a:t>
            </a:r>
            <a:r>
              <a:rPr lang="es-AR" dirty="0" smtClean="0"/>
              <a:t>aumenta en </a:t>
            </a:r>
            <a:r>
              <a:rPr lang="es-AR" dirty="0"/>
              <a:t>la pulpa, las partículas interfieren unas </a:t>
            </a:r>
            <a:r>
              <a:rPr lang="es-AR" dirty="0" smtClean="0"/>
              <a:t>con otras </a:t>
            </a:r>
            <a:r>
              <a:rPr lang="es-AR" dirty="0"/>
              <a:t>sus movimientos de caída libre. Por </a:t>
            </a:r>
            <a:r>
              <a:rPr lang="es-AR" dirty="0" smtClean="0"/>
              <a:t>esta razón </a:t>
            </a:r>
            <a:r>
              <a:rPr lang="es-AR" dirty="0"/>
              <a:t>el sistema empieza a comportarse como </a:t>
            </a:r>
            <a:r>
              <a:rPr lang="es-AR" dirty="0" smtClean="0"/>
              <a:t>un medio </a:t>
            </a:r>
            <a:r>
              <a:rPr lang="es-AR" dirty="0"/>
              <a:t>pesado cuya densidad es mayor a la </a:t>
            </a:r>
            <a:r>
              <a:rPr lang="es-AR" dirty="0" smtClean="0"/>
              <a:t>del líquido</a:t>
            </a:r>
            <a:r>
              <a:rPr lang="es-AR" dirty="0"/>
              <a:t>. </a:t>
            </a:r>
            <a:endParaRPr lang="es-AR" dirty="0" smtClean="0"/>
          </a:p>
          <a:p>
            <a:r>
              <a:rPr lang="es-AR" dirty="0" smtClean="0"/>
              <a:t>A </a:t>
            </a:r>
            <a:r>
              <a:rPr lang="es-AR" dirty="0"/>
              <a:t>este sistema, en el que las </a:t>
            </a:r>
            <a:r>
              <a:rPr lang="es-AR" dirty="0" smtClean="0"/>
              <a:t>partículas se </a:t>
            </a:r>
            <a:r>
              <a:rPr lang="es-AR" dirty="0"/>
              <a:t>mueven con una velocidad ligeramente </a:t>
            </a:r>
            <a:r>
              <a:rPr lang="es-AR" dirty="0" smtClean="0"/>
              <a:t>menor a </a:t>
            </a:r>
            <a:r>
              <a:rPr lang="es-AR" dirty="0"/>
              <a:t>su velocidad máxima debido a la </a:t>
            </a:r>
            <a:r>
              <a:rPr lang="es-AR" dirty="0" smtClean="0"/>
              <a:t>interferencia entre </a:t>
            </a:r>
            <a:r>
              <a:rPr lang="es-AR" dirty="0"/>
              <a:t>partículas, se denomina </a:t>
            </a:r>
            <a:r>
              <a:rPr lang="es-AR" dirty="0" smtClean="0"/>
              <a:t>asentamiento retardado</a:t>
            </a:r>
            <a:endParaRPr lang="es-A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881" y="1342172"/>
            <a:ext cx="4791075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464022" y="228179"/>
            <a:ext cx="6138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PRINCIPIOS DE LA CLASIFICACIÓN DE LAS PARTÍCULAS</a:t>
            </a:r>
          </a:p>
        </p:txBody>
      </p:sp>
    </p:spTree>
    <p:extLst>
      <p:ext uri="{BB962C8B-B14F-4D97-AF65-F5344CB8AC3E}">
        <p14:creationId xmlns:p14="http://schemas.microsoft.com/office/powerpoint/2010/main" val="94817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4241</TotalTime>
  <Words>1735</Words>
  <Application>Microsoft Office PowerPoint</Application>
  <PresentationFormat>Panorámica</PresentationFormat>
  <Paragraphs>184</Paragraphs>
  <Slides>29</Slides>
  <Notes>0</Notes>
  <HiddenSlides>0</HiddenSlides>
  <MMClips>5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5" baseType="lpstr">
      <vt:lpstr>Arial</vt:lpstr>
      <vt:lpstr>Bauhaus 93</vt:lpstr>
      <vt:lpstr>Calibri</vt:lpstr>
      <vt:lpstr>Century Gothic</vt:lpstr>
      <vt:lpstr>Wingdings 3</vt:lpstr>
      <vt:lpstr>Espiral</vt:lpstr>
      <vt:lpstr>PROCESAMIENTO DE MINERALES 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PROCESAMIENTO DE MINERALES I</dc:title>
  <dc:creator>usuario</dc:creator>
  <cp:lastModifiedBy>usuario</cp:lastModifiedBy>
  <cp:revision>294</cp:revision>
  <dcterms:created xsi:type="dcterms:W3CDTF">2020-05-22T09:26:34Z</dcterms:created>
  <dcterms:modified xsi:type="dcterms:W3CDTF">2020-07-23T18:39:19Z</dcterms:modified>
</cp:coreProperties>
</file>