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9"/>
  </p:notesMasterIdLst>
  <p:handoutMasterIdLst>
    <p:handoutMasterId r:id="rId30"/>
  </p:handoutMasterIdLst>
  <p:sldIdLst>
    <p:sldId id="416" r:id="rId2"/>
    <p:sldId id="423" r:id="rId3"/>
    <p:sldId id="426" r:id="rId4"/>
    <p:sldId id="417" r:id="rId5"/>
    <p:sldId id="419" r:id="rId6"/>
    <p:sldId id="430" r:id="rId7"/>
    <p:sldId id="429" r:id="rId8"/>
    <p:sldId id="433" r:id="rId9"/>
    <p:sldId id="434" r:id="rId10"/>
    <p:sldId id="435" r:id="rId11"/>
    <p:sldId id="436" r:id="rId12"/>
    <p:sldId id="437" r:id="rId13"/>
    <p:sldId id="438" r:id="rId14"/>
    <p:sldId id="439" r:id="rId15"/>
    <p:sldId id="432" r:id="rId16"/>
    <p:sldId id="444" r:id="rId17"/>
    <p:sldId id="443" r:id="rId18"/>
    <p:sldId id="448" r:id="rId19"/>
    <p:sldId id="453" r:id="rId20"/>
    <p:sldId id="452" r:id="rId21"/>
    <p:sldId id="454" r:id="rId22"/>
    <p:sldId id="456" r:id="rId23"/>
    <p:sldId id="457" r:id="rId24"/>
    <p:sldId id="461" r:id="rId25"/>
    <p:sldId id="460" r:id="rId26"/>
    <p:sldId id="459" r:id="rId27"/>
    <p:sldId id="465" r:id="rId28"/>
  </p:sldIdLst>
  <p:sldSz cx="9144000" cy="6858000" type="screen4x3"/>
  <p:notesSz cx="10020300" cy="6888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14A8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3" autoAdjust="0"/>
    <p:restoredTop sz="94660"/>
  </p:normalViewPr>
  <p:slideViewPr>
    <p:cSldViewPr>
      <p:cViewPr varScale="1">
        <p:scale>
          <a:sx n="73" d="100"/>
          <a:sy n="73" d="100"/>
        </p:scale>
        <p:origin x="115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B952FCC-CCA5-484C-B6F1-6707E4A307BB}" type="datetimeFigureOut">
              <a:rPr lang="es-AR" smtClean="0"/>
              <a:pPr/>
              <a:t>23/6/2020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017AFE7-16DF-456B-A2BC-FFF5A7C8E87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74112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AEEBBBB-412D-44F0-BF1A-0F4412252E02}" type="datetimeFigureOut">
              <a:rPr lang="es-AR" smtClean="0"/>
              <a:pPr/>
              <a:t>23/6/2020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1002030" y="3271878"/>
            <a:ext cx="8016240" cy="309967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964D7AD-84B3-4A82-B5E7-432B0BAC29F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31337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23/6/2020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4140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23/6/2020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0299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23/6/2020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78275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23/6/2020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9403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23/6/2020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72576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23/6/2020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22114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23/6/2020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68987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23/6/2020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052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23/6/2020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88259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23/6/2020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09819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23/6/2020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4742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23/6/2020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4069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23/6/2020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9731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23/6/2020</a:t>
            </a:fld>
            <a:endParaRPr lang="es-A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7312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23/6/2020</a:t>
            </a:fld>
            <a:endParaRPr lang="es-A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4549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23/6/2020</a:t>
            </a:fld>
            <a:endParaRPr lang="es-A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1993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23/6/2020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4726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E31A717-161E-47D7-9B41-62356F206A82}" type="datetimeFigureOut">
              <a:rPr lang="es-AR" smtClean="0"/>
              <a:pPr/>
              <a:t>23/6/2020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05664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5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511"/>
            <a:ext cx="901302" cy="114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1691680" y="2260093"/>
            <a:ext cx="5832648" cy="592843"/>
          </a:xfrm>
          <a:solidFill>
            <a:srgbClr val="7030A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s-AR" b="1" dirty="0" smtClean="0">
                <a:solidFill>
                  <a:srgbClr val="FFC000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INGENIERÍA DE MINAS – INGENIERÍA QUÍMICA</a:t>
            </a:r>
            <a:endParaRPr lang="es-AR" b="1" dirty="0">
              <a:solidFill>
                <a:srgbClr val="FFC000"/>
              </a:solidFill>
              <a:latin typeface="Bodoni MT" panose="02070603080606020203" pitchFamily="18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76506" y="1444714"/>
            <a:ext cx="7093801" cy="461665"/>
          </a:xfrm>
          <a:prstGeom prst="rect">
            <a:avLst/>
          </a:prstGeom>
          <a:solidFill>
            <a:srgbClr val="7030A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Bodoni MT" panose="02070603080606020203" pitchFamily="18" charset="0"/>
                <a:cs typeface="Arial" panose="020B0604020202020204" pitchFamily="34" charset="0"/>
              </a:rPr>
              <a:t>INGENIERÍA DE LA PRODUCCIÓN Y LA EMPRESA</a:t>
            </a:r>
            <a:endParaRPr lang="es-ES" sz="2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Bodoni MT" panose="02070603080606020203" pitchFamily="18" charset="0"/>
              <a:cs typeface="Arial" panose="020B0604020202020204" pitchFamily="34" charset="0"/>
            </a:endParaRPr>
          </a:p>
        </p:txBody>
      </p:sp>
      <p:sp>
        <p:nvSpPr>
          <p:cNvPr id="8" name="Subtítulo 6"/>
          <p:cNvSpPr txBox="1">
            <a:spLocks/>
          </p:cNvSpPr>
          <p:nvPr/>
        </p:nvSpPr>
        <p:spPr>
          <a:xfrm>
            <a:off x="3347864" y="3284985"/>
            <a:ext cx="2880320" cy="432048"/>
          </a:xfrm>
          <a:prstGeom prst="rect">
            <a:avLst/>
          </a:prstGeom>
          <a:solidFill>
            <a:srgbClr val="7030A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s-AR" b="1" dirty="0" smtClean="0">
                <a:solidFill>
                  <a:srgbClr val="FFC000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Año 2020</a:t>
            </a:r>
            <a:endParaRPr lang="es-AR" b="1" dirty="0">
              <a:solidFill>
                <a:srgbClr val="FFC000"/>
              </a:solidFill>
              <a:latin typeface="Bodoni MT" panose="02070603080606020203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379128" y="6320353"/>
            <a:ext cx="4441344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200" i="1" noProof="1">
                <a:solidFill>
                  <a:srgbClr val="FFC000"/>
                </a:solidFill>
                <a:latin typeface="Arial" panose="020B0604020202020204" pitchFamily="34" charset="0"/>
              </a:rPr>
              <a:t>(Material reproducido por el Autor para uso exclusivo en clase)</a:t>
            </a:r>
          </a:p>
        </p:txBody>
      </p:sp>
      <p:sp>
        <p:nvSpPr>
          <p:cNvPr id="10" name="Subtítulo 6"/>
          <p:cNvSpPr txBox="1">
            <a:spLocks/>
          </p:cNvSpPr>
          <p:nvPr/>
        </p:nvSpPr>
        <p:spPr>
          <a:xfrm>
            <a:off x="1763688" y="4348325"/>
            <a:ext cx="5688632" cy="448827"/>
          </a:xfrm>
          <a:prstGeom prst="rect">
            <a:avLst/>
          </a:prstGeom>
          <a:solidFill>
            <a:srgbClr val="7030A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s-AR" b="1" dirty="0" smtClean="0">
                <a:solidFill>
                  <a:srgbClr val="FFC000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TEMA: Medición de la carga de trabajo</a:t>
            </a:r>
            <a:endParaRPr lang="es-AR" b="1" dirty="0">
              <a:solidFill>
                <a:srgbClr val="FFC000"/>
              </a:solidFill>
              <a:latin typeface="Bodoni MT" panose="020706030806060202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19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650811"/>
              </p:ext>
            </p:extLst>
          </p:nvPr>
        </p:nvGraphicFramePr>
        <p:xfrm>
          <a:off x="1619672" y="116632"/>
          <a:ext cx="7200800" cy="399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0" name="Hoja de cálculo" r:id="rId3" imgW="4895814" imgH="2866882" progId="Excel.Sheet.12">
                  <p:embed/>
                </p:oleObj>
              </mc:Choice>
              <mc:Fallback>
                <p:oleObj name="Hoja de cálculo" r:id="rId3" imgW="4895814" imgH="2866882" progId="Excel.Sheet.12">
                  <p:embed/>
                  <p:pic>
                    <p:nvPicPr>
                      <p:cNvPr id="6" name="Objeto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116632"/>
                        <a:ext cx="7200800" cy="3991749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/>
          <p:cNvSpPr/>
          <p:nvPr/>
        </p:nvSpPr>
        <p:spPr>
          <a:xfrm>
            <a:off x="1907704" y="1644454"/>
            <a:ext cx="864096" cy="93610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2987824" y="692696"/>
            <a:ext cx="864096" cy="93610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3059832" y="2564904"/>
            <a:ext cx="864096" cy="93610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716436"/>
              </p:ext>
            </p:extLst>
          </p:nvPr>
        </p:nvGraphicFramePr>
        <p:xfrm>
          <a:off x="1619672" y="4346967"/>
          <a:ext cx="7200800" cy="1674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1" name="Hoja de cálculo" r:id="rId5" imgW="3819552" imgH="1009751" progId="Excel.Sheet.12">
                  <p:embed/>
                </p:oleObj>
              </mc:Choice>
              <mc:Fallback>
                <p:oleObj name="Hoja de cálculo" r:id="rId5" imgW="3819552" imgH="10097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9672" y="4346967"/>
                        <a:ext cx="7200800" cy="1674321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4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457827"/>
              </p:ext>
            </p:extLst>
          </p:nvPr>
        </p:nvGraphicFramePr>
        <p:xfrm>
          <a:off x="1619672" y="116632"/>
          <a:ext cx="7200800" cy="399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" name="Hoja de cálculo" r:id="rId3" imgW="4895814" imgH="2866882" progId="Excel.Sheet.12">
                  <p:embed/>
                </p:oleObj>
              </mc:Choice>
              <mc:Fallback>
                <p:oleObj name="Hoja de cálculo" r:id="rId3" imgW="4895814" imgH="2866882" progId="Excel.Sheet.12">
                  <p:embed/>
                  <p:pic>
                    <p:nvPicPr>
                      <p:cNvPr id="6" name="Objeto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116632"/>
                        <a:ext cx="7200800" cy="3991749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/>
          <p:cNvSpPr/>
          <p:nvPr/>
        </p:nvSpPr>
        <p:spPr>
          <a:xfrm>
            <a:off x="1907704" y="1644454"/>
            <a:ext cx="792088" cy="77643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3090704" y="767016"/>
            <a:ext cx="761216" cy="86178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3259345" y="2564905"/>
            <a:ext cx="736591" cy="792088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631688"/>
              </p:ext>
            </p:extLst>
          </p:nvPr>
        </p:nvGraphicFramePr>
        <p:xfrm>
          <a:off x="1619672" y="4234075"/>
          <a:ext cx="7200800" cy="2220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0" name="Hoja de cálculo" r:id="rId5" imgW="3819552" imgH="1209756" progId="Excel.Sheet.12">
                  <p:embed/>
                </p:oleObj>
              </mc:Choice>
              <mc:Fallback>
                <p:oleObj name="Hoja de cálculo" r:id="rId5" imgW="3819552" imgH="120975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9672" y="4234075"/>
                        <a:ext cx="7200800" cy="222032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ángulo 8"/>
          <p:cNvSpPr/>
          <p:nvPr/>
        </p:nvSpPr>
        <p:spPr>
          <a:xfrm>
            <a:off x="4283968" y="2132856"/>
            <a:ext cx="648072" cy="72008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0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/>
          <p:cNvGraphicFramePr>
            <a:graphicFrameLocks noChangeAspect="1"/>
          </p:cNvGraphicFramePr>
          <p:nvPr/>
        </p:nvGraphicFramePr>
        <p:xfrm>
          <a:off x="1619672" y="116632"/>
          <a:ext cx="7200800" cy="399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9" name="Hoja de cálculo" r:id="rId3" imgW="4895814" imgH="2866882" progId="Excel.Sheet.12">
                  <p:embed/>
                </p:oleObj>
              </mc:Choice>
              <mc:Fallback>
                <p:oleObj name="Hoja de cálculo" r:id="rId3" imgW="4895814" imgH="2866882" progId="Excel.Sheet.12">
                  <p:embed/>
                  <p:pic>
                    <p:nvPicPr>
                      <p:cNvPr id="6" name="Objeto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116632"/>
                        <a:ext cx="7200800" cy="3991749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/>
          <p:cNvSpPr/>
          <p:nvPr/>
        </p:nvSpPr>
        <p:spPr>
          <a:xfrm>
            <a:off x="1907704" y="1644454"/>
            <a:ext cx="792088" cy="77643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3090704" y="767016"/>
            <a:ext cx="761216" cy="86178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3259345" y="2564905"/>
            <a:ext cx="736591" cy="792088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4283968" y="2132856"/>
            <a:ext cx="648072" cy="72008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4283968" y="260648"/>
            <a:ext cx="648072" cy="72008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12785"/>
              </p:ext>
            </p:extLst>
          </p:nvPr>
        </p:nvGraphicFramePr>
        <p:xfrm>
          <a:off x="1619672" y="4339636"/>
          <a:ext cx="7200800" cy="1753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0" name="Hoja de cálculo" r:id="rId5" imgW="3819552" imgH="1409762" progId="Excel.Sheet.12">
                  <p:embed/>
                </p:oleObj>
              </mc:Choice>
              <mc:Fallback>
                <p:oleObj name="Hoja de cálculo" r:id="rId5" imgW="3819552" imgH="140976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9672" y="4339636"/>
                        <a:ext cx="7200800" cy="175366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10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/>
          <p:cNvGraphicFramePr>
            <a:graphicFrameLocks noChangeAspect="1"/>
          </p:cNvGraphicFramePr>
          <p:nvPr/>
        </p:nvGraphicFramePr>
        <p:xfrm>
          <a:off x="1619672" y="116632"/>
          <a:ext cx="7200800" cy="399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" name="Hoja de cálculo" r:id="rId3" imgW="4895814" imgH="2866882" progId="Excel.Sheet.12">
                  <p:embed/>
                </p:oleObj>
              </mc:Choice>
              <mc:Fallback>
                <p:oleObj name="Hoja de cálculo" r:id="rId3" imgW="4895814" imgH="2866882" progId="Excel.Sheet.12">
                  <p:embed/>
                  <p:pic>
                    <p:nvPicPr>
                      <p:cNvPr id="6" name="Objeto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116632"/>
                        <a:ext cx="7200800" cy="3991749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/>
          <p:cNvSpPr/>
          <p:nvPr/>
        </p:nvSpPr>
        <p:spPr>
          <a:xfrm>
            <a:off x="1907704" y="1644454"/>
            <a:ext cx="792088" cy="77643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3090704" y="767016"/>
            <a:ext cx="761216" cy="86178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3259345" y="2564905"/>
            <a:ext cx="736591" cy="792088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4283968" y="2132856"/>
            <a:ext cx="648072" cy="72008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4283968" y="260648"/>
            <a:ext cx="648072" cy="72008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 11"/>
          <p:cNvSpPr/>
          <p:nvPr/>
        </p:nvSpPr>
        <p:spPr>
          <a:xfrm>
            <a:off x="4211960" y="1340768"/>
            <a:ext cx="648072" cy="72008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ángulo 12"/>
          <p:cNvSpPr/>
          <p:nvPr/>
        </p:nvSpPr>
        <p:spPr>
          <a:xfrm>
            <a:off x="4211960" y="3140968"/>
            <a:ext cx="648072" cy="72008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022780"/>
              </p:ext>
            </p:extLst>
          </p:nvPr>
        </p:nvGraphicFramePr>
        <p:xfrm>
          <a:off x="1619672" y="4180309"/>
          <a:ext cx="7200800" cy="2633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8" name="Hoja de cálculo" r:id="rId5" imgW="3819552" imgH="1809772" progId="Excel.Sheet.12">
                  <p:embed/>
                </p:oleObj>
              </mc:Choice>
              <mc:Fallback>
                <p:oleObj name="Hoja de cálculo" r:id="rId5" imgW="3819552" imgH="180977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9672" y="4180309"/>
                        <a:ext cx="7200800" cy="263306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001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/>
          <p:cNvGraphicFramePr>
            <a:graphicFrameLocks noChangeAspect="1"/>
          </p:cNvGraphicFramePr>
          <p:nvPr/>
        </p:nvGraphicFramePr>
        <p:xfrm>
          <a:off x="1619672" y="116632"/>
          <a:ext cx="7200800" cy="399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" name="Hoja de cálculo" r:id="rId3" imgW="4895814" imgH="2866882" progId="Excel.Sheet.12">
                  <p:embed/>
                </p:oleObj>
              </mc:Choice>
              <mc:Fallback>
                <p:oleObj name="Hoja de cálculo" r:id="rId3" imgW="4895814" imgH="2866882" progId="Excel.Sheet.12">
                  <p:embed/>
                  <p:pic>
                    <p:nvPicPr>
                      <p:cNvPr id="6" name="Objeto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116632"/>
                        <a:ext cx="7200800" cy="3991749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/>
          <p:cNvSpPr/>
          <p:nvPr/>
        </p:nvSpPr>
        <p:spPr>
          <a:xfrm>
            <a:off x="1907704" y="1644454"/>
            <a:ext cx="792088" cy="77643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3090704" y="767016"/>
            <a:ext cx="761216" cy="86178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3259345" y="2564905"/>
            <a:ext cx="736591" cy="792088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4283968" y="2132856"/>
            <a:ext cx="648072" cy="72008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4283968" y="260648"/>
            <a:ext cx="648072" cy="72008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 11"/>
          <p:cNvSpPr/>
          <p:nvPr/>
        </p:nvSpPr>
        <p:spPr>
          <a:xfrm>
            <a:off x="4211960" y="1340768"/>
            <a:ext cx="648072" cy="72008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ángulo 12"/>
          <p:cNvSpPr/>
          <p:nvPr/>
        </p:nvSpPr>
        <p:spPr>
          <a:xfrm>
            <a:off x="4211960" y="3140968"/>
            <a:ext cx="648072" cy="72008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613753"/>
              </p:ext>
            </p:extLst>
          </p:nvPr>
        </p:nvGraphicFramePr>
        <p:xfrm>
          <a:off x="1619672" y="4234695"/>
          <a:ext cx="7200800" cy="2506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" name="Hoja de cálculo" r:id="rId5" imgW="3819552" imgH="2209782" progId="Excel.Sheet.12">
                  <p:embed/>
                </p:oleObj>
              </mc:Choice>
              <mc:Fallback>
                <p:oleObj name="Hoja de cálculo" r:id="rId5" imgW="3819552" imgH="220978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9672" y="4234695"/>
                        <a:ext cx="7200800" cy="250667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ángulo 13"/>
          <p:cNvSpPr/>
          <p:nvPr/>
        </p:nvSpPr>
        <p:spPr>
          <a:xfrm>
            <a:off x="5508104" y="908720"/>
            <a:ext cx="648072" cy="72008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ángulo 14"/>
          <p:cNvSpPr/>
          <p:nvPr/>
        </p:nvSpPr>
        <p:spPr>
          <a:xfrm>
            <a:off x="7452320" y="2132856"/>
            <a:ext cx="648072" cy="72008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9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02156" y="44624"/>
            <a:ext cx="264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Análisis de la solución</a:t>
            </a:r>
            <a:endParaRPr lang="en-US" b="1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821557"/>
              </p:ext>
            </p:extLst>
          </p:nvPr>
        </p:nvGraphicFramePr>
        <p:xfrm>
          <a:off x="3459146" y="1434262"/>
          <a:ext cx="2120966" cy="2117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" name="Hoja de cálculo" r:id="rId3" imgW="1590813" imgH="1209756" progId="Excel.Sheet.12">
                  <p:embed/>
                </p:oleObj>
              </mc:Choice>
              <mc:Fallback>
                <p:oleObj name="Hoja de cálculo" r:id="rId3" imgW="1590813" imgH="120975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59146" y="1434262"/>
                        <a:ext cx="2120966" cy="211726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27584" y="620688"/>
            <a:ext cx="484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Se necesitaron 4 estaciones de trabajo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827584" y="1043444"/>
            <a:ext cx="4129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Los tiempos no asignados fueron</a:t>
            </a:r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539552" y="5013176"/>
            <a:ext cx="7992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La eficiencia lograda es: T / (</a:t>
            </a:r>
            <a:r>
              <a:rPr lang="es-ES" b="1" dirty="0" err="1" smtClean="0"/>
              <a:t>Nr</a:t>
            </a:r>
            <a:r>
              <a:rPr lang="es-ES" b="1" dirty="0" smtClean="0"/>
              <a:t> x C) =  274 / (4 x 75) = 0,913  → 91%</a:t>
            </a:r>
            <a:endParaRPr lang="en-US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2004232" y="3645024"/>
            <a:ext cx="5707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FFFF00"/>
                </a:solidFill>
              </a:rPr>
              <a:t>Si </a:t>
            </a:r>
            <a:r>
              <a:rPr lang="es-ES" sz="1600" dirty="0" err="1" smtClean="0">
                <a:solidFill>
                  <a:srgbClr val="FFFF00"/>
                </a:solidFill>
              </a:rPr>
              <a:t>Nr</a:t>
            </a:r>
            <a:r>
              <a:rPr lang="es-ES" sz="1600" dirty="0" smtClean="0">
                <a:solidFill>
                  <a:srgbClr val="FFFF00"/>
                </a:solidFill>
              </a:rPr>
              <a:t>  es el número real de estaciones  de trabajo  (4)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004232" y="3995772"/>
            <a:ext cx="3365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FFFF00"/>
                </a:solidFill>
              </a:rPr>
              <a:t>C es el tiempo del ciclo   (75)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004232" y="4427820"/>
            <a:ext cx="5880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FFFF00"/>
                </a:solidFill>
              </a:rPr>
              <a:t>T la sumatoria de los tiempos de todas las tareas  (274)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526841" y="6156012"/>
            <a:ext cx="5277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¡TODAVÍA SE DESPERDICIA EL 9 % DEL TIEMPO!</a:t>
            </a:r>
            <a:endParaRPr lang="en-US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264789" y="5549170"/>
            <a:ext cx="5971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Productividad = output/input = 480 / 274 = 1,75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4481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65687"/>
              </p:ext>
            </p:extLst>
          </p:nvPr>
        </p:nvGraphicFramePr>
        <p:xfrm>
          <a:off x="6084168" y="260648"/>
          <a:ext cx="2645189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0" name="Hoja de cálculo" r:id="rId3" imgW="2257371" imgH="2552709" progId="Excel.Sheet.12">
                  <p:embed/>
                </p:oleObj>
              </mc:Choice>
              <mc:Fallback>
                <p:oleObj name="Hoja de cálculo" r:id="rId3" imgW="2257371" imgH="2552709" progId="Excel.Sheet.12">
                  <p:embed/>
                  <p:pic>
                    <p:nvPicPr>
                      <p:cNvPr id="6" name="Objeto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84168" y="260648"/>
                        <a:ext cx="2645189" cy="424847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328381"/>
              </p:ext>
            </p:extLst>
          </p:nvPr>
        </p:nvGraphicFramePr>
        <p:xfrm>
          <a:off x="395536" y="3789040"/>
          <a:ext cx="3377291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1" name="Hoja de cálculo" r:id="rId5" imgW="1933566" imgH="771690" progId="Excel.Sheet.12">
                  <p:embed/>
                </p:oleObj>
              </mc:Choice>
              <mc:Fallback>
                <p:oleObj name="Hoja de cálculo" r:id="rId5" imgW="1933566" imgH="7716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536" y="3789040"/>
                        <a:ext cx="3377291" cy="10081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2770844" y="1362254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chemeClr val="accent6">
                    <a:lumMod val="50000"/>
                  </a:schemeClr>
                </a:solidFill>
              </a:rPr>
              <a:t>t1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986868" y="2298358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chemeClr val="accent6">
                    <a:lumMod val="50000"/>
                  </a:schemeClr>
                </a:solidFill>
              </a:rPr>
              <a:t>t1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987824" y="3162454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chemeClr val="accent6">
                    <a:lumMod val="50000"/>
                  </a:schemeClr>
                </a:solidFill>
              </a:rPr>
              <a:t>t1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906366"/>
              </p:ext>
            </p:extLst>
          </p:nvPr>
        </p:nvGraphicFramePr>
        <p:xfrm>
          <a:off x="107504" y="548680"/>
          <a:ext cx="4835760" cy="3067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2" name="Hoja de cálculo" r:id="rId7" imgW="4219571" imgH="2676602" progId="Excel.Sheet.12">
                  <p:embed/>
                </p:oleObj>
              </mc:Choice>
              <mc:Fallback>
                <p:oleObj name="Hoja de cálculo" r:id="rId7" imgW="4219571" imgH="267660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7504" y="548680"/>
                        <a:ext cx="4835760" cy="306737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627784" y="1023770"/>
            <a:ext cx="340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rgbClr val="FF0000"/>
                </a:solidFill>
              </a:rPr>
              <a:t>t1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555776" y="1508081"/>
            <a:ext cx="340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</a:rPr>
              <a:t>t2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699792" y="2228161"/>
            <a:ext cx="340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</a:rPr>
              <a:t>t3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699792" y="2876233"/>
            <a:ext cx="340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</a:rPr>
              <a:t>t4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148064" y="404664"/>
            <a:ext cx="523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35</a:t>
            </a:r>
            <a:endParaRPr lang="en-US" sz="20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Flecha a la derecha con muesca 17"/>
          <p:cNvSpPr/>
          <p:nvPr/>
        </p:nvSpPr>
        <p:spPr>
          <a:xfrm rot="10473755">
            <a:off x="2582197" y="674839"/>
            <a:ext cx="2672181" cy="198913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" name="Flecha a la derecha con muesca 18"/>
          <p:cNvSpPr/>
          <p:nvPr/>
        </p:nvSpPr>
        <p:spPr>
          <a:xfrm rot="2487186">
            <a:off x="5213250" y="1535559"/>
            <a:ext cx="2223716" cy="256300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251520" y="6021288"/>
            <a:ext cx="8467383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</a:rPr>
              <a:t>Tiempo de ciclo= C =Tiempo de producción diaria / producción diaria = 10x60x60 / 514 = 70 s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22" name="Conector recto 21"/>
          <p:cNvCxnSpPr/>
          <p:nvPr/>
        </p:nvCxnSpPr>
        <p:spPr>
          <a:xfrm>
            <a:off x="7092280" y="4149080"/>
            <a:ext cx="432048" cy="36004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 flipV="1">
            <a:off x="7020272" y="4149080"/>
            <a:ext cx="576064" cy="2880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 flipV="1">
            <a:off x="7092280" y="2204864"/>
            <a:ext cx="576064" cy="2880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7092280" y="450912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269</a:t>
            </a:r>
            <a:endParaRPr lang="en-US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107504" y="5157192"/>
            <a:ext cx="5213287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Tiempo de producción diaria = 10x60x60 = 36000 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5508104" y="5178678"/>
            <a:ext cx="3682418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Producción diaria = 36000/70 = 514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58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0" grpId="0" animBg="1"/>
      <p:bldP spid="26" grpId="0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09916"/>
              </p:ext>
            </p:extLst>
          </p:nvPr>
        </p:nvGraphicFramePr>
        <p:xfrm>
          <a:off x="1043608" y="116632"/>
          <a:ext cx="5040560" cy="273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6" name="Hoja de cálculo" r:id="rId3" imgW="3857448" imgH="2676602" progId="Excel.Sheet.12">
                  <p:embed/>
                </p:oleObj>
              </mc:Choice>
              <mc:Fallback>
                <p:oleObj name="Hoja de cálculo" r:id="rId3" imgW="3857448" imgH="267660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116632"/>
                        <a:ext cx="5040560" cy="273630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345156"/>
              </p:ext>
            </p:extLst>
          </p:nvPr>
        </p:nvGraphicFramePr>
        <p:xfrm>
          <a:off x="3026271" y="2996952"/>
          <a:ext cx="6010225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7" name="Hoja de cálculo" r:id="rId5" imgW="4819599" imgH="2209782" progId="Excel.Sheet.12">
                  <p:embed/>
                </p:oleObj>
              </mc:Choice>
              <mc:Fallback>
                <p:oleObj name="Hoja de cálculo" r:id="rId5" imgW="4819599" imgH="220978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26271" y="2996952"/>
                        <a:ext cx="6010225" cy="2209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74810"/>
              </p:ext>
            </p:extLst>
          </p:nvPr>
        </p:nvGraphicFramePr>
        <p:xfrm>
          <a:off x="251520" y="3284984"/>
          <a:ext cx="2232248" cy="237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8" name="Hoja de cálculo" r:id="rId7" imgW="1933566" imgH="1409762" progId="Excel.Sheet.12">
                  <p:embed/>
                </p:oleObj>
              </mc:Choice>
              <mc:Fallback>
                <p:oleObj name="Hoja de cálculo" r:id="rId7" imgW="1933566" imgH="140976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520" y="3284984"/>
                        <a:ext cx="2232248" cy="237626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323528" y="5877272"/>
            <a:ext cx="834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La eficiencia lograda es: T / (</a:t>
            </a:r>
            <a:r>
              <a:rPr lang="es-ES" sz="2000" b="1" dirty="0" err="1" smtClean="0"/>
              <a:t>Nr</a:t>
            </a:r>
            <a:r>
              <a:rPr lang="es-ES" sz="2000" b="1" dirty="0" smtClean="0"/>
              <a:t> x C) =  269 / (4 x 70) = 0,96 → 96%</a:t>
            </a:r>
            <a:endParaRPr lang="en-US" sz="20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332505" y="6269250"/>
            <a:ext cx="6192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Productividad = output/input = 514 / 269 = 1,91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8038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Flecha derecha"/>
          <p:cNvSpPr>
            <a:spLocks noChangeArrowheads="1"/>
          </p:cNvSpPr>
          <p:nvPr/>
        </p:nvSpPr>
        <p:spPr bwMode="auto">
          <a:xfrm>
            <a:off x="1259632" y="360983"/>
            <a:ext cx="503238" cy="215900"/>
          </a:xfrm>
          <a:prstGeom prst="rightArrow">
            <a:avLst>
              <a:gd name="adj1" fmla="val 50000"/>
              <a:gd name="adj2" fmla="val 4995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s-AR" altLang="en-US"/>
          </a:p>
        </p:txBody>
      </p:sp>
      <p:sp>
        <p:nvSpPr>
          <p:cNvPr id="6" name="10 Flecha derecha"/>
          <p:cNvSpPr>
            <a:spLocks noChangeArrowheads="1"/>
          </p:cNvSpPr>
          <p:nvPr/>
        </p:nvSpPr>
        <p:spPr bwMode="auto">
          <a:xfrm>
            <a:off x="2844626" y="360983"/>
            <a:ext cx="503238" cy="215900"/>
          </a:xfrm>
          <a:prstGeom prst="rightArrow">
            <a:avLst>
              <a:gd name="adj1" fmla="val 50000"/>
              <a:gd name="adj2" fmla="val 4995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s-AR" altLang="en-US"/>
          </a:p>
        </p:txBody>
      </p:sp>
      <p:sp>
        <p:nvSpPr>
          <p:cNvPr id="12" name="7 CuadroTexto"/>
          <p:cNvSpPr txBox="1">
            <a:spLocks noChangeArrowheads="1"/>
          </p:cNvSpPr>
          <p:nvPr/>
        </p:nvSpPr>
        <p:spPr bwMode="auto">
          <a:xfrm>
            <a:off x="1979712" y="288975"/>
            <a:ext cx="576139" cy="460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13" name="CuadroTexto 12"/>
          <p:cNvSpPr txBox="1"/>
          <p:nvPr/>
        </p:nvSpPr>
        <p:spPr>
          <a:xfrm>
            <a:off x="2123803" y="36956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A</a:t>
            </a:r>
            <a:endParaRPr lang="en-US" sz="1400" dirty="0"/>
          </a:p>
        </p:txBody>
      </p:sp>
      <p:sp>
        <p:nvSpPr>
          <p:cNvPr id="14" name="7 CuadroTexto"/>
          <p:cNvSpPr txBox="1">
            <a:spLocks noChangeArrowheads="1"/>
          </p:cNvSpPr>
          <p:nvPr/>
        </p:nvSpPr>
        <p:spPr bwMode="auto">
          <a:xfrm>
            <a:off x="3563888" y="260648"/>
            <a:ext cx="576139" cy="460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15" name="CuadroTexto 14"/>
          <p:cNvSpPr txBox="1"/>
          <p:nvPr/>
        </p:nvSpPr>
        <p:spPr>
          <a:xfrm>
            <a:off x="3707979" y="34123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B</a:t>
            </a:r>
            <a:endParaRPr lang="en-US" sz="1400" dirty="0"/>
          </a:p>
        </p:txBody>
      </p:sp>
      <p:sp>
        <p:nvSpPr>
          <p:cNvPr id="18" name="10 Flecha derecha"/>
          <p:cNvSpPr>
            <a:spLocks noChangeArrowheads="1"/>
          </p:cNvSpPr>
          <p:nvPr/>
        </p:nvSpPr>
        <p:spPr bwMode="auto">
          <a:xfrm>
            <a:off x="4428727" y="360983"/>
            <a:ext cx="503238" cy="215900"/>
          </a:xfrm>
          <a:prstGeom prst="rightArrow">
            <a:avLst>
              <a:gd name="adj1" fmla="val 50000"/>
              <a:gd name="adj2" fmla="val 4995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s-AR" altLang="en-US"/>
          </a:p>
        </p:txBody>
      </p:sp>
      <p:sp>
        <p:nvSpPr>
          <p:cNvPr id="19" name="7 CuadroTexto"/>
          <p:cNvSpPr txBox="1">
            <a:spLocks noChangeArrowheads="1"/>
          </p:cNvSpPr>
          <p:nvPr/>
        </p:nvSpPr>
        <p:spPr bwMode="auto">
          <a:xfrm>
            <a:off x="5147989" y="260648"/>
            <a:ext cx="576139" cy="460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20" name="CuadroTexto 19"/>
          <p:cNvSpPr txBox="1"/>
          <p:nvPr/>
        </p:nvSpPr>
        <p:spPr>
          <a:xfrm>
            <a:off x="5292080" y="34123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C</a:t>
            </a:r>
            <a:endParaRPr lang="en-US" sz="1400" dirty="0"/>
          </a:p>
        </p:txBody>
      </p:sp>
      <p:sp>
        <p:nvSpPr>
          <p:cNvPr id="21" name="10 Flecha derecha"/>
          <p:cNvSpPr>
            <a:spLocks noChangeArrowheads="1"/>
          </p:cNvSpPr>
          <p:nvPr/>
        </p:nvSpPr>
        <p:spPr bwMode="auto">
          <a:xfrm>
            <a:off x="6012903" y="360983"/>
            <a:ext cx="503238" cy="215900"/>
          </a:xfrm>
          <a:prstGeom prst="rightArrow">
            <a:avLst>
              <a:gd name="adj1" fmla="val 50000"/>
              <a:gd name="adj2" fmla="val 4995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s-AR" altLang="en-US"/>
          </a:p>
        </p:txBody>
      </p:sp>
      <p:sp>
        <p:nvSpPr>
          <p:cNvPr id="22" name="7 CuadroTexto"/>
          <p:cNvSpPr txBox="1">
            <a:spLocks noChangeArrowheads="1"/>
          </p:cNvSpPr>
          <p:nvPr/>
        </p:nvSpPr>
        <p:spPr bwMode="auto">
          <a:xfrm>
            <a:off x="6732165" y="260648"/>
            <a:ext cx="576139" cy="460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23" name="CuadroTexto 22"/>
          <p:cNvSpPr txBox="1"/>
          <p:nvPr/>
        </p:nvSpPr>
        <p:spPr>
          <a:xfrm>
            <a:off x="6876256" y="34123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D</a:t>
            </a:r>
            <a:endParaRPr lang="en-US" sz="1400" dirty="0"/>
          </a:p>
        </p:txBody>
      </p:sp>
      <p:sp>
        <p:nvSpPr>
          <p:cNvPr id="24" name="10 Flecha derecha"/>
          <p:cNvSpPr>
            <a:spLocks noChangeArrowheads="1"/>
          </p:cNvSpPr>
          <p:nvPr/>
        </p:nvSpPr>
        <p:spPr bwMode="auto">
          <a:xfrm rot="5400000">
            <a:off x="6710461" y="1146647"/>
            <a:ext cx="763761" cy="143892"/>
          </a:xfrm>
          <a:prstGeom prst="rightArrow">
            <a:avLst>
              <a:gd name="adj1" fmla="val 50000"/>
              <a:gd name="adj2" fmla="val 4995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s-AR" altLang="en-US"/>
          </a:p>
        </p:txBody>
      </p:sp>
      <p:sp>
        <p:nvSpPr>
          <p:cNvPr id="27" name="7 CuadroTexto"/>
          <p:cNvSpPr txBox="1">
            <a:spLocks noChangeArrowheads="1"/>
          </p:cNvSpPr>
          <p:nvPr/>
        </p:nvSpPr>
        <p:spPr bwMode="auto">
          <a:xfrm>
            <a:off x="3635896" y="1772816"/>
            <a:ext cx="576139" cy="460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28" name="CuadroTexto 27"/>
          <p:cNvSpPr txBox="1"/>
          <p:nvPr/>
        </p:nvSpPr>
        <p:spPr>
          <a:xfrm>
            <a:off x="3779987" y="185340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G</a:t>
            </a:r>
            <a:endParaRPr lang="en-US" sz="1400" dirty="0"/>
          </a:p>
        </p:txBody>
      </p:sp>
      <p:sp>
        <p:nvSpPr>
          <p:cNvPr id="29" name="7 CuadroTexto"/>
          <p:cNvSpPr txBox="1">
            <a:spLocks noChangeArrowheads="1"/>
          </p:cNvSpPr>
          <p:nvPr/>
        </p:nvSpPr>
        <p:spPr bwMode="auto">
          <a:xfrm>
            <a:off x="5219997" y="1772816"/>
            <a:ext cx="576139" cy="460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30" name="CuadroTexto 29"/>
          <p:cNvSpPr txBox="1"/>
          <p:nvPr/>
        </p:nvSpPr>
        <p:spPr>
          <a:xfrm>
            <a:off x="5364088" y="185340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</a:t>
            </a:r>
            <a:endParaRPr lang="en-US" sz="1400" dirty="0"/>
          </a:p>
        </p:txBody>
      </p:sp>
      <p:sp>
        <p:nvSpPr>
          <p:cNvPr id="31" name="7 CuadroTexto"/>
          <p:cNvSpPr txBox="1">
            <a:spLocks noChangeArrowheads="1"/>
          </p:cNvSpPr>
          <p:nvPr/>
        </p:nvSpPr>
        <p:spPr bwMode="auto">
          <a:xfrm>
            <a:off x="6804173" y="1772816"/>
            <a:ext cx="576139" cy="460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32" name="CuadroTexto 31"/>
          <p:cNvSpPr txBox="1"/>
          <p:nvPr/>
        </p:nvSpPr>
        <p:spPr>
          <a:xfrm>
            <a:off x="6948264" y="185340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E</a:t>
            </a:r>
            <a:endParaRPr lang="en-US" sz="1400" dirty="0"/>
          </a:p>
        </p:txBody>
      </p:sp>
      <p:sp>
        <p:nvSpPr>
          <p:cNvPr id="33" name="10 Flecha derecha"/>
          <p:cNvSpPr>
            <a:spLocks noChangeArrowheads="1"/>
          </p:cNvSpPr>
          <p:nvPr/>
        </p:nvSpPr>
        <p:spPr bwMode="auto">
          <a:xfrm rot="10800000">
            <a:off x="6017584" y="1901478"/>
            <a:ext cx="503238" cy="215900"/>
          </a:xfrm>
          <a:prstGeom prst="rightArrow">
            <a:avLst>
              <a:gd name="adj1" fmla="val 50000"/>
              <a:gd name="adj2" fmla="val 4995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s-AR" altLang="en-US"/>
          </a:p>
        </p:txBody>
      </p:sp>
      <p:sp>
        <p:nvSpPr>
          <p:cNvPr id="34" name="10 Flecha derecha"/>
          <p:cNvSpPr>
            <a:spLocks noChangeArrowheads="1"/>
          </p:cNvSpPr>
          <p:nvPr/>
        </p:nvSpPr>
        <p:spPr bwMode="auto">
          <a:xfrm rot="10800000">
            <a:off x="2843809" y="1901601"/>
            <a:ext cx="503238" cy="215900"/>
          </a:xfrm>
          <a:prstGeom prst="rightArrow">
            <a:avLst>
              <a:gd name="adj1" fmla="val 50000"/>
              <a:gd name="adj2" fmla="val 4995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s-AR" altLang="en-US"/>
          </a:p>
        </p:txBody>
      </p:sp>
      <p:sp>
        <p:nvSpPr>
          <p:cNvPr id="35" name="10 Flecha derecha"/>
          <p:cNvSpPr>
            <a:spLocks noChangeArrowheads="1"/>
          </p:cNvSpPr>
          <p:nvPr/>
        </p:nvSpPr>
        <p:spPr bwMode="auto">
          <a:xfrm rot="10800000">
            <a:off x="4427985" y="1901478"/>
            <a:ext cx="503238" cy="215900"/>
          </a:xfrm>
          <a:prstGeom prst="rightArrow">
            <a:avLst>
              <a:gd name="adj1" fmla="val 50000"/>
              <a:gd name="adj2" fmla="val 4995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s-AR" altLang="en-US"/>
          </a:p>
        </p:txBody>
      </p:sp>
      <p:graphicFrame>
        <p:nvGraphicFramePr>
          <p:cNvPr id="38" name="Objeto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297091"/>
              </p:ext>
            </p:extLst>
          </p:nvPr>
        </p:nvGraphicFramePr>
        <p:xfrm>
          <a:off x="458145" y="3187346"/>
          <a:ext cx="7858271" cy="3410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2" name="Hoja de cálculo" r:id="rId3" imgW="6743902" imgH="2400485" progId="Excel.Sheet.12">
                  <p:embed/>
                </p:oleObj>
              </mc:Choice>
              <mc:Fallback>
                <p:oleObj name="Hoja de cálculo" r:id="rId3" imgW="6743902" imgH="2400485" progId="Excel.Sheet.12">
                  <p:embed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145" y="3187346"/>
                        <a:ext cx="7858271" cy="341000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CuadroTexto 38"/>
          <p:cNvSpPr txBox="1"/>
          <p:nvPr/>
        </p:nvSpPr>
        <p:spPr>
          <a:xfrm>
            <a:off x="899592" y="2636912"/>
            <a:ext cx="704231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Tiempo de los operarios ocupados para realizar su actividad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973182" y="1052736"/>
            <a:ext cx="267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MEDICIÓN DE TIEMPOS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65278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/>
      <p:bldP spid="14" grpId="0" animBg="1"/>
      <p:bldP spid="15" grpId="0"/>
      <p:bldP spid="18" grpId="0" animBg="1"/>
      <p:bldP spid="19" grpId="0" animBg="1"/>
      <p:bldP spid="20" grpId="0"/>
      <p:bldP spid="21" grpId="0" animBg="1"/>
      <p:bldP spid="22" grpId="0" animBg="1"/>
      <p:bldP spid="23" grpId="0"/>
      <p:bldP spid="24" grpId="0" animBg="1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 animBg="1"/>
      <p:bldP spid="35" grpId="0" animBg="1"/>
      <p:bldP spid="39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329275"/>
              </p:ext>
            </p:extLst>
          </p:nvPr>
        </p:nvGraphicFramePr>
        <p:xfrm>
          <a:off x="503113" y="332656"/>
          <a:ext cx="8029327" cy="439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1" name="Hoja de cálculo" r:id="rId3" imgW="7705633" imgH="3600516" progId="Excel.Sheet.12">
                  <p:embed/>
                </p:oleObj>
              </mc:Choice>
              <mc:Fallback>
                <p:oleObj name="Hoja de cálculo" r:id="rId3" imgW="7705633" imgH="36005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3113" y="332656"/>
                        <a:ext cx="8029327" cy="43924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562751" y="4962654"/>
            <a:ext cx="767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Takt</a:t>
            </a:r>
            <a:r>
              <a:rPr lang="es-ES" b="1" dirty="0" smtClean="0"/>
              <a:t> Time (</a:t>
            </a:r>
            <a:r>
              <a:rPr lang="es-ES" b="1" dirty="0" err="1" smtClean="0"/>
              <a:t>Tt</a:t>
            </a:r>
            <a:r>
              <a:rPr lang="es-ES" b="1" dirty="0" smtClean="0"/>
              <a:t>): Tiempo total disponible / volumen requerido de producción</a:t>
            </a:r>
            <a:endParaRPr lang="en-US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627651" y="5538718"/>
            <a:ext cx="4249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Takt</a:t>
            </a:r>
            <a:r>
              <a:rPr lang="es-ES" b="1" dirty="0" smtClean="0"/>
              <a:t> Time (</a:t>
            </a:r>
            <a:r>
              <a:rPr lang="es-ES" b="1" dirty="0" err="1" smtClean="0"/>
              <a:t>Tt</a:t>
            </a:r>
            <a:r>
              <a:rPr lang="es-ES" b="1" dirty="0" smtClean="0"/>
              <a:t>): 12 s /unidad de producto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186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CuadroTexto"/>
          <p:cNvSpPr txBox="1">
            <a:spLocks noChangeArrowheads="1"/>
          </p:cNvSpPr>
          <p:nvPr/>
        </p:nvSpPr>
        <p:spPr bwMode="auto">
          <a:xfrm>
            <a:off x="592826" y="115888"/>
            <a:ext cx="76515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s-AR" altLang="en-US" sz="2000" dirty="0" smtClean="0"/>
              <a:t>Sistema de producción en línea: Producción de un mueble sencillo</a:t>
            </a:r>
            <a:endParaRPr lang="es-AR" altLang="en-US" sz="2000" dirty="0"/>
          </a:p>
        </p:txBody>
      </p:sp>
      <p:sp>
        <p:nvSpPr>
          <p:cNvPr id="14339" name="5 CuadroTexto"/>
          <p:cNvSpPr txBox="1">
            <a:spLocks noChangeArrowheads="1"/>
          </p:cNvSpPr>
          <p:nvPr/>
        </p:nvSpPr>
        <p:spPr bwMode="auto">
          <a:xfrm>
            <a:off x="2123778" y="1557338"/>
            <a:ext cx="648022" cy="460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14340" name="6 CuadroTexto"/>
          <p:cNvSpPr txBox="1">
            <a:spLocks noChangeArrowheads="1"/>
          </p:cNvSpPr>
          <p:nvPr/>
        </p:nvSpPr>
        <p:spPr bwMode="auto">
          <a:xfrm>
            <a:off x="3768387" y="1557338"/>
            <a:ext cx="755898" cy="460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14341" name="7 CuadroTexto"/>
          <p:cNvSpPr txBox="1">
            <a:spLocks noChangeArrowheads="1"/>
          </p:cNvSpPr>
          <p:nvPr/>
        </p:nvSpPr>
        <p:spPr bwMode="auto">
          <a:xfrm>
            <a:off x="5580037" y="1557338"/>
            <a:ext cx="792163" cy="460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14343" name="9 Flecha derecha"/>
          <p:cNvSpPr>
            <a:spLocks noChangeArrowheads="1"/>
          </p:cNvSpPr>
          <p:nvPr/>
        </p:nvSpPr>
        <p:spPr bwMode="auto">
          <a:xfrm>
            <a:off x="1332458" y="1628775"/>
            <a:ext cx="503238" cy="215900"/>
          </a:xfrm>
          <a:prstGeom prst="rightArrow">
            <a:avLst>
              <a:gd name="adj1" fmla="val 50000"/>
              <a:gd name="adj2" fmla="val 4995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s-AR" altLang="en-US"/>
          </a:p>
        </p:txBody>
      </p:sp>
      <p:sp>
        <p:nvSpPr>
          <p:cNvPr id="14344" name="10 Flecha derecha"/>
          <p:cNvSpPr>
            <a:spLocks noChangeArrowheads="1"/>
          </p:cNvSpPr>
          <p:nvPr/>
        </p:nvSpPr>
        <p:spPr bwMode="auto">
          <a:xfrm>
            <a:off x="2987824" y="1682750"/>
            <a:ext cx="503238" cy="215900"/>
          </a:xfrm>
          <a:prstGeom prst="rightArrow">
            <a:avLst>
              <a:gd name="adj1" fmla="val 50000"/>
              <a:gd name="adj2" fmla="val 4995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s-AR" altLang="en-US"/>
          </a:p>
        </p:txBody>
      </p:sp>
      <p:sp>
        <p:nvSpPr>
          <p:cNvPr id="14345" name="11 Flecha derecha"/>
          <p:cNvSpPr>
            <a:spLocks noChangeArrowheads="1"/>
          </p:cNvSpPr>
          <p:nvPr/>
        </p:nvSpPr>
        <p:spPr bwMode="auto">
          <a:xfrm>
            <a:off x="4697413" y="1700213"/>
            <a:ext cx="504825" cy="215900"/>
          </a:xfrm>
          <a:prstGeom prst="rightArrow">
            <a:avLst>
              <a:gd name="adj1" fmla="val 50000"/>
              <a:gd name="adj2" fmla="val 5011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s-AR" altLang="en-US"/>
          </a:p>
        </p:txBody>
      </p:sp>
      <p:sp>
        <p:nvSpPr>
          <p:cNvPr id="14346" name="12 Flecha derecha"/>
          <p:cNvSpPr>
            <a:spLocks noChangeArrowheads="1"/>
          </p:cNvSpPr>
          <p:nvPr/>
        </p:nvSpPr>
        <p:spPr bwMode="auto">
          <a:xfrm>
            <a:off x="6587455" y="1700213"/>
            <a:ext cx="504825" cy="215900"/>
          </a:xfrm>
          <a:prstGeom prst="rightArrow">
            <a:avLst>
              <a:gd name="adj1" fmla="val 50000"/>
              <a:gd name="adj2" fmla="val 5011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s-AR" altLang="en-US"/>
          </a:p>
        </p:txBody>
      </p:sp>
      <p:sp>
        <p:nvSpPr>
          <p:cNvPr id="2" name="CuadroTexto 1"/>
          <p:cNvSpPr txBox="1"/>
          <p:nvPr/>
        </p:nvSpPr>
        <p:spPr>
          <a:xfrm>
            <a:off x="7092280" y="3985900"/>
            <a:ext cx="1550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rgbClr val="FFFF00"/>
                </a:solidFill>
              </a:rPr>
              <a:t>CAPACIDAD</a:t>
            </a:r>
          </a:p>
          <a:p>
            <a:r>
              <a:rPr lang="es-ES" sz="1400" b="1" dirty="0" smtClean="0">
                <a:solidFill>
                  <a:srgbClr val="FFFF00"/>
                </a:solidFill>
              </a:rPr>
              <a:t>MÁX=10 u/hora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267744" y="15567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</a:t>
            </a:r>
            <a:endParaRPr lang="en-US" dirty="0"/>
          </a:p>
        </p:txBody>
      </p:sp>
      <p:sp>
        <p:nvSpPr>
          <p:cNvPr id="33" name="CuadroTexto 32"/>
          <p:cNvSpPr txBox="1"/>
          <p:nvPr/>
        </p:nvSpPr>
        <p:spPr>
          <a:xfrm>
            <a:off x="3851920" y="15567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</a:t>
            </a:r>
            <a:endParaRPr lang="en-US" dirty="0"/>
          </a:p>
        </p:txBody>
      </p:sp>
      <p:sp>
        <p:nvSpPr>
          <p:cNvPr id="34" name="CuadroTexto 33"/>
          <p:cNvSpPr txBox="1"/>
          <p:nvPr/>
        </p:nvSpPr>
        <p:spPr>
          <a:xfrm>
            <a:off x="5796136" y="15567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</a:t>
            </a:r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1979712" y="764704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A: Pulir</a:t>
            </a:r>
            <a:endParaRPr lang="en-US" dirty="0"/>
          </a:p>
        </p:txBody>
      </p:sp>
      <p:sp>
        <p:nvSpPr>
          <p:cNvPr id="39" name="CuadroTexto 38"/>
          <p:cNvSpPr txBox="1"/>
          <p:nvPr/>
        </p:nvSpPr>
        <p:spPr>
          <a:xfrm>
            <a:off x="3400724" y="764704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B: Ensamblar</a:t>
            </a:r>
            <a:endParaRPr lang="en-US" dirty="0"/>
          </a:p>
        </p:txBody>
      </p:sp>
      <p:sp>
        <p:nvSpPr>
          <p:cNvPr id="42" name="CuadroTexto 41"/>
          <p:cNvSpPr txBox="1"/>
          <p:nvPr/>
        </p:nvSpPr>
        <p:spPr>
          <a:xfrm>
            <a:off x="5416948" y="764704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C: Pintar</a:t>
            </a:r>
            <a:endParaRPr lang="en-US" dirty="0"/>
          </a:p>
        </p:txBody>
      </p:sp>
      <p:sp>
        <p:nvSpPr>
          <p:cNvPr id="43" name="9 Flecha derecha"/>
          <p:cNvSpPr>
            <a:spLocks noChangeArrowheads="1"/>
          </p:cNvSpPr>
          <p:nvPr/>
        </p:nvSpPr>
        <p:spPr bwMode="auto">
          <a:xfrm>
            <a:off x="755576" y="4077047"/>
            <a:ext cx="503238" cy="215900"/>
          </a:xfrm>
          <a:prstGeom prst="rightArrow">
            <a:avLst>
              <a:gd name="adj1" fmla="val 50000"/>
              <a:gd name="adj2" fmla="val 4995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s-AR" altLang="en-US"/>
          </a:p>
        </p:txBody>
      </p:sp>
      <p:sp>
        <p:nvSpPr>
          <p:cNvPr id="46" name="12 Flecha derecha"/>
          <p:cNvSpPr>
            <a:spLocks noChangeArrowheads="1"/>
          </p:cNvSpPr>
          <p:nvPr/>
        </p:nvSpPr>
        <p:spPr bwMode="auto">
          <a:xfrm>
            <a:off x="6010573" y="4148485"/>
            <a:ext cx="504825" cy="215900"/>
          </a:xfrm>
          <a:prstGeom prst="rightArrow">
            <a:avLst>
              <a:gd name="adj1" fmla="val 50000"/>
              <a:gd name="adj2" fmla="val 5011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s-AR" altLang="en-US"/>
          </a:p>
        </p:txBody>
      </p:sp>
      <p:sp>
        <p:nvSpPr>
          <p:cNvPr id="47" name="CuadroTexto 46"/>
          <p:cNvSpPr txBox="1"/>
          <p:nvPr/>
        </p:nvSpPr>
        <p:spPr>
          <a:xfrm>
            <a:off x="1619672" y="40050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</a:t>
            </a:r>
            <a:endParaRPr lang="en-US" dirty="0"/>
          </a:p>
        </p:txBody>
      </p:sp>
      <p:sp>
        <p:nvSpPr>
          <p:cNvPr id="48" name="CuadroTexto 47"/>
          <p:cNvSpPr txBox="1"/>
          <p:nvPr/>
        </p:nvSpPr>
        <p:spPr>
          <a:xfrm>
            <a:off x="3326661" y="3284984"/>
            <a:ext cx="597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B1</a:t>
            </a:r>
            <a:endParaRPr lang="en-US" sz="1400" dirty="0"/>
          </a:p>
        </p:txBody>
      </p:sp>
      <p:sp>
        <p:nvSpPr>
          <p:cNvPr id="49" name="CuadroTexto 48"/>
          <p:cNvSpPr txBox="1"/>
          <p:nvPr/>
        </p:nvSpPr>
        <p:spPr>
          <a:xfrm>
            <a:off x="5148064" y="40050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</a:t>
            </a:r>
            <a:endParaRPr lang="en-US" dirty="0"/>
          </a:p>
        </p:txBody>
      </p:sp>
      <p:sp>
        <p:nvSpPr>
          <p:cNvPr id="50" name="5 CuadroTexto"/>
          <p:cNvSpPr txBox="1">
            <a:spLocks noChangeArrowheads="1"/>
          </p:cNvSpPr>
          <p:nvPr/>
        </p:nvSpPr>
        <p:spPr bwMode="auto">
          <a:xfrm>
            <a:off x="1538512" y="3976737"/>
            <a:ext cx="648022" cy="460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52" name="7 CuadroTexto"/>
          <p:cNvSpPr txBox="1">
            <a:spLocks noChangeArrowheads="1"/>
          </p:cNvSpPr>
          <p:nvPr/>
        </p:nvSpPr>
        <p:spPr bwMode="auto">
          <a:xfrm>
            <a:off x="5003155" y="3976737"/>
            <a:ext cx="792163" cy="460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53" name="10 Flecha derecha"/>
          <p:cNvSpPr>
            <a:spLocks noChangeArrowheads="1"/>
          </p:cNvSpPr>
          <p:nvPr/>
        </p:nvSpPr>
        <p:spPr bwMode="auto">
          <a:xfrm rot="2712242">
            <a:off x="2350800" y="4583776"/>
            <a:ext cx="503238" cy="215900"/>
          </a:xfrm>
          <a:prstGeom prst="rightArrow">
            <a:avLst>
              <a:gd name="adj1" fmla="val 50000"/>
              <a:gd name="adj2" fmla="val 4995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s-AR" altLang="en-US"/>
          </a:p>
        </p:txBody>
      </p:sp>
      <p:sp>
        <p:nvSpPr>
          <p:cNvPr id="54" name="11 Flecha derecha"/>
          <p:cNvSpPr>
            <a:spLocks noChangeArrowheads="1"/>
          </p:cNvSpPr>
          <p:nvPr/>
        </p:nvSpPr>
        <p:spPr bwMode="auto">
          <a:xfrm rot="19652019">
            <a:off x="4183491" y="4822667"/>
            <a:ext cx="504825" cy="215900"/>
          </a:xfrm>
          <a:prstGeom prst="rightArrow">
            <a:avLst>
              <a:gd name="adj1" fmla="val 50000"/>
              <a:gd name="adj2" fmla="val 5011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s-AR" altLang="en-US"/>
          </a:p>
        </p:txBody>
      </p:sp>
      <p:sp>
        <p:nvSpPr>
          <p:cNvPr id="55" name="6 CuadroTexto"/>
          <p:cNvSpPr txBox="1">
            <a:spLocks noChangeArrowheads="1"/>
          </p:cNvSpPr>
          <p:nvPr/>
        </p:nvSpPr>
        <p:spPr bwMode="auto">
          <a:xfrm>
            <a:off x="3116407" y="4840833"/>
            <a:ext cx="755898" cy="460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56" name="10 Flecha derecha"/>
          <p:cNvSpPr>
            <a:spLocks noChangeArrowheads="1"/>
          </p:cNvSpPr>
          <p:nvPr/>
        </p:nvSpPr>
        <p:spPr bwMode="auto">
          <a:xfrm rot="19798409">
            <a:off x="2383126" y="3749749"/>
            <a:ext cx="503238" cy="215900"/>
          </a:xfrm>
          <a:prstGeom prst="rightArrow">
            <a:avLst>
              <a:gd name="adj1" fmla="val 50000"/>
              <a:gd name="adj2" fmla="val 4995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s-AR" altLang="en-US"/>
          </a:p>
        </p:txBody>
      </p:sp>
      <p:sp>
        <p:nvSpPr>
          <p:cNvPr id="57" name="11 Flecha derecha"/>
          <p:cNvSpPr>
            <a:spLocks noChangeArrowheads="1"/>
          </p:cNvSpPr>
          <p:nvPr/>
        </p:nvSpPr>
        <p:spPr bwMode="auto">
          <a:xfrm rot="2116595">
            <a:off x="4218753" y="3735220"/>
            <a:ext cx="504825" cy="215900"/>
          </a:xfrm>
          <a:prstGeom prst="rightArrow">
            <a:avLst>
              <a:gd name="adj1" fmla="val 50000"/>
              <a:gd name="adj2" fmla="val 5011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s-AR" altLang="en-US"/>
          </a:p>
        </p:txBody>
      </p:sp>
      <p:sp>
        <p:nvSpPr>
          <p:cNvPr id="58" name="6 CuadroTexto"/>
          <p:cNvSpPr txBox="1">
            <a:spLocks noChangeArrowheads="1"/>
          </p:cNvSpPr>
          <p:nvPr/>
        </p:nvSpPr>
        <p:spPr bwMode="auto">
          <a:xfrm>
            <a:off x="3148733" y="3212976"/>
            <a:ext cx="755898" cy="460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62" name="CuadroTexto 61"/>
          <p:cNvSpPr txBox="1"/>
          <p:nvPr/>
        </p:nvSpPr>
        <p:spPr>
          <a:xfrm>
            <a:off x="3266653" y="4859868"/>
            <a:ext cx="535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B2</a:t>
            </a:r>
            <a:endParaRPr lang="en-US" sz="1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1533791" y="4437112"/>
            <a:ext cx="6527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/>
              <a:t>(5 min)</a:t>
            </a:r>
            <a:endParaRPr lang="en-US" sz="1100" dirty="0"/>
          </a:p>
        </p:txBody>
      </p:sp>
      <p:sp>
        <p:nvSpPr>
          <p:cNvPr id="36" name="CuadroTexto 35"/>
          <p:cNvSpPr txBox="1"/>
          <p:nvPr/>
        </p:nvSpPr>
        <p:spPr>
          <a:xfrm>
            <a:off x="3189975" y="3645024"/>
            <a:ext cx="6527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/>
              <a:t>(8 min)</a:t>
            </a:r>
            <a:endParaRPr lang="en-US" sz="1100" dirty="0"/>
          </a:p>
        </p:txBody>
      </p:sp>
      <p:sp>
        <p:nvSpPr>
          <p:cNvPr id="37" name="CuadroTexto 36"/>
          <p:cNvSpPr txBox="1"/>
          <p:nvPr/>
        </p:nvSpPr>
        <p:spPr>
          <a:xfrm>
            <a:off x="3189975" y="5327630"/>
            <a:ext cx="7312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/>
              <a:t>(10 min)</a:t>
            </a:r>
            <a:endParaRPr lang="en-US" sz="1100" dirty="0"/>
          </a:p>
        </p:txBody>
      </p:sp>
      <p:sp>
        <p:nvSpPr>
          <p:cNvPr id="38" name="CuadroTexto 37"/>
          <p:cNvSpPr txBox="1"/>
          <p:nvPr/>
        </p:nvSpPr>
        <p:spPr>
          <a:xfrm>
            <a:off x="5066854" y="4463534"/>
            <a:ext cx="6527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/>
              <a:t>(6 min)</a:t>
            </a:r>
            <a:endParaRPr lang="en-US" sz="1100" dirty="0"/>
          </a:p>
        </p:txBody>
      </p:sp>
      <p:sp>
        <p:nvSpPr>
          <p:cNvPr id="40" name="CuadroTexto 39"/>
          <p:cNvSpPr txBox="1"/>
          <p:nvPr/>
        </p:nvSpPr>
        <p:spPr>
          <a:xfrm>
            <a:off x="1394446" y="4679558"/>
            <a:ext cx="9460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rgbClr val="FFFF00"/>
                </a:solidFill>
              </a:rPr>
              <a:t>(12 u/hora)</a:t>
            </a:r>
            <a:endParaRPr lang="en-US" sz="1100" b="1" dirty="0">
              <a:solidFill>
                <a:srgbClr val="FFFF00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3040641" y="3815462"/>
            <a:ext cx="9893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rgbClr val="FFFF00"/>
                </a:solidFill>
              </a:rPr>
              <a:t>(7,5 u/hora)</a:t>
            </a:r>
            <a:endParaRPr lang="en-US" sz="1100" b="1" dirty="0">
              <a:solidFill>
                <a:srgbClr val="FFFF00"/>
              </a:solidFill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3050630" y="5615662"/>
            <a:ext cx="8707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rgbClr val="FFFF00"/>
                </a:solidFill>
              </a:rPr>
              <a:t>(6 u/hora)</a:t>
            </a:r>
            <a:endParaRPr lang="en-US" sz="1100" b="1" dirty="0">
              <a:solidFill>
                <a:srgbClr val="FFFF00"/>
              </a:solidFill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5013585" y="4797152"/>
            <a:ext cx="9492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rgbClr val="FFFF00"/>
                </a:solidFill>
              </a:rPr>
              <a:t>(10 u/hora)</a:t>
            </a:r>
            <a:endParaRPr lang="en-US" sz="1100" b="1" dirty="0">
              <a:solidFill>
                <a:srgbClr val="FFFF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260376" y="206084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 smtClean="0">
                <a:solidFill>
                  <a:srgbClr val="FFFF00"/>
                </a:solidFill>
              </a:rPr>
              <a:t>12</a:t>
            </a:r>
            <a:endParaRPr lang="es-AR" sz="1200" dirty="0">
              <a:solidFill>
                <a:srgbClr val="FFFF00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916560" y="2060848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 smtClean="0">
                <a:solidFill>
                  <a:srgbClr val="FFFF00"/>
                </a:solidFill>
              </a:rPr>
              <a:t>13,5</a:t>
            </a:r>
            <a:endParaRPr lang="es-AR" sz="1200" dirty="0">
              <a:solidFill>
                <a:srgbClr val="FFFF00"/>
              </a:solidFill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5788768" y="206084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 smtClean="0">
                <a:solidFill>
                  <a:srgbClr val="FFFF00"/>
                </a:solidFill>
              </a:rPr>
              <a:t>10</a:t>
            </a:r>
            <a:endParaRPr lang="es-AR" sz="1200" dirty="0">
              <a:solidFill>
                <a:srgbClr val="FFFF00"/>
              </a:solidFill>
            </a:endParaRPr>
          </a:p>
        </p:txBody>
      </p:sp>
      <p:sp>
        <p:nvSpPr>
          <p:cNvPr id="60" name="CuadroTexto 1"/>
          <p:cNvSpPr txBox="1"/>
          <p:nvPr/>
        </p:nvSpPr>
        <p:spPr>
          <a:xfrm>
            <a:off x="7244680" y="1556792"/>
            <a:ext cx="1550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rgbClr val="FFFF00"/>
                </a:solidFill>
              </a:rPr>
              <a:t>CAPACIDAD</a:t>
            </a:r>
          </a:p>
          <a:p>
            <a:r>
              <a:rPr lang="es-ES" sz="1400" b="1" dirty="0" smtClean="0">
                <a:solidFill>
                  <a:srgbClr val="FFFF00"/>
                </a:solidFill>
              </a:rPr>
              <a:t>MÁX=10 u/hora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2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animBg="1"/>
      <p:bldP spid="14340" grpId="0" animBg="1"/>
      <p:bldP spid="14341" grpId="0" animBg="1"/>
      <p:bldP spid="14343" grpId="0" animBg="1"/>
      <p:bldP spid="14344" grpId="0" animBg="1"/>
      <p:bldP spid="14345" grpId="0" animBg="1"/>
      <p:bldP spid="14346" grpId="0" animBg="1"/>
      <p:bldP spid="2" grpId="0"/>
      <p:bldP spid="3" grpId="0"/>
      <p:bldP spid="33" grpId="0"/>
      <p:bldP spid="34" grpId="0"/>
      <p:bldP spid="4" grpId="0"/>
      <p:bldP spid="39" grpId="0"/>
      <p:bldP spid="42" grpId="0"/>
      <p:bldP spid="43" grpId="0" animBg="1"/>
      <p:bldP spid="46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2" grpId="0"/>
      <p:bldP spid="7" grpId="0"/>
      <p:bldP spid="36" grpId="0"/>
      <p:bldP spid="37" grpId="0"/>
      <p:bldP spid="38" grpId="0"/>
      <p:bldP spid="40" grpId="0"/>
      <p:bldP spid="41" grpId="0"/>
      <p:bldP spid="51" grpId="0"/>
      <p:bldP spid="59" grpId="0"/>
      <p:bldP spid="5" grpId="0"/>
      <p:bldP spid="44" grpId="0"/>
      <p:bldP spid="45" grpId="0"/>
      <p:bldP spid="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60436" y="188640"/>
            <a:ext cx="4759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Takt</a:t>
            </a:r>
            <a:r>
              <a:rPr lang="es-ES" dirty="0" smtClean="0"/>
              <a:t> Time (</a:t>
            </a:r>
            <a:r>
              <a:rPr lang="es-ES" dirty="0" err="1" smtClean="0"/>
              <a:t>Tt</a:t>
            </a:r>
            <a:r>
              <a:rPr lang="es-ES" dirty="0" smtClean="0"/>
              <a:t>): 12 s /unidad de producto</a:t>
            </a:r>
            <a:endParaRPr lang="en-US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261966"/>
              </p:ext>
            </p:extLst>
          </p:nvPr>
        </p:nvGraphicFramePr>
        <p:xfrm>
          <a:off x="1331640" y="620688"/>
          <a:ext cx="7344816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8" name="Hoja de cálculo" r:id="rId3" imgW="6743902" imgH="2400485" progId="Excel.Sheet.12">
                  <p:embed/>
                </p:oleObj>
              </mc:Choice>
              <mc:Fallback>
                <p:oleObj name="Hoja de cálculo" r:id="rId3" imgW="6743902" imgH="2400485" progId="Excel.Sheet.12">
                  <p:embed/>
                  <p:pic>
                    <p:nvPicPr>
                      <p:cNvPr id="37" name="Objeto 3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620688"/>
                        <a:ext cx="7344816" cy="309634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079084"/>
              </p:ext>
            </p:extLst>
          </p:nvPr>
        </p:nvGraphicFramePr>
        <p:xfrm>
          <a:off x="323529" y="4531643"/>
          <a:ext cx="8352927" cy="625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9" name="Hoja de cálculo" r:id="rId5" imgW="7705633" imgH="409736" progId="Excel.Sheet.12">
                  <p:embed/>
                </p:oleObj>
              </mc:Choice>
              <mc:Fallback>
                <p:oleObj name="Hoja de cálculo" r:id="rId5" imgW="7705633" imgH="409736" progId="Excel.Sheet.12">
                  <p:embed/>
                  <p:pic>
                    <p:nvPicPr>
                      <p:cNvPr id="6" name="Objeto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529" y="4531643"/>
                        <a:ext cx="8352927" cy="625549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528144"/>
              </p:ext>
            </p:extLst>
          </p:nvPr>
        </p:nvGraphicFramePr>
        <p:xfrm>
          <a:off x="323529" y="3789040"/>
          <a:ext cx="8352928" cy="625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0" name="Hoja de cálculo" r:id="rId7" imgW="7705633" imgH="409736" progId="Excel.Sheet.12">
                  <p:embed/>
                </p:oleObj>
              </mc:Choice>
              <mc:Fallback>
                <p:oleObj name="Hoja de cálculo" r:id="rId7" imgW="7705633" imgH="40973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3529" y="3789040"/>
                        <a:ext cx="8352928" cy="625599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ector 8"/>
          <p:cNvSpPr/>
          <p:nvPr/>
        </p:nvSpPr>
        <p:spPr>
          <a:xfrm>
            <a:off x="5796136" y="2852936"/>
            <a:ext cx="360040" cy="360040"/>
          </a:xfrm>
          <a:prstGeom prst="flowChartConnector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echa a la derecha con bandas 9"/>
          <p:cNvSpPr/>
          <p:nvPr/>
        </p:nvSpPr>
        <p:spPr>
          <a:xfrm rot="16200000">
            <a:off x="5886146" y="5319211"/>
            <a:ext cx="360040" cy="180020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1" name="Flecha a la derecha con bandas 10"/>
          <p:cNvSpPr/>
          <p:nvPr/>
        </p:nvSpPr>
        <p:spPr>
          <a:xfrm rot="16200000">
            <a:off x="7002270" y="5319211"/>
            <a:ext cx="360040" cy="180020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2" name="Flecha a la derecha con bandas 10"/>
          <p:cNvSpPr/>
          <p:nvPr/>
        </p:nvSpPr>
        <p:spPr>
          <a:xfrm rot="16200000">
            <a:off x="2789802" y="5391218"/>
            <a:ext cx="360040" cy="180020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7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Flecha derecha"/>
          <p:cNvSpPr>
            <a:spLocks noChangeArrowheads="1"/>
          </p:cNvSpPr>
          <p:nvPr/>
        </p:nvSpPr>
        <p:spPr bwMode="auto">
          <a:xfrm>
            <a:off x="1259632" y="360983"/>
            <a:ext cx="503238" cy="215900"/>
          </a:xfrm>
          <a:prstGeom prst="rightArrow">
            <a:avLst>
              <a:gd name="adj1" fmla="val 50000"/>
              <a:gd name="adj2" fmla="val 4995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s-AR" altLang="en-US"/>
          </a:p>
        </p:txBody>
      </p:sp>
      <p:sp>
        <p:nvSpPr>
          <p:cNvPr id="6" name="10 Flecha derecha"/>
          <p:cNvSpPr>
            <a:spLocks noChangeArrowheads="1"/>
          </p:cNvSpPr>
          <p:nvPr/>
        </p:nvSpPr>
        <p:spPr bwMode="auto">
          <a:xfrm>
            <a:off x="2844626" y="360983"/>
            <a:ext cx="503238" cy="215900"/>
          </a:xfrm>
          <a:prstGeom prst="rightArrow">
            <a:avLst>
              <a:gd name="adj1" fmla="val 50000"/>
              <a:gd name="adj2" fmla="val 4995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s-AR" altLang="en-US"/>
          </a:p>
        </p:txBody>
      </p:sp>
      <p:sp>
        <p:nvSpPr>
          <p:cNvPr id="12" name="7 CuadroTexto"/>
          <p:cNvSpPr txBox="1">
            <a:spLocks noChangeArrowheads="1"/>
          </p:cNvSpPr>
          <p:nvPr/>
        </p:nvSpPr>
        <p:spPr bwMode="auto">
          <a:xfrm>
            <a:off x="1979712" y="288975"/>
            <a:ext cx="576139" cy="460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13" name="CuadroTexto 12"/>
          <p:cNvSpPr txBox="1"/>
          <p:nvPr/>
        </p:nvSpPr>
        <p:spPr>
          <a:xfrm>
            <a:off x="2123803" y="36956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A</a:t>
            </a:r>
            <a:endParaRPr lang="en-US" sz="1400" dirty="0"/>
          </a:p>
        </p:txBody>
      </p:sp>
      <p:sp>
        <p:nvSpPr>
          <p:cNvPr id="14" name="7 CuadroTexto"/>
          <p:cNvSpPr txBox="1">
            <a:spLocks noChangeArrowheads="1"/>
          </p:cNvSpPr>
          <p:nvPr/>
        </p:nvSpPr>
        <p:spPr bwMode="auto">
          <a:xfrm>
            <a:off x="3563888" y="260648"/>
            <a:ext cx="576139" cy="460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15" name="CuadroTexto 14"/>
          <p:cNvSpPr txBox="1"/>
          <p:nvPr/>
        </p:nvSpPr>
        <p:spPr>
          <a:xfrm>
            <a:off x="3707979" y="34123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B</a:t>
            </a:r>
            <a:endParaRPr lang="en-US" sz="1400" dirty="0"/>
          </a:p>
        </p:txBody>
      </p:sp>
      <p:sp>
        <p:nvSpPr>
          <p:cNvPr id="18" name="10 Flecha derecha"/>
          <p:cNvSpPr>
            <a:spLocks noChangeArrowheads="1"/>
          </p:cNvSpPr>
          <p:nvPr/>
        </p:nvSpPr>
        <p:spPr bwMode="auto">
          <a:xfrm>
            <a:off x="4428727" y="360983"/>
            <a:ext cx="503238" cy="215900"/>
          </a:xfrm>
          <a:prstGeom prst="rightArrow">
            <a:avLst>
              <a:gd name="adj1" fmla="val 50000"/>
              <a:gd name="adj2" fmla="val 4995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s-AR" altLang="en-US"/>
          </a:p>
        </p:txBody>
      </p:sp>
      <p:sp>
        <p:nvSpPr>
          <p:cNvPr id="19" name="7 CuadroTexto"/>
          <p:cNvSpPr txBox="1">
            <a:spLocks noChangeArrowheads="1"/>
          </p:cNvSpPr>
          <p:nvPr/>
        </p:nvSpPr>
        <p:spPr bwMode="auto">
          <a:xfrm>
            <a:off x="5147989" y="260648"/>
            <a:ext cx="576139" cy="460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20" name="CuadroTexto 19"/>
          <p:cNvSpPr txBox="1"/>
          <p:nvPr/>
        </p:nvSpPr>
        <p:spPr>
          <a:xfrm>
            <a:off x="5292080" y="34123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C</a:t>
            </a:r>
            <a:endParaRPr lang="en-US" sz="1400" dirty="0"/>
          </a:p>
        </p:txBody>
      </p:sp>
      <p:sp>
        <p:nvSpPr>
          <p:cNvPr id="21" name="10 Flecha derecha"/>
          <p:cNvSpPr>
            <a:spLocks noChangeArrowheads="1"/>
          </p:cNvSpPr>
          <p:nvPr/>
        </p:nvSpPr>
        <p:spPr bwMode="auto">
          <a:xfrm>
            <a:off x="6012903" y="360983"/>
            <a:ext cx="503238" cy="215900"/>
          </a:xfrm>
          <a:prstGeom prst="rightArrow">
            <a:avLst>
              <a:gd name="adj1" fmla="val 50000"/>
              <a:gd name="adj2" fmla="val 4995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s-AR" altLang="en-US"/>
          </a:p>
        </p:txBody>
      </p:sp>
      <p:sp>
        <p:nvSpPr>
          <p:cNvPr id="22" name="7 CuadroTexto"/>
          <p:cNvSpPr txBox="1">
            <a:spLocks noChangeArrowheads="1"/>
          </p:cNvSpPr>
          <p:nvPr/>
        </p:nvSpPr>
        <p:spPr bwMode="auto">
          <a:xfrm>
            <a:off x="6732165" y="260648"/>
            <a:ext cx="576139" cy="460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23" name="CuadroTexto 22"/>
          <p:cNvSpPr txBox="1"/>
          <p:nvPr/>
        </p:nvSpPr>
        <p:spPr>
          <a:xfrm>
            <a:off x="6876256" y="34123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D</a:t>
            </a:r>
            <a:endParaRPr lang="en-US" sz="1400" dirty="0"/>
          </a:p>
        </p:txBody>
      </p:sp>
      <p:sp>
        <p:nvSpPr>
          <p:cNvPr id="24" name="10 Flecha derecha"/>
          <p:cNvSpPr>
            <a:spLocks noChangeArrowheads="1"/>
          </p:cNvSpPr>
          <p:nvPr/>
        </p:nvSpPr>
        <p:spPr bwMode="auto">
          <a:xfrm rot="5400000">
            <a:off x="6710461" y="1146647"/>
            <a:ext cx="763761" cy="143892"/>
          </a:xfrm>
          <a:prstGeom prst="rightArrow">
            <a:avLst>
              <a:gd name="adj1" fmla="val 50000"/>
              <a:gd name="adj2" fmla="val 4995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s-AR" altLang="en-US"/>
          </a:p>
        </p:txBody>
      </p:sp>
      <p:sp>
        <p:nvSpPr>
          <p:cNvPr id="27" name="7 CuadroTexto"/>
          <p:cNvSpPr txBox="1">
            <a:spLocks noChangeArrowheads="1"/>
          </p:cNvSpPr>
          <p:nvPr/>
        </p:nvSpPr>
        <p:spPr bwMode="auto">
          <a:xfrm>
            <a:off x="3635896" y="1772816"/>
            <a:ext cx="576139" cy="460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28" name="CuadroTexto 27"/>
          <p:cNvSpPr txBox="1"/>
          <p:nvPr/>
        </p:nvSpPr>
        <p:spPr>
          <a:xfrm>
            <a:off x="3779987" y="185340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G</a:t>
            </a:r>
            <a:endParaRPr lang="en-US" sz="1400" dirty="0"/>
          </a:p>
        </p:txBody>
      </p:sp>
      <p:sp>
        <p:nvSpPr>
          <p:cNvPr id="29" name="7 CuadroTexto"/>
          <p:cNvSpPr txBox="1">
            <a:spLocks noChangeArrowheads="1"/>
          </p:cNvSpPr>
          <p:nvPr/>
        </p:nvSpPr>
        <p:spPr bwMode="auto">
          <a:xfrm>
            <a:off x="5219997" y="1772816"/>
            <a:ext cx="576139" cy="460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30" name="CuadroTexto 29"/>
          <p:cNvSpPr txBox="1"/>
          <p:nvPr/>
        </p:nvSpPr>
        <p:spPr>
          <a:xfrm>
            <a:off x="5364088" y="185340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</a:t>
            </a:r>
            <a:endParaRPr lang="en-US" sz="1400" dirty="0"/>
          </a:p>
        </p:txBody>
      </p:sp>
      <p:sp>
        <p:nvSpPr>
          <p:cNvPr id="31" name="7 CuadroTexto"/>
          <p:cNvSpPr txBox="1">
            <a:spLocks noChangeArrowheads="1"/>
          </p:cNvSpPr>
          <p:nvPr/>
        </p:nvSpPr>
        <p:spPr bwMode="auto">
          <a:xfrm>
            <a:off x="6804173" y="1772816"/>
            <a:ext cx="576139" cy="460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32" name="CuadroTexto 31"/>
          <p:cNvSpPr txBox="1"/>
          <p:nvPr/>
        </p:nvSpPr>
        <p:spPr>
          <a:xfrm>
            <a:off x="6948264" y="185340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E</a:t>
            </a:r>
            <a:endParaRPr lang="en-US" sz="1400" dirty="0"/>
          </a:p>
        </p:txBody>
      </p:sp>
      <p:sp>
        <p:nvSpPr>
          <p:cNvPr id="33" name="10 Flecha derecha"/>
          <p:cNvSpPr>
            <a:spLocks noChangeArrowheads="1"/>
          </p:cNvSpPr>
          <p:nvPr/>
        </p:nvSpPr>
        <p:spPr bwMode="auto">
          <a:xfrm rot="10800000">
            <a:off x="6017584" y="1901478"/>
            <a:ext cx="503238" cy="215900"/>
          </a:xfrm>
          <a:prstGeom prst="rightArrow">
            <a:avLst>
              <a:gd name="adj1" fmla="val 50000"/>
              <a:gd name="adj2" fmla="val 4995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s-AR" altLang="en-US"/>
          </a:p>
        </p:txBody>
      </p:sp>
      <p:sp>
        <p:nvSpPr>
          <p:cNvPr id="34" name="10 Flecha derecha"/>
          <p:cNvSpPr>
            <a:spLocks noChangeArrowheads="1"/>
          </p:cNvSpPr>
          <p:nvPr/>
        </p:nvSpPr>
        <p:spPr bwMode="auto">
          <a:xfrm rot="10800000">
            <a:off x="2843809" y="1901601"/>
            <a:ext cx="503238" cy="215900"/>
          </a:xfrm>
          <a:prstGeom prst="rightArrow">
            <a:avLst>
              <a:gd name="adj1" fmla="val 50000"/>
              <a:gd name="adj2" fmla="val 4995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s-AR" altLang="en-US"/>
          </a:p>
        </p:txBody>
      </p:sp>
      <p:sp>
        <p:nvSpPr>
          <p:cNvPr id="35" name="10 Flecha derecha"/>
          <p:cNvSpPr>
            <a:spLocks noChangeArrowheads="1"/>
          </p:cNvSpPr>
          <p:nvPr/>
        </p:nvSpPr>
        <p:spPr bwMode="auto">
          <a:xfrm rot="10800000">
            <a:off x="4427985" y="1901478"/>
            <a:ext cx="503238" cy="215900"/>
          </a:xfrm>
          <a:prstGeom prst="rightArrow">
            <a:avLst>
              <a:gd name="adj1" fmla="val 50000"/>
              <a:gd name="adj2" fmla="val 4995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s-AR" altLang="en-US"/>
          </a:p>
        </p:txBody>
      </p:sp>
      <p:sp>
        <p:nvSpPr>
          <p:cNvPr id="2" name="CuadroTexto 1"/>
          <p:cNvSpPr txBox="1"/>
          <p:nvPr/>
        </p:nvSpPr>
        <p:spPr>
          <a:xfrm>
            <a:off x="2000944" y="908720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FF00"/>
                </a:solidFill>
              </a:rPr>
              <a:t>11,5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3572168" y="908720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FF00"/>
                </a:solidFill>
              </a:rPr>
              <a:t>13,1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5156344" y="908720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FF00"/>
                </a:solidFill>
              </a:rPr>
              <a:t>10,4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7460600" y="631721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i="1" dirty="0" smtClean="0">
                <a:solidFill>
                  <a:srgbClr val="FFFF00"/>
                </a:solidFill>
              </a:rPr>
              <a:t>11,7</a:t>
            </a:r>
            <a:endParaRPr lang="en-US" sz="1200" b="1" i="1" dirty="0">
              <a:solidFill>
                <a:srgbClr val="FFFF00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3665270" y="2431921"/>
            <a:ext cx="574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FF00"/>
                </a:solidFill>
              </a:rPr>
              <a:t>11,65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5236494" y="2431921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FF00"/>
                </a:solidFill>
              </a:rPr>
              <a:t>12,9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6820670" y="2431921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FFFF00"/>
                </a:solidFill>
              </a:rPr>
              <a:t>14,3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3" name="Conector 2"/>
          <p:cNvSpPr/>
          <p:nvPr/>
        </p:nvSpPr>
        <p:spPr>
          <a:xfrm>
            <a:off x="3635896" y="836712"/>
            <a:ext cx="360040" cy="360040"/>
          </a:xfrm>
          <a:prstGeom prst="flowChartConnector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onector 43"/>
          <p:cNvSpPr/>
          <p:nvPr/>
        </p:nvSpPr>
        <p:spPr>
          <a:xfrm>
            <a:off x="6876256" y="2420888"/>
            <a:ext cx="360040" cy="360040"/>
          </a:xfrm>
          <a:prstGeom prst="flowChartConnector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onector 44"/>
          <p:cNvSpPr/>
          <p:nvPr/>
        </p:nvSpPr>
        <p:spPr>
          <a:xfrm>
            <a:off x="5292080" y="2420888"/>
            <a:ext cx="360040" cy="360040"/>
          </a:xfrm>
          <a:prstGeom prst="flowChartConnector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7" name="Objeto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763340"/>
              </p:ext>
            </p:extLst>
          </p:nvPr>
        </p:nvGraphicFramePr>
        <p:xfrm>
          <a:off x="1043608" y="2996952"/>
          <a:ext cx="7344816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5" name="Hoja de cálculo" r:id="rId3" imgW="6743902" imgH="2400485" progId="Excel.Sheet.12">
                  <p:embed/>
                </p:oleObj>
              </mc:Choice>
              <mc:Fallback>
                <p:oleObj name="Hoja de cálculo" r:id="rId3" imgW="6743902" imgH="2400485" progId="Excel.Sheet.12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2996952"/>
                        <a:ext cx="7344816" cy="309634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904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1520" y="764704"/>
            <a:ext cx="946765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La empresa “</a:t>
            </a:r>
            <a:r>
              <a:rPr lang="es-ES" sz="2000" dirty="0"/>
              <a:t>E</a:t>
            </a:r>
            <a:r>
              <a:rPr lang="es-ES" sz="2000" dirty="0" smtClean="0"/>
              <a:t>mpanadas </a:t>
            </a:r>
            <a:r>
              <a:rPr lang="es-ES" sz="2000" dirty="0"/>
              <a:t>J</a:t>
            </a:r>
            <a:r>
              <a:rPr lang="es-ES" sz="2000" dirty="0" smtClean="0"/>
              <a:t>ujeñas S. A.” de Juan Sin Tierra, quiere hacer un</a:t>
            </a:r>
          </a:p>
          <a:p>
            <a:r>
              <a:rPr lang="es-ES" sz="2000" dirty="0" smtClean="0"/>
              <a:t> estudio de su negocio para analizar cual es su capacidad de producción y</a:t>
            </a:r>
          </a:p>
          <a:p>
            <a:r>
              <a:rPr lang="es-ES" sz="2000" dirty="0" smtClean="0"/>
              <a:t> que mejoras se pueden introducir en el proceso, dado que enfrenta una demanda</a:t>
            </a:r>
          </a:p>
          <a:p>
            <a:r>
              <a:rPr lang="es-ES" sz="2000" dirty="0" smtClean="0"/>
              <a:t> muy superior a su oferta.</a:t>
            </a:r>
          </a:p>
          <a:p>
            <a:r>
              <a:rPr lang="es-ES" sz="2000" dirty="0" smtClean="0"/>
              <a:t>Se dedica a preparar empanadas criollas en forma artesanal que se vende</a:t>
            </a:r>
          </a:p>
          <a:p>
            <a:r>
              <a:rPr lang="es-ES" sz="2000" dirty="0" smtClean="0"/>
              <a:t> por docenas, para lo que cuenta con un pequeño local de 10 m</a:t>
            </a:r>
            <a:r>
              <a:rPr lang="es-ES" sz="2000" baseline="30000" dirty="0" smtClean="0"/>
              <a:t>2</a:t>
            </a:r>
            <a:r>
              <a:rPr lang="es-ES" sz="2000" dirty="0" smtClean="0"/>
              <a:t>, en el</a:t>
            </a:r>
          </a:p>
          <a:p>
            <a:r>
              <a:rPr lang="es-ES" sz="2000" dirty="0" smtClean="0"/>
              <a:t> que tiene como elementos principales: una mezcladora para hacer la masa </a:t>
            </a:r>
          </a:p>
          <a:p>
            <a:r>
              <a:rPr lang="es-ES" sz="2000" dirty="0" smtClean="0"/>
              <a:t> y una sartén con capacidad para </a:t>
            </a:r>
            <a:r>
              <a:rPr lang="es-ES" sz="2000" dirty="0" err="1" smtClean="0"/>
              <a:t>freir</a:t>
            </a:r>
            <a:r>
              <a:rPr lang="es-ES" sz="2000" dirty="0" smtClean="0"/>
              <a:t> 36 empanadas simultáneamente.</a:t>
            </a:r>
            <a:endParaRPr lang="en-US" sz="2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323528" y="3501008"/>
            <a:ext cx="6885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El precio de venta de la docena de empanadas es de $ 280</a:t>
            </a:r>
            <a:endParaRPr lang="en-US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323528" y="4025969"/>
            <a:ext cx="818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El costo de las materias primas por docena de empanadas es de $ 120</a:t>
            </a:r>
            <a:endParaRPr lang="en-US" sz="2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323528" y="4530025"/>
            <a:ext cx="83471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En las 6 horas al día que abre el negocio, en la actualidad logra realizar</a:t>
            </a:r>
          </a:p>
          <a:p>
            <a:r>
              <a:rPr lang="es-ES" sz="2000" dirty="0" smtClean="0"/>
              <a:t>12 pedidos  con 3 docenas de empanadas cada uno.</a:t>
            </a:r>
            <a:endParaRPr lang="en-US" sz="2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23528" y="5333146"/>
            <a:ext cx="6236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El costo medio del alquiler diario del local es de $200</a:t>
            </a:r>
            <a:endParaRPr lang="en-US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520174" y="116632"/>
            <a:ext cx="1123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EJEMPLO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349286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99792" y="188640"/>
            <a:ext cx="2784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PROCESO PRODUCTIVO</a:t>
            </a:r>
            <a:endParaRPr lang="en-US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81671" y="764704"/>
            <a:ext cx="6354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PARA LA REALIZACIÓN DE UN LOTE DE 36 EMPANADAS</a:t>
            </a:r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323528" y="1331476"/>
            <a:ext cx="852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A.- Preparación de la masa y recado para las 36 empanadas: 15 minutos</a:t>
            </a:r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323528" y="1691516"/>
            <a:ext cx="7939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B.- Una vez preparado el recado y la masa, se realiza el cambio y el</a:t>
            </a:r>
          </a:p>
          <a:p>
            <a:r>
              <a:rPr lang="es-ES" dirty="0" smtClean="0"/>
              <a:t> precalentamiento del aceite: 2 minutos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323528" y="2350621"/>
            <a:ext cx="5891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C.- Colocar las empanadas en la sartén: 1 minuto</a:t>
            </a:r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380362" y="2771636"/>
            <a:ext cx="389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D.- </a:t>
            </a:r>
            <a:r>
              <a:rPr lang="es-ES" dirty="0" err="1" smtClean="0"/>
              <a:t>Freir</a:t>
            </a:r>
            <a:r>
              <a:rPr lang="es-ES" dirty="0" smtClean="0"/>
              <a:t> empanadas: 16 minutos</a:t>
            </a:r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395536" y="3203684"/>
            <a:ext cx="849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E.- Dar vuelta las empanadas mientras están fritándose (luego de 8 min): 1 minuto</a:t>
            </a:r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395536" y="3635732"/>
            <a:ext cx="5599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F.- Sacar las empanadas de la sartén: 1 minuto</a:t>
            </a:r>
            <a:endParaRPr lang="en-U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95536" y="4139788"/>
            <a:ext cx="7954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G.- Dejar reposar las empanadas sobre servilletas de papel: 5 minuto</a:t>
            </a:r>
            <a:endParaRPr lang="en-U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95536" y="4643844"/>
            <a:ext cx="6176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H.- Realizar el empaquetado por docenas: 2 minuto</a:t>
            </a:r>
            <a:endParaRPr lang="en-U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95536" y="5169966"/>
            <a:ext cx="75464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Personal: El dueño es quién realiza todas las operaciones descriptas</a:t>
            </a:r>
          </a:p>
          <a:p>
            <a:r>
              <a:rPr lang="es-ES" dirty="0" smtClean="0"/>
              <a:t> anteriormente, y un aprendiz que se dedica exclusivamente a tomar</a:t>
            </a:r>
          </a:p>
          <a:p>
            <a:r>
              <a:rPr lang="es-ES" dirty="0" smtClean="0"/>
              <a:t> los pedidos y cobrar, para que suele emplear una  media de 30 minutos</a:t>
            </a:r>
          </a:p>
          <a:p>
            <a:r>
              <a:rPr lang="es-ES" dirty="0" smtClean="0"/>
              <a:t> durante 6 horas que se ocupa. El sueldo del aprendiz es de 70$/hora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17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Flecha derecha"/>
          <p:cNvSpPr>
            <a:spLocks noChangeArrowheads="1"/>
          </p:cNvSpPr>
          <p:nvPr/>
        </p:nvSpPr>
        <p:spPr bwMode="auto">
          <a:xfrm>
            <a:off x="107504" y="2117502"/>
            <a:ext cx="359222" cy="215900"/>
          </a:xfrm>
          <a:prstGeom prst="rightArrow">
            <a:avLst>
              <a:gd name="adj1" fmla="val 50000"/>
              <a:gd name="adj2" fmla="val 4995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s-AR" altLang="en-US"/>
          </a:p>
        </p:txBody>
      </p:sp>
      <p:sp>
        <p:nvSpPr>
          <p:cNvPr id="6" name="10 Flecha derecha"/>
          <p:cNvSpPr>
            <a:spLocks noChangeArrowheads="1"/>
          </p:cNvSpPr>
          <p:nvPr/>
        </p:nvSpPr>
        <p:spPr bwMode="auto">
          <a:xfrm>
            <a:off x="1186806" y="2117502"/>
            <a:ext cx="432048" cy="288032"/>
          </a:xfrm>
          <a:prstGeom prst="rightArrow">
            <a:avLst>
              <a:gd name="adj1" fmla="val 50000"/>
              <a:gd name="adj2" fmla="val 4995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s-AR" altLang="en-US"/>
          </a:p>
        </p:txBody>
      </p:sp>
      <p:sp>
        <p:nvSpPr>
          <p:cNvPr id="12" name="7 CuadroTexto"/>
          <p:cNvSpPr txBox="1">
            <a:spLocks noChangeArrowheads="1"/>
          </p:cNvSpPr>
          <p:nvPr/>
        </p:nvSpPr>
        <p:spPr bwMode="auto">
          <a:xfrm>
            <a:off x="538734" y="2045494"/>
            <a:ext cx="576139" cy="460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13" name="CuadroTexto 12"/>
          <p:cNvSpPr txBox="1"/>
          <p:nvPr/>
        </p:nvSpPr>
        <p:spPr>
          <a:xfrm>
            <a:off x="682825" y="212608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A</a:t>
            </a:r>
            <a:endParaRPr lang="en-US" sz="1400" dirty="0"/>
          </a:p>
        </p:txBody>
      </p:sp>
      <p:sp>
        <p:nvSpPr>
          <p:cNvPr id="14" name="7 CuadroTexto"/>
          <p:cNvSpPr txBox="1">
            <a:spLocks noChangeArrowheads="1"/>
          </p:cNvSpPr>
          <p:nvPr/>
        </p:nvSpPr>
        <p:spPr bwMode="auto">
          <a:xfrm>
            <a:off x="1762870" y="2104529"/>
            <a:ext cx="576139" cy="460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15" name="CuadroTexto 14"/>
          <p:cNvSpPr txBox="1"/>
          <p:nvPr/>
        </p:nvSpPr>
        <p:spPr>
          <a:xfrm>
            <a:off x="1906961" y="214143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B</a:t>
            </a:r>
            <a:endParaRPr lang="en-US" sz="1400" dirty="0"/>
          </a:p>
        </p:txBody>
      </p:sp>
      <p:sp>
        <p:nvSpPr>
          <p:cNvPr id="18" name="10 Flecha derecha"/>
          <p:cNvSpPr>
            <a:spLocks noChangeArrowheads="1"/>
          </p:cNvSpPr>
          <p:nvPr/>
        </p:nvSpPr>
        <p:spPr bwMode="auto">
          <a:xfrm>
            <a:off x="2483768" y="2117502"/>
            <a:ext cx="430487" cy="288032"/>
          </a:xfrm>
          <a:prstGeom prst="rightArrow">
            <a:avLst>
              <a:gd name="adj1" fmla="val 50000"/>
              <a:gd name="adj2" fmla="val 4995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s-AR" altLang="en-US"/>
          </a:p>
        </p:txBody>
      </p:sp>
      <p:sp>
        <p:nvSpPr>
          <p:cNvPr id="19" name="7 CuadroTexto"/>
          <p:cNvSpPr txBox="1">
            <a:spLocks noChangeArrowheads="1"/>
          </p:cNvSpPr>
          <p:nvPr/>
        </p:nvSpPr>
        <p:spPr bwMode="auto">
          <a:xfrm>
            <a:off x="2987824" y="2104529"/>
            <a:ext cx="576139" cy="460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20" name="CuadroTexto 19"/>
          <p:cNvSpPr txBox="1"/>
          <p:nvPr/>
        </p:nvSpPr>
        <p:spPr>
          <a:xfrm>
            <a:off x="3131915" y="214143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C</a:t>
            </a:r>
            <a:endParaRPr lang="en-US" sz="1400" dirty="0"/>
          </a:p>
        </p:txBody>
      </p:sp>
      <p:sp>
        <p:nvSpPr>
          <p:cNvPr id="22" name="7 CuadroTexto"/>
          <p:cNvSpPr txBox="1">
            <a:spLocks noChangeArrowheads="1"/>
          </p:cNvSpPr>
          <p:nvPr/>
        </p:nvSpPr>
        <p:spPr bwMode="auto">
          <a:xfrm>
            <a:off x="4139877" y="2017167"/>
            <a:ext cx="576139" cy="460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23" name="CuadroTexto 22"/>
          <p:cNvSpPr txBox="1"/>
          <p:nvPr/>
        </p:nvSpPr>
        <p:spPr>
          <a:xfrm>
            <a:off x="4283968" y="2097757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D</a:t>
            </a:r>
            <a:endParaRPr lang="en-US" sz="1400" dirty="0"/>
          </a:p>
        </p:txBody>
      </p:sp>
      <p:sp>
        <p:nvSpPr>
          <p:cNvPr id="27" name="7 CuadroTexto"/>
          <p:cNvSpPr txBox="1">
            <a:spLocks noChangeArrowheads="1"/>
          </p:cNvSpPr>
          <p:nvPr/>
        </p:nvSpPr>
        <p:spPr bwMode="auto">
          <a:xfrm>
            <a:off x="6445769" y="2017167"/>
            <a:ext cx="576139" cy="460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28" name="CuadroTexto 27"/>
          <p:cNvSpPr txBox="1"/>
          <p:nvPr/>
        </p:nvSpPr>
        <p:spPr>
          <a:xfrm>
            <a:off x="6589860" y="2097757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G</a:t>
            </a:r>
            <a:endParaRPr lang="en-US" sz="1400" dirty="0"/>
          </a:p>
        </p:txBody>
      </p:sp>
      <p:sp>
        <p:nvSpPr>
          <p:cNvPr id="29" name="7 CuadroTexto"/>
          <p:cNvSpPr txBox="1">
            <a:spLocks noChangeArrowheads="1"/>
          </p:cNvSpPr>
          <p:nvPr/>
        </p:nvSpPr>
        <p:spPr bwMode="auto">
          <a:xfrm>
            <a:off x="5293641" y="2017167"/>
            <a:ext cx="576139" cy="460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30" name="CuadroTexto 29"/>
          <p:cNvSpPr txBox="1"/>
          <p:nvPr/>
        </p:nvSpPr>
        <p:spPr>
          <a:xfrm>
            <a:off x="5437732" y="2097757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</a:t>
            </a:r>
            <a:endParaRPr lang="en-US" sz="1400" dirty="0"/>
          </a:p>
        </p:txBody>
      </p:sp>
      <p:sp>
        <p:nvSpPr>
          <p:cNvPr id="31" name="7 CuadroTexto"/>
          <p:cNvSpPr txBox="1">
            <a:spLocks noChangeArrowheads="1"/>
          </p:cNvSpPr>
          <p:nvPr/>
        </p:nvSpPr>
        <p:spPr bwMode="auto">
          <a:xfrm>
            <a:off x="7669830" y="2060848"/>
            <a:ext cx="576139" cy="460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32" name="CuadroTexto 31"/>
          <p:cNvSpPr txBox="1"/>
          <p:nvPr/>
        </p:nvSpPr>
        <p:spPr>
          <a:xfrm>
            <a:off x="7813921" y="214143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H</a:t>
            </a:r>
            <a:endParaRPr lang="en-US" sz="1400" dirty="0"/>
          </a:p>
        </p:txBody>
      </p:sp>
      <p:sp>
        <p:nvSpPr>
          <p:cNvPr id="39" name="CuadroTexto 38"/>
          <p:cNvSpPr txBox="1"/>
          <p:nvPr/>
        </p:nvSpPr>
        <p:spPr>
          <a:xfrm>
            <a:off x="138923" y="188640"/>
            <a:ext cx="832150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¿Cuánto tiempo de debe tardar para realizar las primeras 3 docenas?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10 Flecha derecha"/>
          <p:cNvSpPr>
            <a:spLocks noChangeArrowheads="1"/>
          </p:cNvSpPr>
          <p:nvPr/>
        </p:nvSpPr>
        <p:spPr bwMode="auto">
          <a:xfrm>
            <a:off x="3635896" y="2089175"/>
            <a:ext cx="430487" cy="288032"/>
          </a:xfrm>
          <a:prstGeom prst="rightArrow">
            <a:avLst>
              <a:gd name="adj1" fmla="val 50000"/>
              <a:gd name="adj2" fmla="val 4995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s-AR" altLang="en-US"/>
          </a:p>
        </p:txBody>
      </p:sp>
      <p:sp>
        <p:nvSpPr>
          <p:cNvPr id="36" name="10 Flecha derecha"/>
          <p:cNvSpPr>
            <a:spLocks noChangeArrowheads="1"/>
          </p:cNvSpPr>
          <p:nvPr/>
        </p:nvSpPr>
        <p:spPr bwMode="auto">
          <a:xfrm>
            <a:off x="4788024" y="2089175"/>
            <a:ext cx="430487" cy="288032"/>
          </a:xfrm>
          <a:prstGeom prst="rightArrow">
            <a:avLst>
              <a:gd name="adj1" fmla="val 50000"/>
              <a:gd name="adj2" fmla="val 4995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s-AR" altLang="en-US"/>
          </a:p>
        </p:txBody>
      </p:sp>
      <p:sp>
        <p:nvSpPr>
          <p:cNvPr id="37" name="10 Flecha derecha"/>
          <p:cNvSpPr>
            <a:spLocks noChangeArrowheads="1"/>
          </p:cNvSpPr>
          <p:nvPr/>
        </p:nvSpPr>
        <p:spPr bwMode="auto">
          <a:xfrm>
            <a:off x="5941713" y="2089175"/>
            <a:ext cx="430487" cy="288032"/>
          </a:xfrm>
          <a:prstGeom prst="rightArrow">
            <a:avLst>
              <a:gd name="adj1" fmla="val 50000"/>
              <a:gd name="adj2" fmla="val 4995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s-AR" altLang="en-US"/>
          </a:p>
        </p:txBody>
      </p:sp>
      <p:sp>
        <p:nvSpPr>
          <p:cNvPr id="40" name="10 Flecha derecha"/>
          <p:cNvSpPr>
            <a:spLocks noChangeArrowheads="1"/>
          </p:cNvSpPr>
          <p:nvPr/>
        </p:nvSpPr>
        <p:spPr bwMode="auto">
          <a:xfrm>
            <a:off x="7165849" y="2089175"/>
            <a:ext cx="430487" cy="288032"/>
          </a:xfrm>
          <a:prstGeom prst="rightArrow">
            <a:avLst>
              <a:gd name="adj1" fmla="val 50000"/>
              <a:gd name="adj2" fmla="val 4995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s-AR" altLang="en-US"/>
          </a:p>
        </p:txBody>
      </p:sp>
      <p:sp>
        <p:nvSpPr>
          <p:cNvPr id="41" name="10 Flecha derecha"/>
          <p:cNvSpPr>
            <a:spLocks noChangeArrowheads="1"/>
          </p:cNvSpPr>
          <p:nvPr/>
        </p:nvSpPr>
        <p:spPr bwMode="auto">
          <a:xfrm>
            <a:off x="8317977" y="2132856"/>
            <a:ext cx="430487" cy="288032"/>
          </a:xfrm>
          <a:prstGeom prst="rightArrow">
            <a:avLst>
              <a:gd name="adj1" fmla="val 50000"/>
              <a:gd name="adj2" fmla="val 4995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s-AR" altLang="en-US"/>
          </a:p>
        </p:txBody>
      </p:sp>
      <p:sp>
        <p:nvSpPr>
          <p:cNvPr id="42" name="7 CuadroTexto"/>
          <p:cNvSpPr txBox="1">
            <a:spLocks noChangeArrowheads="1"/>
          </p:cNvSpPr>
          <p:nvPr/>
        </p:nvSpPr>
        <p:spPr bwMode="auto">
          <a:xfrm>
            <a:off x="4139952" y="3169295"/>
            <a:ext cx="576139" cy="460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43" name="CuadroTexto 42"/>
          <p:cNvSpPr txBox="1"/>
          <p:nvPr/>
        </p:nvSpPr>
        <p:spPr>
          <a:xfrm>
            <a:off x="4284043" y="324988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E</a:t>
            </a:r>
            <a:endParaRPr lang="en-US" sz="1400" dirty="0"/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4283968" y="2521223"/>
            <a:ext cx="0" cy="576064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H="1" flipV="1">
            <a:off x="4572000" y="2449215"/>
            <a:ext cx="1423" cy="576064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631316" y="167861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15</a:t>
            </a:r>
            <a:endParaRPr lang="en-US" sz="1600" dirty="0"/>
          </a:p>
        </p:txBody>
      </p:sp>
      <p:sp>
        <p:nvSpPr>
          <p:cNvPr id="45" name="CuadroTexto 44"/>
          <p:cNvSpPr txBox="1"/>
          <p:nvPr/>
        </p:nvSpPr>
        <p:spPr>
          <a:xfrm>
            <a:off x="1855452" y="1678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2</a:t>
            </a:r>
            <a:endParaRPr lang="en-US" sz="1600" dirty="0"/>
          </a:p>
        </p:txBody>
      </p:sp>
      <p:sp>
        <p:nvSpPr>
          <p:cNvPr id="46" name="CuadroTexto 45"/>
          <p:cNvSpPr txBox="1"/>
          <p:nvPr/>
        </p:nvSpPr>
        <p:spPr>
          <a:xfrm>
            <a:off x="6535972" y="165712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5</a:t>
            </a:r>
            <a:endParaRPr lang="en-US" sz="1600" dirty="0"/>
          </a:p>
        </p:txBody>
      </p:sp>
      <p:sp>
        <p:nvSpPr>
          <p:cNvPr id="47" name="CuadroTexto 46"/>
          <p:cNvSpPr txBox="1"/>
          <p:nvPr/>
        </p:nvSpPr>
        <p:spPr>
          <a:xfrm>
            <a:off x="3079588" y="1678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1</a:t>
            </a:r>
            <a:endParaRPr lang="en-US" sz="1600" dirty="0"/>
          </a:p>
        </p:txBody>
      </p:sp>
      <p:sp>
        <p:nvSpPr>
          <p:cNvPr id="48" name="CuadroTexto 47"/>
          <p:cNvSpPr txBox="1"/>
          <p:nvPr/>
        </p:nvSpPr>
        <p:spPr>
          <a:xfrm>
            <a:off x="4231716" y="1657127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16</a:t>
            </a:r>
            <a:endParaRPr lang="en-US" sz="1600" dirty="0"/>
          </a:p>
        </p:txBody>
      </p:sp>
      <p:sp>
        <p:nvSpPr>
          <p:cNvPr id="49" name="CuadroTexto 48"/>
          <p:cNvSpPr txBox="1"/>
          <p:nvPr/>
        </p:nvSpPr>
        <p:spPr>
          <a:xfrm>
            <a:off x="5383844" y="165712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1</a:t>
            </a:r>
            <a:endParaRPr lang="en-US" sz="1600" dirty="0"/>
          </a:p>
        </p:txBody>
      </p:sp>
      <p:sp>
        <p:nvSpPr>
          <p:cNvPr id="50" name="CuadroTexto 49"/>
          <p:cNvSpPr txBox="1"/>
          <p:nvPr/>
        </p:nvSpPr>
        <p:spPr>
          <a:xfrm>
            <a:off x="7760108" y="170080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2</a:t>
            </a:r>
            <a:endParaRPr lang="en-US" sz="1600" dirty="0"/>
          </a:p>
        </p:txBody>
      </p:sp>
      <p:sp>
        <p:nvSpPr>
          <p:cNvPr id="51" name="CuadroTexto 50"/>
          <p:cNvSpPr txBox="1"/>
          <p:nvPr/>
        </p:nvSpPr>
        <p:spPr>
          <a:xfrm>
            <a:off x="4231716" y="374535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1</a:t>
            </a:r>
            <a:endParaRPr lang="en-US" sz="1600" dirty="0"/>
          </a:p>
        </p:txBody>
      </p:sp>
      <p:sp>
        <p:nvSpPr>
          <p:cNvPr id="52" name="CuadroTexto 51"/>
          <p:cNvSpPr txBox="1"/>
          <p:nvPr/>
        </p:nvSpPr>
        <p:spPr>
          <a:xfrm>
            <a:off x="2694768" y="1081063"/>
            <a:ext cx="266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Diagrama de proceso</a:t>
            </a:r>
            <a:endParaRPr lang="en-US" dirty="0"/>
          </a:p>
        </p:txBody>
      </p:sp>
      <p:sp>
        <p:nvSpPr>
          <p:cNvPr id="53" name="CuadroTexto 52"/>
          <p:cNvSpPr txBox="1"/>
          <p:nvPr/>
        </p:nvSpPr>
        <p:spPr>
          <a:xfrm>
            <a:off x="466726" y="3923764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  <a:latin typeface="Agency FB" panose="020B0503020202020204" pitchFamily="34" charset="0"/>
              </a:rPr>
              <a:t>i)   </a:t>
            </a:r>
            <a:r>
              <a:rPr lang="es-ES" dirty="0" err="1" smtClean="0">
                <a:solidFill>
                  <a:srgbClr val="FFFF00"/>
                </a:solidFill>
                <a:latin typeface="Agency FB" panose="020B0503020202020204" pitchFamily="34" charset="0"/>
              </a:rPr>
              <a:t>Ttotal</a:t>
            </a:r>
            <a:r>
              <a:rPr lang="es-ES" dirty="0" smtClean="0">
                <a:solidFill>
                  <a:srgbClr val="FFFF00"/>
                </a:solidFill>
                <a:latin typeface="Agency FB" panose="020B0503020202020204" pitchFamily="34" charset="0"/>
              </a:rPr>
              <a:t>= 42 min</a:t>
            </a:r>
            <a:endParaRPr lang="en-US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467544" y="4355812"/>
            <a:ext cx="2858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  <a:latin typeface="Agency FB" panose="020B0503020202020204" pitchFamily="34" charset="0"/>
              </a:rPr>
              <a:t>ii)   ¿Cuál es el tiempo del ciclo (Tc)?</a:t>
            </a:r>
            <a:endParaRPr lang="en-US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graphicFrame>
        <p:nvGraphicFramePr>
          <p:cNvPr id="57" name="Objeto 56"/>
          <p:cNvGraphicFramePr>
            <a:graphicFrameLocks noChangeAspect="1"/>
          </p:cNvGraphicFramePr>
          <p:nvPr/>
        </p:nvGraphicFramePr>
        <p:xfrm>
          <a:off x="5508104" y="3263498"/>
          <a:ext cx="3305175" cy="2901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8" name="Hoja de cálculo" r:id="rId3" imgW="3305001" imgH="1942968" progId="Excel.Sheet.12">
                  <p:embed/>
                </p:oleObj>
              </mc:Choice>
              <mc:Fallback>
                <p:oleObj name="Hoja de cálculo" r:id="rId3" imgW="3305001" imgH="1942968" progId="Excel.Sheet.12">
                  <p:embed/>
                  <p:pic>
                    <p:nvPicPr>
                      <p:cNvPr id="57" name="Objeto 5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08104" y="3263498"/>
                        <a:ext cx="3305175" cy="290180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Elipse 57"/>
          <p:cNvSpPr/>
          <p:nvPr/>
        </p:nvSpPr>
        <p:spPr>
          <a:xfrm>
            <a:off x="8100392" y="4365104"/>
            <a:ext cx="683300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uadroTexto 59"/>
          <p:cNvSpPr txBox="1"/>
          <p:nvPr/>
        </p:nvSpPr>
        <p:spPr>
          <a:xfrm>
            <a:off x="467544" y="5589240"/>
            <a:ext cx="442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  <a:latin typeface="Agency FB" panose="020B0503020202020204" pitchFamily="34" charset="0"/>
              </a:rPr>
              <a:t>iii)   ¿Cuál es la restricción del sistema (cuello de botella)?</a:t>
            </a:r>
            <a:endParaRPr lang="en-US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35496" y="4715852"/>
            <a:ext cx="4966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smtClean="0">
                <a:latin typeface="Agency FB" panose="020B0503020202020204" pitchFamily="34" charset="0"/>
              </a:rPr>
              <a:t>Tc = es el tiempo que se tarda en realizar  un lote, a partir de que</a:t>
            </a:r>
          </a:p>
          <a:p>
            <a:r>
              <a:rPr lang="es-ES" i="1" dirty="0" smtClean="0">
                <a:latin typeface="Agency FB" panose="020B0503020202020204" pitchFamily="34" charset="0"/>
              </a:rPr>
              <a:t> el  proceso en marcha. O sea, exceptuando el primer lote</a:t>
            </a:r>
            <a:endParaRPr lang="en-US" i="1" dirty="0">
              <a:latin typeface="Agency FB" panose="020B0503020202020204" pitchFamily="34" charset="0"/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348861" y="6084004"/>
            <a:ext cx="509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smtClean="0">
                <a:latin typeface="Agency FB" panose="020B0503020202020204" pitchFamily="34" charset="0"/>
              </a:rPr>
              <a:t>El  Tc = es el tiempo que  corresponde al cuello de botella  = </a:t>
            </a:r>
            <a:r>
              <a:rPr lang="es-ES" b="1" i="1" dirty="0" smtClean="0">
                <a:solidFill>
                  <a:srgbClr val="FFFF00"/>
                </a:solidFill>
                <a:latin typeface="Agency FB" panose="020B0503020202020204" pitchFamily="34" charset="0"/>
              </a:rPr>
              <a:t>20 min</a:t>
            </a:r>
            <a:endParaRPr lang="en-US" b="1" i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68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/>
      <p:bldP spid="15" grpId="0"/>
      <p:bldP spid="18" grpId="0" animBg="1"/>
      <p:bldP spid="20" grpId="0"/>
      <p:bldP spid="22" grpId="0" animBg="1"/>
      <p:bldP spid="23" grpId="0"/>
      <p:bldP spid="27" grpId="0" animBg="1"/>
      <p:bldP spid="28" grpId="0"/>
      <p:bldP spid="29" grpId="0" animBg="1"/>
      <p:bldP spid="30" grpId="0"/>
      <p:bldP spid="32" grpId="0"/>
      <p:bldP spid="39" grpId="0" animBg="1"/>
      <p:bldP spid="26" grpId="0" animBg="1"/>
      <p:bldP spid="36" grpId="0" animBg="1"/>
      <p:bldP spid="37" grpId="0" animBg="1"/>
      <p:bldP spid="40" grpId="0" animBg="1"/>
      <p:bldP spid="41" grpId="0" animBg="1"/>
      <p:bldP spid="42" grpId="0" animBg="1"/>
      <p:bldP spid="43" grpId="0"/>
      <p:bldP spid="25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60" grpId="0"/>
      <p:bldP spid="61" grpId="0"/>
      <p:bldP spid="6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adroTexto 51"/>
          <p:cNvSpPr txBox="1"/>
          <p:nvPr/>
        </p:nvSpPr>
        <p:spPr>
          <a:xfrm>
            <a:off x="318332" y="188640"/>
            <a:ext cx="833753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¿Cuántos pedidos de empanadas podrá ejecutar en 6 horas (180 min)?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3911425" y="1835532"/>
            <a:ext cx="4628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i="1" dirty="0" smtClean="0">
                <a:latin typeface="Agency FB" panose="020B0503020202020204" pitchFamily="34" charset="0"/>
              </a:rPr>
              <a:t>En las actuales condiciones, puede producir un máximo</a:t>
            </a:r>
          </a:p>
          <a:p>
            <a:r>
              <a:rPr lang="es-ES" sz="2000" i="1" dirty="0" smtClean="0">
                <a:latin typeface="Agency FB" panose="020B0503020202020204" pitchFamily="34" charset="0"/>
              </a:rPr>
              <a:t> de 16 pedidos (48 docenas de empanadas)</a:t>
            </a:r>
            <a:endParaRPr lang="en-US" sz="2000" i="1" dirty="0">
              <a:latin typeface="Agency FB" panose="020B0503020202020204" pitchFamily="34" charset="0"/>
            </a:endParaRPr>
          </a:p>
        </p:txBody>
      </p:sp>
      <p:graphicFrame>
        <p:nvGraphicFramePr>
          <p:cNvPr id="63" name="Objeto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641868"/>
              </p:ext>
            </p:extLst>
          </p:nvPr>
        </p:nvGraphicFramePr>
        <p:xfrm>
          <a:off x="395536" y="908720"/>
          <a:ext cx="3009900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7" name="Hoja de cálculo" r:id="rId3" imgW="3009828" imgH="3686353" progId="Excel.Sheet.12">
                  <p:embed/>
                </p:oleObj>
              </mc:Choice>
              <mc:Fallback>
                <p:oleObj name="Hoja de cálculo" r:id="rId3" imgW="3009828" imgH="368635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908720"/>
                        <a:ext cx="3009900" cy="4464496"/>
                      </a:xfrm>
                      <a:prstGeom prst="rect">
                        <a:avLst/>
                      </a:prstGeom>
                      <a:solidFill>
                        <a:schemeClr val="tx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587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99792" y="188640"/>
            <a:ext cx="2784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PROCESO PRODUCTIVO</a:t>
            </a:r>
            <a:endParaRPr lang="en-US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323528" y="764704"/>
            <a:ext cx="2784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SITUACIÓN  ANTERIOIR  </a:t>
            </a:r>
            <a:endParaRPr lang="en-US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345578" y="1187460"/>
            <a:ext cx="3650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Número de lotes producidos = 12</a:t>
            </a:r>
            <a:endParaRPr lang="en-US" dirty="0"/>
          </a:p>
        </p:txBody>
      </p:sp>
      <p:sp>
        <p:nvSpPr>
          <p:cNvPr id="6" name="CuadroTexto 4"/>
          <p:cNvSpPr txBox="1"/>
          <p:nvPr/>
        </p:nvSpPr>
        <p:spPr>
          <a:xfrm>
            <a:off x="345578" y="1619508"/>
            <a:ext cx="5391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Número de docenas de empanadas = 12 x 3 = 36</a:t>
            </a:r>
            <a:endParaRPr lang="en-US" dirty="0"/>
          </a:p>
        </p:txBody>
      </p:sp>
      <p:sp>
        <p:nvSpPr>
          <p:cNvPr id="8" name="CuadroTexto 4"/>
          <p:cNvSpPr txBox="1"/>
          <p:nvPr/>
        </p:nvSpPr>
        <p:spPr>
          <a:xfrm>
            <a:off x="323528" y="2154922"/>
            <a:ext cx="4976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Precio de venta producto (por docena) = $ 280</a:t>
            </a:r>
            <a:endParaRPr lang="en-US" dirty="0"/>
          </a:p>
        </p:txBody>
      </p:sp>
      <p:sp>
        <p:nvSpPr>
          <p:cNvPr id="9" name="CuadroTexto 3"/>
          <p:cNvSpPr txBox="1"/>
          <p:nvPr/>
        </p:nvSpPr>
        <p:spPr>
          <a:xfrm>
            <a:off x="323528" y="2708920"/>
            <a:ext cx="547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El costo de las materias primas por docena = $ 120</a:t>
            </a:r>
            <a:endParaRPr lang="en-US" dirty="0"/>
          </a:p>
        </p:txBody>
      </p:sp>
      <p:sp>
        <p:nvSpPr>
          <p:cNvPr id="10" name="CuadroTexto 3"/>
          <p:cNvSpPr txBox="1"/>
          <p:nvPr/>
        </p:nvSpPr>
        <p:spPr>
          <a:xfrm>
            <a:off x="323528" y="3131676"/>
            <a:ext cx="4586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Beneficio por docena = 280 – 120 = $160</a:t>
            </a:r>
            <a:endParaRPr lang="en-US" dirty="0"/>
          </a:p>
        </p:txBody>
      </p:sp>
      <p:sp>
        <p:nvSpPr>
          <p:cNvPr id="11" name="CuadroTexto 3"/>
          <p:cNvSpPr txBox="1"/>
          <p:nvPr/>
        </p:nvSpPr>
        <p:spPr>
          <a:xfrm>
            <a:off x="323528" y="4139788"/>
            <a:ext cx="4806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Costo del ayudante = 6 h x $70 /h  = $420</a:t>
            </a:r>
            <a:endParaRPr lang="en-US" dirty="0"/>
          </a:p>
        </p:txBody>
      </p:sp>
      <p:sp>
        <p:nvSpPr>
          <p:cNvPr id="12" name="CuadroTexto 3"/>
          <p:cNvSpPr txBox="1"/>
          <p:nvPr/>
        </p:nvSpPr>
        <p:spPr>
          <a:xfrm>
            <a:off x="323528" y="4571836"/>
            <a:ext cx="3494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Costo diario del alquiler = $200</a:t>
            </a:r>
            <a:endParaRPr lang="en-US" dirty="0"/>
          </a:p>
        </p:txBody>
      </p:sp>
      <p:sp>
        <p:nvSpPr>
          <p:cNvPr id="13" name="CuadroTexto 3"/>
          <p:cNvSpPr txBox="1"/>
          <p:nvPr/>
        </p:nvSpPr>
        <p:spPr>
          <a:xfrm>
            <a:off x="323528" y="5003884"/>
            <a:ext cx="6117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BENEFICIO BRUTO DIARIO = 5760 – 420-200 = $ 5140 </a:t>
            </a:r>
            <a:endParaRPr lang="en-US" dirty="0"/>
          </a:p>
        </p:txBody>
      </p:sp>
      <p:sp>
        <p:nvSpPr>
          <p:cNvPr id="14" name="CuadroTexto 3"/>
          <p:cNvSpPr txBox="1"/>
          <p:nvPr/>
        </p:nvSpPr>
        <p:spPr>
          <a:xfrm>
            <a:off x="323528" y="3563724"/>
            <a:ext cx="417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Beneficio por las 36 docenas = $ 5760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79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99792" y="188640"/>
            <a:ext cx="2784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</a:rPr>
              <a:t>PROCESO PRODUCTIVO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3528" y="764704"/>
            <a:ext cx="2336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NUEVA  SITUACIÓN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45578" y="1187460"/>
            <a:ext cx="3786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Número de lotes producidos = 16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uadroTexto 4"/>
          <p:cNvSpPr txBox="1"/>
          <p:nvPr/>
        </p:nvSpPr>
        <p:spPr>
          <a:xfrm>
            <a:off x="345578" y="1619508"/>
            <a:ext cx="5391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Número de docenas de empanadas = 16 x 3 = 48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CuadroTexto 4"/>
          <p:cNvSpPr txBox="1"/>
          <p:nvPr/>
        </p:nvSpPr>
        <p:spPr>
          <a:xfrm>
            <a:off x="323528" y="2154922"/>
            <a:ext cx="4976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Precio de venta producto (por docena) = $ 280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CuadroTexto 3"/>
          <p:cNvSpPr txBox="1"/>
          <p:nvPr/>
        </p:nvSpPr>
        <p:spPr>
          <a:xfrm>
            <a:off x="323528" y="2708920"/>
            <a:ext cx="547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El costo de las materias primas por docena = $120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CuadroTexto 3"/>
          <p:cNvSpPr txBox="1"/>
          <p:nvPr/>
        </p:nvSpPr>
        <p:spPr>
          <a:xfrm>
            <a:off x="323528" y="3131676"/>
            <a:ext cx="4586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Beneficio por docena = 280 – 120 = $160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CuadroTexto 3"/>
          <p:cNvSpPr txBox="1"/>
          <p:nvPr/>
        </p:nvSpPr>
        <p:spPr>
          <a:xfrm>
            <a:off x="323528" y="4139788"/>
            <a:ext cx="4806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Costo del ayudante = 6 h x $70 /h  = $420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uadroTexto 3"/>
          <p:cNvSpPr txBox="1"/>
          <p:nvPr/>
        </p:nvSpPr>
        <p:spPr>
          <a:xfrm>
            <a:off x="323528" y="4571836"/>
            <a:ext cx="3494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Costo diario del alquiler = $200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CuadroTexto 3"/>
          <p:cNvSpPr txBox="1"/>
          <p:nvPr/>
        </p:nvSpPr>
        <p:spPr>
          <a:xfrm>
            <a:off x="323528" y="5003884"/>
            <a:ext cx="6117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BENEFICIO BRUTO DIARIO = 7680 – 420-200 = $ 7060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uadroTexto 3"/>
          <p:cNvSpPr txBox="1"/>
          <p:nvPr/>
        </p:nvSpPr>
        <p:spPr>
          <a:xfrm>
            <a:off x="323528" y="3563724"/>
            <a:ext cx="417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Beneficio por las 48 docenas = $ 7680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CuadroTexto 3"/>
          <p:cNvSpPr txBox="1"/>
          <p:nvPr/>
        </p:nvSpPr>
        <p:spPr>
          <a:xfrm>
            <a:off x="323528" y="5507940"/>
            <a:ext cx="5684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Mejora del Beneficio diario = 7060 -  5140 = $1920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CuadroTexto 3"/>
          <p:cNvSpPr txBox="1"/>
          <p:nvPr/>
        </p:nvSpPr>
        <p:spPr>
          <a:xfrm>
            <a:off x="323528" y="5939988"/>
            <a:ext cx="579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Porcentual de mejora = 1920 *100 / 5140  = 37,35%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6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CuadroTexto"/>
          <p:cNvSpPr txBox="1">
            <a:spLocks noChangeArrowheads="1"/>
          </p:cNvSpPr>
          <p:nvPr/>
        </p:nvSpPr>
        <p:spPr bwMode="auto">
          <a:xfrm>
            <a:off x="1854200" y="115888"/>
            <a:ext cx="4711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s-AR" altLang="en-US" dirty="0" smtClean="0"/>
              <a:t>Producción de un mueble sencillo</a:t>
            </a:r>
            <a:endParaRPr lang="es-AR" alt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6948264" y="2329716"/>
            <a:ext cx="1449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rgbClr val="FFFF00"/>
                </a:solidFill>
              </a:rPr>
              <a:t>CAPACIDAD</a:t>
            </a:r>
          </a:p>
          <a:p>
            <a:r>
              <a:rPr lang="es-ES" sz="1400" b="1" dirty="0" smtClean="0">
                <a:solidFill>
                  <a:srgbClr val="FFFF00"/>
                </a:solidFill>
              </a:rPr>
              <a:t>MÁX=9 u/hora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8417" y="764704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A: Pulir</a:t>
            </a:r>
            <a:endParaRPr lang="en-US" dirty="0"/>
          </a:p>
        </p:txBody>
      </p:sp>
      <p:sp>
        <p:nvSpPr>
          <p:cNvPr id="39" name="CuadroTexto 38"/>
          <p:cNvSpPr txBox="1"/>
          <p:nvPr/>
        </p:nvSpPr>
        <p:spPr>
          <a:xfrm>
            <a:off x="2928269" y="764704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B: Ensamblar</a:t>
            </a:r>
            <a:endParaRPr lang="en-US" dirty="0"/>
          </a:p>
        </p:txBody>
      </p:sp>
      <p:sp>
        <p:nvSpPr>
          <p:cNvPr id="42" name="CuadroTexto 41"/>
          <p:cNvSpPr txBox="1"/>
          <p:nvPr/>
        </p:nvSpPr>
        <p:spPr>
          <a:xfrm>
            <a:off x="5416948" y="764704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C: Pintar</a:t>
            </a:r>
            <a:endParaRPr lang="en-US" dirty="0"/>
          </a:p>
        </p:txBody>
      </p:sp>
      <p:sp>
        <p:nvSpPr>
          <p:cNvPr id="43" name="9 Flecha derecha"/>
          <p:cNvSpPr>
            <a:spLocks noChangeArrowheads="1"/>
          </p:cNvSpPr>
          <p:nvPr/>
        </p:nvSpPr>
        <p:spPr bwMode="auto">
          <a:xfrm>
            <a:off x="611560" y="2420863"/>
            <a:ext cx="503238" cy="215900"/>
          </a:xfrm>
          <a:prstGeom prst="rightArrow">
            <a:avLst>
              <a:gd name="adj1" fmla="val 50000"/>
              <a:gd name="adj2" fmla="val 4995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s-AR" altLang="en-US"/>
          </a:p>
        </p:txBody>
      </p:sp>
      <p:sp>
        <p:nvSpPr>
          <p:cNvPr id="46" name="12 Flecha derecha"/>
          <p:cNvSpPr>
            <a:spLocks noChangeArrowheads="1"/>
          </p:cNvSpPr>
          <p:nvPr/>
        </p:nvSpPr>
        <p:spPr bwMode="auto">
          <a:xfrm>
            <a:off x="5866557" y="2492301"/>
            <a:ext cx="504825" cy="215900"/>
          </a:xfrm>
          <a:prstGeom prst="rightArrow">
            <a:avLst>
              <a:gd name="adj1" fmla="val 50000"/>
              <a:gd name="adj2" fmla="val 5011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s-AR" altLang="en-US"/>
          </a:p>
        </p:txBody>
      </p:sp>
      <p:sp>
        <p:nvSpPr>
          <p:cNvPr id="47" name="CuadroTexto 46"/>
          <p:cNvSpPr txBox="1"/>
          <p:nvPr/>
        </p:nvSpPr>
        <p:spPr>
          <a:xfrm>
            <a:off x="1475656" y="234888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</a:t>
            </a:r>
            <a:endParaRPr lang="en-US" dirty="0"/>
          </a:p>
        </p:txBody>
      </p:sp>
      <p:sp>
        <p:nvSpPr>
          <p:cNvPr id="48" name="CuadroTexto 47"/>
          <p:cNvSpPr txBox="1"/>
          <p:nvPr/>
        </p:nvSpPr>
        <p:spPr>
          <a:xfrm>
            <a:off x="3110637" y="1628800"/>
            <a:ext cx="597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B1</a:t>
            </a:r>
            <a:endParaRPr lang="en-US" sz="1400" dirty="0"/>
          </a:p>
        </p:txBody>
      </p:sp>
      <p:sp>
        <p:nvSpPr>
          <p:cNvPr id="49" name="CuadroTexto 48"/>
          <p:cNvSpPr txBox="1"/>
          <p:nvPr/>
        </p:nvSpPr>
        <p:spPr>
          <a:xfrm>
            <a:off x="5004048" y="234888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</a:t>
            </a:r>
            <a:endParaRPr lang="en-US" dirty="0"/>
          </a:p>
        </p:txBody>
      </p:sp>
      <p:sp>
        <p:nvSpPr>
          <p:cNvPr id="50" name="5 CuadroTexto"/>
          <p:cNvSpPr txBox="1">
            <a:spLocks noChangeArrowheads="1"/>
          </p:cNvSpPr>
          <p:nvPr/>
        </p:nvSpPr>
        <p:spPr bwMode="auto">
          <a:xfrm>
            <a:off x="1394496" y="2320553"/>
            <a:ext cx="648022" cy="460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52" name="7 CuadroTexto"/>
          <p:cNvSpPr txBox="1">
            <a:spLocks noChangeArrowheads="1"/>
          </p:cNvSpPr>
          <p:nvPr/>
        </p:nvSpPr>
        <p:spPr bwMode="auto">
          <a:xfrm>
            <a:off x="4859139" y="2320553"/>
            <a:ext cx="792163" cy="460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53" name="10 Flecha derecha"/>
          <p:cNvSpPr>
            <a:spLocks noChangeArrowheads="1"/>
          </p:cNvSpPr>
          <p:nvPr/>
        </p:nvSpPr>
        <p:spPr bwMode="auto">
          <a:xfrm rot="2712242">
            <a:off x="2206784" y="2927592"/>
            <a:ext cx="503238" cy="215900"/>
          </a:xfrm>
          <a:prstGeom prst="rightArrow">
            <a:avLst>
              <a:gd name="adj1" fmla="val 50000"/>
              <a:gd name="adj2" fmla="val 4995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s-AR" altLang="en-US"/>
          </a:p>
        </p:txBody>
      </p:sp>
      <p:sp>
        <p:nvSpPr>
          <p:cNvPr id="54" name="11 Flecha derecha"/>
          <p:cNvSpPr>
            <a:spLocks noChangeArrowheads="1"/>
          </p:cNvSpPr>
          <p:nvPr/>
        </p:nvSpPr>
        <p:spPr bwMode="auto">
          <a:xfrm rot="19652019">
            <a:off x="4039475" y="3166483"/>
            <a:ext cx="504825" cy="215900"/>
          </a:xfrm>
          <a:prstGeom prst="rightArrow">
            <a:avLst>
              <a:gd name="adj1" fmla="val 50000"/>
              <a:gd name="adj2" fmla="val 5011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s-AR" altLang="en-US"/>
          </a:p>
        </p:txBody>
      </p:sp>
      <p:sp>
        <p:nvSpPr>
          <p:cNvPr id="55" name="6 CuadroTexto"/>
          <p:cNvSpPr txBox="1">
            <a:spLocks noChangeArrowheads="1"/>
          </p:cNvSpPr>
          <p:nvPr/>
        </p:nvSpPr>
        <p:spPr bwMode="auto">
          <a:xfrm>
            <a:off x="3024014" y="3212976"/>
            <a:ext cx="755898" cy="460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56" name="10 Flecha derecha"/>
          <p:cNvSpPr>
            <a:spLocks noChangeArrowheads="1"/>
          </p:cNvSpPr>
          <p:nvPr/>
        </p:nvSpPr>
        <p:spPr bwMode="auto">
          <a:xfrm rot="19798409">
            <a:off x="2239110" y="2093565"/>
            <a:ext cx="503238" cy="215900"/>
          </a:xfrm>
          <a:prstGeom prst="rightArrow">
            <a:avLst>
              <a:gd name="adj1" fmla="val 50000"/>
              <a:gd name="adj2" fmla="val 4995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s-AR" altLang="en-US"/>
          </a:p>
        </p:txBody>
      </p:sp>
      <p:sp>
        <p:nvSpPr>
          <p:cNvPr id="57" name="11 Flecha derecha"/>
          <p:cNvSpPr>
            <a:spLocks noChangeArrowheads="1"/>
          </p:cNvSpPr>
          <p:nvPr/>
        </p:nvSpPr>
        <p:spPr bwMode="auto">
          <a:xfrm rot="2116595">
            <a:off x="4074737" y="2079036"/>
            <a:ext cx="504825" cy="215900"/>
          </a:xfrm>
          <a:prstGeom prst="rightArrow">
            <a:avLst>
              <a:gd name="adj1" fmla="val 50000"/>
              <a:gd name="adj2" fmla="val 5011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s-AR" altLang="en-US"/>
          </a:p>
        </p:txBody>
      </p:sp>
      <p:sp>
        <p:nvSpPr>
          <p:cNvPr id="58" name="6 CuadroTexto"/>
          <p:cNvSpPr txBox="1">
            <a:spLocks noChangeArrowheads="1"/>
          </p:cNvSpPr>
          <p:nvPr/>
        </p:nvSpPr>
        <p:spPr bwMode="auto">
          <a:xfrm>
            <a:off x="3004717" y="1556792"/>
            <a:ext cx="755898" cy="4603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62" name="CuadroTexto 61"/>
          <p:cNvSpPr txBox="1"/>
          <p:nvPr/>
        </p:nvSpPr>
        <p:spPr>
          <a:xfrm>
            <a:off x="3172247" y="3284984"/>
            <a:ext cx="535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B2</a:t>
            </a:r>
            <a:endParaRPr lang="en-US" sz="1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1389775" y="2780928"/>
            <a:ext cx="6527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/>
              <a:t>(5 min)</a:t>
            </a:r>
            <a:endParaRPr lang="en-US" sz="1100" dirty="0"/>
          </a:p>
        </p:txBody>
      </p:sp>
      <p:sp>
        <p:nvSpPr>
          <p:cNvPr id="36" name="CuadroTexto 35"/>
          <p:cNvSpPr txBox="1"/>
          <p:nvPr/>
        </p:nvSpPr>
        <p:spPr>
          <a:xfrm>
            <a:off x="3045959" y="1988840"/>
            <a:ext cx="7312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/>
              <a:t>(</a:t>
            </a:r>
            <a:r>
              <a:rPr lang="es-ES" sz="1100" b="1" dirty="0" smtClean="0">
                <a:solidFill>
                  <a:srgbClr val="00B0F0"/>
                </a:solidFill>
              </a:rPr>
              <a:t>20 min)</a:t>
            </a:r>
            <a:endParaRPr lang="en-US" sz="1100" b="1" dirty="0">
              <a:solidFill>
                <a:srgbClr val="00B0F0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3045959" y="3671446"/>
            <a:ext cx="7312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/>
              <a:t>(10 min)</a:t>
            </a:r>
            <a:endParaRPr lang="en-US" sz="1100" dirty="0"/>
          </a:p>
        </p:txBody>
      </p:sp>
      <p:sp>
        <p:nvSpPr>
          <p:cNvPr id="38" name="CuadroTexto 37"/>
          <p:cNvSpPr txBox="1"/>
          <p:nvPr/>
        </p:nvSpPr>
        <p:spPr>
          <a:xfrm>
            <a:off x="4922838" y="2807350"/>
            <a:ext cx="6527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/>
              <a:t>(6 min)</a:t>
            </a:r>
            <a:endParaRPr lang="en-US" sz="1100" dirty="0"/>
          </a:p>
        </p:txBody>
      </p:sp>
      <p:sp>
        <p:nvSpPr>
          <p:cNvPr id="40" name="CuadroTexto 39"/>
          <p:cNvSpPr txBox="1"/>
          <p:nvPr/>
        </p:nvSpPr>
        <p:spPr>
          <a:xfrm>
            <a:off x="1250430" y="3023374"/>
            <a:ext cx="9460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rgbClr val="FFFF00"/>
                </a:solidFill>
              </a:rPr>
              <a:t>(12 u/hora)</a:t>
            </a:r>
            <a:endParaRPr lang="en-US" sz="1100" b="1" dirty="0">
              <a:solidFill>
                <a:srgbClr val="FFFF00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2896625" y="2231286"/>
            <a:ext cx="8707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rgbClr val="FFFF00"/>
                </a:solidFill>
              </a:rPr>
              <a:t>(3 u/hora)</a:t>
            </a:r>
            <a:endParaRPr lang="en-US" sz="1100" b="1" dirty="0">
              <a:solidFill>
                <a:srgbClr val="FFFF00"/>
              </a:solidFill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2981169" y="3959478"/>
            <a:ext cx="8707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rgbClr val="FFFF00"/>
                </a:solidFill>
              </a:rPr>
              <a:t>(6 u/hora)</a:t>
            </a:r>
            <a:endParaRPr lang="en-US" sz="1100" b="1" dirty="0">
              <a:solidFill>
                <a:srgbClr val="FFFF00"/>
              </a:solidFill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4869569" y="3068960"/>
            <a:ext cx="9492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rgbClr val="FFFF00"/>
                </a:solidFill>
              </a:rPr>
              <a:t>(10 u/hora)</a:t>
            </a:r>
            <a:endParaRPr lang="en-US" sz="11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5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2" grpId="0"/>
      <p:bldP spid="4" grpId="0"/>
      <p:bldP spid="39" grpId="0"/>
      <p:bldP spid="42" grpId="0"/>
      <p:bldP spid="43" grpId="0" animBg="1"/>
      <p:bldP spid="46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2" grpId="0"/>
      <p:bldP spid="7" grpId="0"/>
      <p:bldP spid="36" grpId="0"/>
      <p:bldP spid="37" grpId="0"/>
      <p:bldP spid="38" grpId="0"/>
      <p:bldP spid="40" grpId="0"/>
      <p:bldP spid="41" grpId="0"/>
      <p:bldP spid="51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2 Subtítulo"/>
          <p:cNvSpPr txBox="1">
            <a:spLocks/>
          </p:cNvSpPr>
          <p:nvPr/>
        </p:nvSpPr>
        <p:spPr bwMode="auto">
          <a:xfrm>
            <a:off x="1115616" y="188640"/>
            <a:ext cx="648198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FFFF00"/>
                </a:solidFill>
                <a:latin typeface="Tahom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rgbClr val="33CC33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None/>
            </a:pPr>
            <a:r>
              <a:rPr lang="es-AR" altLang="es-AR" sz="2000" b="1" dirty="0" smtClean="0">
                <a:latin typeface="Garamond" panose="02020404030301010803" pitchFamily="18" charset="0"/>
              </a:rPr>
              <a:t>ESTUDIO DE CARGAS DE TRABAJO (ECT)</a:t>
            </a:r>
            <a:endParaRPr lang="es-AR" altLang="es-AR" sz="2000" b="1" dirty="0">
              <a:latin typeface="Garamond" panose="02020404030301010803" pitchFamily="18" charset="0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 bwMode="auto">
          <a:xfrm>
            <a:off x="179512" y="908720"/>
            <a:ext cx="878497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FFFF00"/>
                </a:solidFill>
                <a:latin typeface="Tahom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rgbClr val="33CC33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None/>
            </a:pPr>
            <a:r>
              <a:rPr lang="es-AR" altLang="es-AR" sz="2000" b="1" dirty="0" smtClean="0">
                <a:latin typeface="Garamond" panose="02020404030301010803" pitchFamily="18" charset="0"/>
              </a:rPr>
              <a:t>ECT: Es el   conjunto de conceptos, técnicas y métodos que se utilizan para medir y optimizar la ejecución de las actividades de un proceso</a:t>
            </a:r>
            <a:endParaRPr lang="es-AR" altLang="es-AR" sz="2000" b="1" dirty="0">
              <a:latin typeface="Garamond" panose="02020404030301010803" pitchFamily="18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 bwMode="auto">
          <a:xfrm>
            <a:off x="539552" y="2060848"/>
            <a:ext cx="3024336" cy="4320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/>
        </p:spPr>
        <p:txBody>
          <a:bodyPr/>
          <a:lstStyle>
            <a:lvl1pPr defTabSz="4572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FFFF00"/>
                </a:solidFill>
                <a:latin typeface="Tahom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rgbClr val="33CC33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None/>
            </a:pPr>
            <a:r>
              <a:rPr lang="es-AR" altLang="es-AR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¿</a:t>
            </a:r>
            <a:r>
              <a:rPr lang="es-AR" altLang="es-AR" sz="2000" b="1" u="sng" dirty="0" smtClean="0">
                <a:solidFill>
                  <a:schemeClr val="bg1"/>
                </a:solidFill>
                <a:latin typeface="Garamond" panose="02020404030301010803" pitchFamily="18" charset="0"/>
              </a:rPr>
              <a:t>Quién debe medir la CT</a:t>
            </a:r>
            <a:r>
              <a:rPr lang="es-AR" altLang="es-AR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?</a:t>
            </a:r>
            <a:endParaRPr lang="es-AR" altLang="es-AR" sz="2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 bwMode="auto">
          <a:xfrm>
            <a:off x="6012160" y="2132856"/>
            <a:ext cx="1944216" cy="4320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/>
        </p:spPr>
        <p:txBody>
          <a:bodyPr/>
          <a:lstStyle>
            <a:lvl1pPr defTabSz="4572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FFFF00"/>
                </a:solidFill>
                <a:latin typeface="Tahom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rgbClr val="33CC33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None/>
            </a:pPr>
            <a:r>
              <a:rPr lang="es-AR" altLang="es-AR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Un equipo</a:t>
            </a:r>
            <a:endParaRPr lang="es-AR" altLang="es-AR" sz="2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39552" y="3068960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latin typeface="Trebuchet MS" panose="020B0603020202020204" pitchFamily="34" charset="0"/>
              </a:rPr>
              <a:t>Si quiere mejorar la </a:t>
            </a:r>
            <a:r>
              <a:rPr lang="es-ES" sz="1600" dirty="0" smtClean="0">
                <a:latin typeface="Trebuchet MS" panose="020B0603020202020204" pitchFamily="34" charset="0"/>
              </a:rPr>
              <a:t>productividad </a:t>
            </a:r>
            <a:r>
              <a:rPr lang="es-ES" sz="1600" dirty="0">
                <a:latin typeface="Trebuchet MS" panose="020B0603020202020204" pitchFamily="34" charset="0"/>
              </a:rPr>
              <a:t>de sus empleados debe establecer una </a:t>
            </a:r>
            <a:r>
              <a:rPr lang="es-ES" sz="1600" dirty="0" smtClean="0">
                <a:latin typeface="Trebuchet MS" panose="020B0603020202020204" pitchFamily="34" charset="0"/>
              </a:rPr>
              <a:t>estrategia </a:t>
            </a:r>
            <a:r>
              <a:rPr lang="es-ES" sz="1600" dirty="0">
                <a:latin typeface="Trebuchet MS" panose="020B0603020202020204" pitchFamily="34" charset="0"/>
              </a:rPr>
              <a:t>de gestión de las cargas de trabajo así como </a:t>
            </a:r>
            <a:r>
              <a:rPr lang="es-ES" sz="1600" dirty="0" smtClean="0">
                <a:latin typeface="Trebuchet MS" panose="020B0603020202020204" pitchFamily="34" charset="0"/>
              </a:rPr>
              <a:t>otros factores de riesgo en el trabajo</a:t>
            </a:r>
            <a:endParaRPr lang="en-US" sz="1600" dirty="0"/>
          </a:p>
        </p:txBody>
      </p:sp>
      <p:sp>
        <p:nvSpPr>
          <p:cNvPr id="8" name="Rectángulo 3"/>
          <p:cNvSpPr/>
          <p:nvPr/>
        </p:nvSpPr>
        <p:spPr>
          <a:xfrm>
            <a:off x="251520" y="4365104"/>
            <a:ext cx="3672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Según la vía de análisis</a:t>
            </a:r>
            <a:endParaRPr lang="es-ES" sz="1600" b="1" i="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6"/>
          <p:cNvSpPr/>
          <p:nvPr/>
        </p:nvSpPr>
        <p:spPr>
          <a:xfrm>
            <a:off x="755576" y="501317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Vía de Análisis Cualitativo: basado en la </a:t>
            </a:r>
            <a:r>
              <a:rPr lang="es-ES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percepciones </a:t>
            </a:r>
            <a:r>
              <a:rPr lang="es-E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ES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intuiciones del analista. El </a:t>
            </a:r>
            <a:r>
              <a:rPr lang="es-E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étodo </a:t>
            </a:r>
            <a:r>
              <a:rPr lang="es-E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difundido y utilizado es el denominado Sistema </a:t>
            </a:r>
            <a:r>
              <a:rPr lang="es-ES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Delphi.</a:t>
            </a:r>
            <a:endParaRPr lang="es-ES" sz="1600" i="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4"/>
          <p:cNvSpPr/>
          <p:nvPr/>
        </p:nvSpPr>
        <p:spPr>
          <a:xfrm>
            <a:off x="755576" y="5734997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Vía de Análisis </a:t>
            </a:r>
            <a:r>
              <a:rPr lang="es-ES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Cuantitativo: basado </a:t>
            </a:r>
            <a:r>
              <a:rPr lang="es-E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</a:t>
            </a:r>
            <a:r>
              <a:rPr lang="es-ES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cuantificación </a:t>
            </a:r>
            <a:r>
              <a:rPr lang="es-E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las variables objeto de Análisis. </a:t>
            </a:r>
            <a:r>
              <a:rPr lang="es-ES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los </a:t>
            </a:r>
            <a:r>
              <a:rPr lang="es-ES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 </a:t>
            </a:r>
            <a:r>
              <a:rPr lang="es-E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conocidos se encuentran: el Modelo </a:t>
            </a:r>
            <a:r>
              <a:rPr lang="es-ES" sz="1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Markowiano</a:t>
            </a:r>
            <a:r>
              <a:rPr lang="es-E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el Modelo de Regresión y </a:t>
            </a:r>
            <a:r>
              <a:rPr lang="es-ES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de  </a:t>
            </a:r>
            <a:r>
              <a:rPr lang="es-E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utilización de </a:t>
            </a:r>
            <a:r>
              <a:rPr lang="es-ES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tiempos </a:t>
            </a:r>
            <a:r>
              <a:rPr lang="es-E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ES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nitarios </a:t>
            </a:r>
            <a:r>
              <a:rPr lang="es-E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volúmenes </a:t>
            </a:r>
            <a:r>
              <a:rPr lang="es-E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1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</a:t>
            </a:r>
            <a:endParaRPr lang="es-ES" sz="1600" i="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5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5" grpId="0"/>
      <p:bldP spid="7" grpId="0" animBg="1"/>
      <p:bldP spid="10" grpId="0" animBg="1"/>
      <p:bldP spid="4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71600" y="476672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OBJETIVOS DEL CÁLCULO DE CARGAS DE TRABAJO:</a:t>
            </a:r>
            <a:endParaRPr lang="en-US" b="0" i="0" dirty="0">
              <a:effectLst/>
              <a:latin typeface="Trebuchet MS" panose="020B0603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1268760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Trebuchet MS" panose="020B0603020202020204" pitchFamily="34" charset="0"/>
              </a:rPr>
              <a:t>Repartir el trabajo </a:t>
            </a:r>
            <a:r>
              <a:rPr lang="es-ES" dirty="0" smtClean="0">
                <a:latin typeface="Trebuchet MS" panose="020B0603020202020204" pitchFamily="34" charset="0"/>
              </a:rPr>
              <a:t>equitativamente</a:t>
            </a:r>
            <a:endParaRPr lang="es-ES" b="0" i="0" dirty="0">
              <a:effectLst/>
              <a:latin typeface="Trebuchet MS" panose="020B0603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520" y="1844824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Trebuchet MS" panose="020B0603020202020204" pitchFamily="34" charset="0"/>
              </a:rPr>
              <a:t>Tener </a:t>
            </a:r>
            <a:r>
              <a:rPr lang="es-ES" dirty="0">
                <a:latin typeface="Trebuchet MS" panose="020B0603020202020204" pitchFamily="34" charset="0"/>
              </a:rPr>
              <a:t>capacidad de control sobre el </a:t>
            </a:r>
            <a:r>
              <a:rPr lang="es-ES" dirty="0" smtClean="0">
                <a:latin typeface="Trebuchet MS" panose="020B0603020202020204" pitchFamily="34" charset="0"/>
              </a:rPr>
              <a:t>trabajo</a:t>
            </a:r>
            <a:endParaRPr lang="es-ES" b="0" i="0" dirty="0">
              <a:effectLst/>
              <a:latin typeface="Trebuchet MS" panose="020B0603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23528" y="2348880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Trebuchet MS" panose="020B0603020202020204" pitchFamily="34" charset="0"/>
              </a:rPr>
              <a:t>Motivar</a:t>
            </a:r>
            <a:endParaRPr lang="es-ES" b="0" i="0" dirty="0">
              <a:effectLst/>
              <a:latin typeface="Trebuchet MS" panose="020B0603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23528" y="2852936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Trebuchet MS" panose="020B0603020202020204" pitchFamily="34" charset="0"/>
              </a:rPr>
              <a:t>Evitar </a:t>
            </a:r>
            <a:r>
              <a:rPr lang="es-ES" dirty="0">
                <a:latin typeface="Trebuchet MS" panose="020B0603020202020204" pitchFamily="34" charset="0"/>
              </a:rPr>
              <a:t>conflictos y agravios </a:t>
            </a:r>
            <a:r>
              <a:rPr lang="es-ES" dirty="0" smtClean="0">
                <a:latin typeface="Trebuchet MS" panose="020B0603020202020204" pitchFamily="34" charset="0"/>
              </a:rPr>
              <a:t>comparativos</a:t>
            </a:r>
            <a:endParaRPr lang="es-ES" dirty="0">
              <a:latin typeface="Trebuchet MS" panose="020B0603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23528" y="3347700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Trebuchet MS" panose="020B0603020202020204" pitchFamily="34" charset="0"/>
              </a:rPr>
              <a:t>Mejorar </a:t>
            </a:r>
            <a:r>
              <a:rPr lang="es-ES" dirty="0">
                <a:latin typeface="Trebuchet MS" panose="020B0603020202020204" pitchFamily="34" charset="0"/>
              </a:rPr>
              <a:t>los descansos y reducir la </a:t>
            </a:r>
            <a:r>
              <a:rPr lang="es-ES" dirty="0" smtClean="0">
                <a:latin typeface="Trebuchet MS" panose="020B0603020202020204" pitchFamily="34" charset="0"/>
              </a:rPr>
              <a:t>fatiga</a:t>
            </a:r>
            <a:endParaRPr lang="es-ES" dirty="0">
              <a:latin typeface="Trebuchet MS" panose="020B0603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23528" y="3851756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Trebuchet MS" panose="020B0603020202020204" pitchFamily="34" charset="0"/>
              </a:rPr>
              <a:t>Evitar </a:t>
            </a:r>
            <a:r>
              <a:rPr lang="es-ES" dirty="0">
                <a:latin typeface="Trebuchet MS" panose="020B0603020202020204" pitchFamily="34" charset="0"/>
              </a:rPr>
              <a:t>problemas estratégicos con personas clave </a:t>
            </a:r>
            <a:r>
              <a:rPr lang="es-ES" dirty="0" smtClean="0">
                <a:latin typeface="Trebuchet MS" panose="020B0603020202020204" pitchFamily="34" charset="0"/>
              </a:rPr>
              <a:t>sobrecargadas</a:t>
            </a:r>
            <a:endParaRPr lang="es-ES" dirty="0">
              <a:latin typeface="Trebuchet MS" panose="020B0603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23528" y="4355812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Trebuchet MS" panose="020B0603020202020204" pitchFamily="34" charset="0"/>
              </a:rPr>
              <a:t>Mejorar </a:t>
            </a:r>
            <a:r>
              <a:rPr lang="es-ES" dirty="0">
                <a:latin typeface="Trebuchet MS" panose="020B0603020202020204" pitchFamily="34" charset="0"/>
              </a:rPr>
              <a:t>la gestión del </a:t>
            </a:r>
            <a:r>
              <a:rPr lang="es-ES" dirty="0" smtClean="0">
                <a:latin typeface="Trebuchet MS" panose="020B0603020202020204" pitchFamily="34" charset="0"/>
              </a:rPr>
              <a:t>estrés</a:t>
            </a:r>
            <a:endParaRPr lang="es-ES" dirty="0">
              <a:latin typeface="Trebuchet MS" panose="020B0603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23528" y="4931876"/>
            <a:ext cx="882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Trebuchet MS" panose="020B0603020202020204" pitchFamily="34" charset="0"/>
              </a:rPr>
              <a:t>Establecer </a:t>
            </a:r>
            <a:r>
              <a:rPr lang="es-ES" dirty="0">
                <a:latin typeface="Trebuchet MS" panose="020B0603020202020204" pitchFamily="34" charset="0"/>
              </a:rPr>
              <a:t>criterios objetivos sobre la medición del rendimiento y la </a:t>
            </a:r>
            <a:r>
              <a:rPr lang="es-ES" dirty="0" smtClean="0">
                <a:latin typeface="Trebuchet MS" panose="020B0603020202020204" pitchFamily="34" charset="0"/>
              </a:rPr>
              <a:t>productividad</a:t>
            </a:r>
            <a:endParaRPr lang="es-ES" dirty="0">
              <a:latin typeface="Trebuchet MS" panose="020B0603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23528" y="550794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Trebuchet MS" panose="020B0603020202020204" pitchFamily="34" charset="0"/>
              </a:rPr>
              <a:t>Conocer </a:t>
            </a:r>
            <a:r>
              <a:rPr lang="es-ES" dirty="0">
                <a:latin typeface="Trebuchet MS" panose="020B0603020202020204" pitchFamily="34" charset="0"/>
              </a:rPr>
              <a:t>el porcentaje de actividad de cada trabajador (productividad)</a:t>
            </a:r>
            <a:endParaRPr lang="es-ES" b="0" i="0" dirty="0">
              <a:effectLst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96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9513" y="1773971"/>
            <a:ext cx="3168351" cy="42473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olidFill>
                  <a:schemeClr val="bg1"/>
                </a:solidFill>
              </a:rPr>
              <a:t>Se quieren producir 480 unidades diarias de un producto P en las </a:t>
            </a:r>
          </a:p>
          <a:p>
            <a:pPr algn="just"/>
            <a:r>
              <a:rPr lang="es-ES" dirty="0" smtClean="0">
                <a:solidFill>
                  <a:schemeClr val="bg1"/>
                </a:solidFill>
              </a:rPr>
              <a:t>instalaciones de la Planta de la empresa, en las que se trabaja 10  horas por día . Se quiere hacer el equilibrio en la línea de montaje, utilizando  como regla principal el asignar la tarea, dentro de las posibles candidatas, que tenga una mayor duración.</a:t>
            </a:r>
          </a:p>
          <a:p>
            <a:pPr algn="just"/>
            <a:r>
              <a:rPr lang="es-ES" dirty="0" smtClean="0">
                <a:solidFill>
                  <a:schemeClr val="bg1"/>
                </a:solidFill>
              </a:rPr>
              <a:t>Calcular la eficiencia de la solución propuesta.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97242"/>
              </p:ext>
            </p:extLst>
          </p:nvPr>
        </p:nvGraphicFramePr>
        <p:xfrm>
          <a:off x="4932040" y="2311310"/>
          <a:ext cx="3024336" cy="414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" name="Hoja de cálculo" r:id="rId3" imgW="2257371" imgH="2352704" progId="Excel.Sheet.12">
                  <p:embed/>
                </p:oleObj>
              </mc:Choice>
              <mc:Fallback>
                <p:oleObj name="Hoja de cálculo" r:id="rId3" imgW="2257371" imgH="235270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32040" y="2311310"/>
                        <a:ext cx="3024336" cy="41420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944110" y="116632"/>
            <a:ext cx="1123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EJEMPLO</a:t>
            </a:r>
            <a:endParaRPr lang="es-AR" b="1" dirty="0"/>
          </a:p>
        </p:txBody>
      </p:sp>
      <p:sp>
        <p:nvSpPr>
          <p:cNvPr id="5" name="CuadroTexto 1"/>
          <p:cNvSpPr txBox="1"/>
          <p:nvPr/>
        </p:nvSpPr>
        <p:spPr>
          <a:xfrm>
            <a:off x="4283968" y="788511"/>
            <a:ext cx="4320479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olidFill>
                  <a:schemeClr val="bg1"/>
                </a:solidFill>
              </a:rPr>
              <a:t>Las tareas que deben realizarse, con su tiempo de realización en segundos,  y las precedencias entre las tareas son las mostradas en la tabla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2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112890"/>
              </p:ext>
            </p:extLst>
          </p:nvPr>
        </p:nvGraphicFramePr>
        <p:xfrm>
          <a:off x="3203849" y="188640"/>
          <a:ext cx="5832648" cy="39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" name="Hoja de cálculo" r:id="rId3" imgW="4895814" imgH="2866882" progId="Excel.Sheet.12">
                  <p:embed/>
                </p:oleObj>
              </mc:Choice>
              <mc:Fallback>
                <p:oleObj name="Hoja de cálculo" r:id="rId3" imgW="4895814" imgH="286688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3849" y="188640"/>
                        <a:ext cx="5832648" cy="396044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51520" y="5085184"/>
            <a:ext cx="8302273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</a:rPr>
              <a:t>Tiempo de ciclo= C =Tiempo de producción diaria / producción diaria = 10x60x60 / 480 = 75 s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884678"/>
              </p:ext>
            </p:extLst>
          </p:nvPr>
        </p:nvGraphicFramePr>
        <p:xfrm>
          <a:off x="270627" y="188640"/>
          <a:ext cx="2645189" cy="39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5" name="Hoja de cálculo" r:id="rId5" imgW="2257371" imgH="2552709" progId="Excel.Sheet.12">
                  <p:embed/>
                </p:oleObj>
              </mc:Choice>
              <mc:Fallback>
                <p:oleObj name="Hoja de cálculo" r:id="rId5" imgW="2257371" imgH="255270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0627" y="188640"/>
                        <a:ext cx="2645189" cy="396044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520" y="6330806"/>
            <a:ext cx="8100294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Número mínimo de estaciones de trabajo = Ne = 274 / 75 = 3,65 estaciones → 4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51520" y="4456857"/>
            <a:ext cx="5213287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Tiempo de producción diaria = 10x60x60 = 36000 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868144" y="4437112"/>
            <a:ext cx="2541080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Producción diaria = 480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CuadroTexto 34"/>
          <p:cNvSpPr txBox="1"/>
          <p:nvPr/>
        </p:nvSpPr>
        <p:spPr>
          <a:xfrm>
            <a:off x="692263" y="5518973"/>
            <a:ext cx="6280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Muchas veces se agrupa por estaciones de trabajo (</a:t>
            </a:r>
            <a:r>
              <a:rPr lang="es-ES" b="1" dirty="0"/>
              <a:t>según </a:t>
            </a:r>
            <a:r>
              <a:rPr lang="es-ES" b="1" dirty="0" smtClean="0"/>
              <a:t>la</a:t>
            </a:r>
          </a:p>
          <a:p>
            <a:r>
              <a:rPr lang="es-ES" b="1" dirty="0" smtClean="0"/>
              <a:t> </a:t>
            </a:r>
            <a:r>
              <a:rPr lang="es-ES" b="1" dirty="0"/>
              <a:t>labor administrativa o productiva en la que intervengan</a:t>
            </a:r>
            <a:r>
              <a:rPr lang="es-ES" b="1" dirty="0" smtClean="0"/>
              <a:t>.)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33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11560" y="260648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Regla para asignar las tareas</a:t>
            </a:r>
            <a:endParaRPr lang="en-US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107504" y="692696"/>
            <a:ext cx="79223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Una tarea podrá ser candidata a ser asignada a una estación, cuando todas</a:t>
            </a:r>
          </a:p>
          <a:p>
            <a:r>
              <a:rPr lang="es-ES" dirty="0" smtClean="0"/>
              <a:t> sus tareas precedentes ya haya sido asignadas, y su tiempo de realización</a:t>
            </a:r>
          </a:p>
          <a:p>
            <a:r>
              <a:rPr lang="es-ES" dirty="0" smtClean="0"/>
              <a:t> sea igual o menor que el tiempo no asignado en la estación  de trabajo</a:t>
            </a:r>
            <a:endParaRPr lang="en-US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680674"/>
              </p:ext>
            </p:extLst>
          </p:nvPr>
        </p:nvGraphicFramePr>
        <p:xfrm>
          <a:off x="2195736" y="1916832"/>
          <a:ext cx="6624736" cy="3672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" name="Hoja de cálculo" r:id="rId3" imgW="4895814" imgH="2866882" progId="Excel.Sheet.12">
                  <p:embed/>
                </p:oleObj>
              </mc:Choice>
              <mc:Fallback>
                <p:oleObj name="Hoja de cálculo" r:id="rId3" imgW="4895814" imgH="2866882" progId="Excel.Sheet.12">
                  <p:embed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5736" y="1916832"/>
                        <a:ext cx="6624736" cy="3672409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/>
          <p:cNvSpPr/>
          <p:nvPr/>
        </p:nvSpPr>
        <p:spPr>
          <a:xfrm>
            <a:off x="2411760" y="3284984"/>
            <a:ext cx="864096" cy="93610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070622"/>
              </p:ext>
            </p:extLst>
          </p:nvPr>
        </p:nvGraphicFramePr>
        <p:xfrm>
          <a:off x="2195736" y="5733256"/>
          <a:ext cx="6624736" cy="1032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3" name="Hoja de cálculo" r:id="rId5" imgW="3819552" imgH="609741" progId="Excel.Sheet.12">
                  <p:embed/>
                </p:oleObj>
              </mc:Choice>
              <mc:Fallback>
                <p:oleObj name="Hoja de cálculo" r:id="rId5" imgW="3819552" imgH="6097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95736" y="5733256"/>
                        <a:ext cx="6624736" cy="103255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700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804224"/>
              </p:ext>
            </p:extLst>
          </p:nvPr>
        </p:nvGraphicFramePr>
        <p:xfrm>
          <a:off x="1619672" y="116632"/>
          <a:ext cx="7200800" cy="399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9" name="Hoja de cálculo" r:id="rId3" imgW="4895814" imgH="2866882" progId="Excel.Sheet.12">
                  <p:embed/>
                </p:oleObj>
              </mc:Choice>
              <mc:Fallback>
                <p:oleObj name="Hoja de cálculo" r:id="rId3" imgW="4895814" imgH="2866882" progId="Excel.Sheet.12">
                  <p:embed/>
                  <p:pic>
                    <p:nvPicPr>
                      <p:cNvPr id="6" name="Objeto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116632"/>
                        <a:ext cx="7200800" cy="3991749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/>
          <p:cNvSpPr/>
          <p:nvPr/>
        </p:nvSpPr>
        <p:spPr>
          <a:xfrm>
            <a:off x="1979712" y="1628800"/>
            <a:ext cx="720080" cy="807742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3131840" y="764704"/>
            <a:ext cx="792088" cy="864096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76274"/>
              </p:ext>
            </p:extLst>
          </p:nvPr>
        </p:nvGraphicFramePr>
        <p:xfrm>
          <a:off x="1619672" y="4279632"/>
          <a:ext cx="7200800" cy="1526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0" name="Hoja de cálculo" r:id="rId5" imgW="3819552" imgH="809746" progId="Excel.Sheet.12">
                  <p:embed/>
                </p:oleObj>
              </mc:Choice>
              <mc:Fallback>
                <p:oleObj name="Hoja de cálculo" r:id="rId5" imgW="3819552" imgH="80974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9672" y="4279632"/>
                        <a:ext cx="7200800" cy="152635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464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5874</TotalTime>
  <Words>1520</Words>
  <Application>Microsoft Office PowerPoint</Application>
  <PresentationFormat>Presentación en pantalla (4:3)</PresentationFormat>
  <Paragraphs>211</Paragraphs>
  <Slides>27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8" baseType="lpstr">
      <vt:lpstr>Agency FB</vt:lpstr>
      <vt:lpstr>Arial</vt:lpstr>
      <vt:lpstr>Bodoni MT</vt:lpstr>
      <vt:lpstr>Calibri</vt:lpstr>
      <vt:lpstr>Century Gothic</vt:lpstr>
      <vt:lpstr>Garamond</vt:lpstr>
      <vt:lpstr>Tahoma</vt:lpstr>
      <vt:lpstr>Trebuchet MS</vt:lpstr>
      <vt:lpstr>Wingdings 3</vt:lpstr>
      <vt:lpstr>Ion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FACULTAD DE INGENIERÍA FORMULACIÓN Y EVALUACIÓN DE PROYECTOS</dc:title>
  <dc:creator>Luffi</dc:creator>
  <cp:lastModifiedBy>usuario</cp:lastModifiedBy>
  <cp:revision>705</cp:revision>
  <cp:lastPrinted>2015-03-17T16:14:28Z</cp:lastPrinted>
  <dcterms:created xsi:type="dcterms:W3CDTF">2015-03-14T19:26:17Z</dcterms:created>
  <dcterms:modified xsi:type="dcterms:W3CDTF">2020-06-23T18:09:50Z</dcterms:modified>
</cp:coreProperties>
</file>