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5"/>
  </p:notesMasterIdLst>
  <p:sldIdLst>
    <p:sldId id="256" r:id="rId2"/>
    <p:sldId id="257" r:id="rId3"/>
    <p:sldId id="259" r:id="rId4"/>
    <p:sldId id="262" r:id="rId5"/>
    <p:sldId id="263" r:id="rId6"/>
    <p:sldId id="267" r:id="rId7"/>
    <p:sldId id="272" r:id="rId8"/>
    <p:sldId id="269" r:id="rId9"/>
    <p:sldId id="270" r:id="rId10"/>
    <p:sldId id="273" r:id="rId11"/>
    <p:sldId id="275" r:id="rId12"/>
    <p:sldId id="277" r:id="rId13"/>
    <p:sldId id="278" r:id="rId14"/>
    <p:sldId id="279" r:id="rId15"/>
    <p:sldId id="301" r:id="rId16"/>
    <p:sldId id="300" r:id="rId17"/>
    <p:sldId id="281" r:id="rId18"/>
    <p:sldId id="280" r:id="rId19"/>
    <p:sldId id="294" r:id="rId20"/>
    <p:sldId id="286" r:id="rId21"/>
    <p:sldId id="282" r:id="rId22"/>
    <p:sldId id="287" r:id="rId23"/>
    <p:sldId id="293" r:id="rId24"/>
    <p:sldId id="292" r:id="rId25"/>
    <p:sldId id="288" r:id="rId26"/>
    <p:sldId id="289" r:id="rId27"/>
    <p:sldId id="290" r:id="rId28"/>
    <p:sldId id="291" r:id="rId29"/>
    <p:sldId id="283" r:id="rId30"/>
    <p:sldId id="295" r:id="rId31"/>
    <p:sldId id="297" r:id="rId32"/>
    <p:sldId id="299" r:id="rId33"/>
    <p:sldId id="258" r:id="rId3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070B"/>
    <a:srgbClr val="B40814"/>
    <a:srgbClr val="380F0E"/>
    <a:srgbClr val="FFCC00"/>
    <a:srgbClr val="430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>
      <p:cViewPr varScale="1">
        <p:scale>
          <a:sx n="49" d="100"/>
          <a:sy n="49" d="100"/>
        </p:scale>
        <p:origin x="132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C3B67-A626-4D39-8E12-95D990BD5B11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55533-A8DE-4658-B16E-5390080EC8C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8131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29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30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31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32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55533-A8DE-4658-B16E-5390080EC8C7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75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396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43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0214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612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2674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7439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0097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0660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6922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645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916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73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678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26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887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808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9FCD0-BEBF-4232-AE75-40E7032FD8CF}" type="datetimeFigureOut">
              <a:rPr lang="es-MX" smtClean="0"/>
              <a:t>10/05/2025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51954FC-9C27-488C-BA4F-4FDA587385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50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415877" y="2217016"/>
            <a:ext cx="6056391" cy="2868168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sz="4400" dirty="0" smtClean="0">
                <a:solidFill>
                  <a:schemeClr val="bg1">
                    <a:lumMod val="50000"/>
                  </a:schemeClr>
                </a:solidFill>
              </a:rPr>
              <a:t>ADMINISTRACIÓN DE LAS OPERACIONES</a:t>
            </a:r>
          </a:p>
          <a:p>
            <a:endParaRPr lang="es-ES" sz="4400" dirty="0" smtClean="0"/>
          </a:p>
          <a:p>
            <a:r>
              <a:rPr lang="es-ES" sz="3600" dirty="0" smtClean="0">
                <a:solidFill>
                  <a:schemeClr val="bg2">
                    <a:lumMod val="10000"/>
                  </a:schemeClr>
                </a:solidFill>
              </a:rPr>
              <a:t>GESTIÓN DE  CALIDAD</a:t>
            </a:r>
            <a:endParaRPr lang="es-AR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65536"/>
            <a:ext cx="1112136" cy="134190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75856" y="6104329"/>
            <a:ext cx="5304986" cy="27699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en-US" altLang="en-US" sz="1200" b="1" i="1" noProof="1">
                <a:latin typeface="Arial" panose="020B0604020202020204" pitchFamily="34" charset="0"/>
              </a:rPr>
              <a:t>(Material reproducido por el Autor para uso exclusivo en clase)</a:t>
            </a:r>
          </a:p>
        </p:txBody>
      </p:sp>
      <p:sp>
        <p:nvSpPr>
          <p:cNvPr id="10" name="Marcador de pie de página 1"/>
          <p:cNvSpPr>
            <a:spLocks noGrp="1"/>
          </p:cNvSpPr>
          <p:nvPr>
            <p:ph type="ftr" sz="quarter" idx="11"/>
          </p:nvPr>
        </p:nvSpPr>
        <p:spPr>
          <a:xfrm>
            <a:off x="107504" y="6165305"/>
            <a:ext cx="2308373" cy="216024"/>
          </a:xfrm>
        </p:spPr>
        <p:txBody>
          <a:bodyPr/>
          <a:lstStyle/>
          <a:p>
            <a:r>
              <a:rPr lang="en-US" sz="1100" b="1" i="1" dirty="0" smtClean="0">
                <a:solidFill>
                  <a:schemeClr val="tx1"/>
                </a:solidFill>
              </a:rPr>
              <a:t>Ing. Marcos Antonio Urquiola</a:t>
            </a:r>
            <a:endParaRPr lang="en-US" sz="1100" b="1" i="1" dirty="0">
              <a:solidFill>
                <a:schemeClr val="tx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611560" y="260648"/>
            <a:ext cx="5208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altLang="es-AR" sz="3200" b="1" dirty="0"/>
              <a:t>FACULTAD DE INGENIERÍA</a:t>
            </a:r>
          </a:p>
        </p:txBody>
      </p:sp>
      <p:sp>
        <p:nvSpPr>
          <p:cNvPr id="12" name="2 Subtítulo"/>
          <p:cNvSpPr txBox="1">
            <a:spLocks/>
          </p:cNvSpPr>
          <p:nvPr/>
        </p:nvSpPr>
        <p:spPr bwMode="auto">
          <a:xfrm>
            <a:off x="636485" y="1730385"/>
            <a:ext cx="2496853" cy="41165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s-AR" altLang="es-AR" sz="3200" b="1" i="1" dirty="0">
                <a:latin typeface="Arial" panose="020B0604020202020204" pitchFamily="34" charset="0"/>
              </a:rPr>
              <a:t>AÑO </a:t>
            </a:r>
            <a:r>
              <a:rPr lang="es-AR" altLang="es-AR" sz="3200" b="1" i="1" dirty="0" smtClean="0">
                <a:latin typeface="Arial" panose="020B0604020202020204" pitchFamily="34" charset="0"/>
              </a:rPr>
              <a:t>2025</a:t>
            </a:r>
            <a:endParaRPr lang="es-AR" altLang="es-AR" sz="3200" b="1" i="1" dirty="0">
              <a:latin typeface="Arial" panose="020B0604020202020204" pitchFamily="34" charset="0"/>
            </a:endParaRP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622096" y="888877"/>
            <a:ext cx="5878151" cy="6802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altLang="es-AR" sz="2400" b="1" dirty="0" smtClean="0"/>
              <a:t/>
            </a:r>
            <a:br>
              <a:rPr lang="es-AR" altLang="es-AR" sz="2400" b="1" dirty="0" smtClean="0"/>
            </a:br>
            <a:r>
              <a:rPr lang="es-AR" altLang="es-AR" sz="2400" b="1" dirty="0" smtClean="0"/>
              <a:t>ADMINISTRACIÓN DE LAS OPERACIONES INDUSTRIALES</a:t>
            </a:r>
            <a:endParaRPr lang="es-AR" alt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34170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450378" y="1305253"/>
            <a:ext cx="3905598" cy="8903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531734" y="1340768"/>
            <a:ext cx="3752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CONTINUA PASOS Y HERRAMIENTAS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382938"/>
              </p:ext>
            </p:extLst>
          </p:nvPr>
        </p:nvGraphicFramePr>
        <p:xfrm>
          <a:off x="1403648" y="2420888"/>
          <a:ext cx="7344816" cy="4072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5478"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PASOS</a:t>
                      </a:r>
                      <a:endParaRPr lang="es-AR" sz="1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¿QUÉ</a:t>
                      </a:r>
                      <a:r>
                        <a:rPr lang="es-ES" sz="16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HACER?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¿CON QUE HERRAMIENTAS?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016">
                <a:tc>
                  <a:txBody>
                    <a:bodyPr/>
                    <a:lstStyle/>
                    <a:p>
                      <a:pPr algn="ctr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just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Definir y priorizar un problema de calidad.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Lluvia de ideas.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 de </a:t>
                      </a:r>
                      <a:r>
                        <a:rPr lang="es-ES" sz="1600" b="1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Pareto</a:t>
                      </a: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Matriz de priorización.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II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just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Analizar las causas</a:t>
                      </a:r>
                      <a:r>
                        <a:rPr lang="es-ES" sz="16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que originan un problema.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 causa / efecto (Ishikawa).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 de flujo.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 de campos de fuerzas.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III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Diseñar medidas de solución al problema.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Manual de procedimientos.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Formato de acuerdos.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 de árbol.</a:t>
                      </a:r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endParaRPr lang="es-E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IV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Verificar y controlar las acciones puestas</a:t>
                      </a:r>
                      <a:r>
                        <a:rPr lang="es-ES" sz="16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en práctica.</a:t>
                      </a: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endParaRPr lang="es-AR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Diagramas de control.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Indicadores.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E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Hoja de verificación.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6249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531734" y="1305253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67544" y="1373867"/>
            <a:ext cx="2456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CAPACIDAD DE PROCESO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1090757" y="2780928"/>
            <a:ext cx="0" cy="28803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1954853" y="2780928"/>
            <a:ext cx="0" cy="28803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915293" y="2780928"/>
            <a:ext cx="0" cy="28803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3899069" y="1916832"/>
            <a:ext cx="0" cy="366311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3395013" y="5507940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smtClean="0"/>
              <a:t>Media</a:t>
            </a:r>
            <a:endParaRPr lang="es-MX" sz="16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1799183" y="3502749"/>
            <a:ext cx="1739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i="1" dirty="0" smtClean="0"/>
              <a:t>Especificación Inferior</a:t>
            </a:r>
            <a:endParaRPr lang="es-MX" sz="1600" b="1" i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403124" y="3484426"/>
            <a:ext cx="17530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i="1" dirty="0"/>
              <a:t>Especificación Superior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3395013" y="4294837"/>
            <a:ext cx="1008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i="1" dirty="0" smtClean="0"/>
              <a:t>Valor Nominal</a:t>
            </a:r>
            <a:endParaRPr lang="es-MX" sz="1600" b="1" i="1" dirty="0"/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1043608" y="5625673"/>
            <a:ext cx="5904656" cy="355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5004047" y="4170566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smtClean="0"/>
              <a:t>4 Sigma</a:t>
            </a:r>
            <a:endParaRPr lang="es-MX" sz="16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076055" y="4581128"/>
            <a:ext cx="10081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smtClean="0"/>
              <a:t>2 Sigma</a:t>
            </a:r>
            <a:endParaRPr lang="es-MX" sz="16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756563" y="2915652"/>
            <a:ext cx="10147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smtClean="0"/>
              <a:t>6 Sigma</a:t>
            </a:r>
            <a:endParaRPr lang="es-MX" sz="1600" b="1" dirty="0"/>
          </a:p>
        </p:txBody>
      </p:sp>
      <p:sp>
        <p:nvSpPr>
          <p:cNvPr id="17" name="16 Forma libre"/>
          <p:cNvSpPr/>
          <p:nvPr/>
        </p:nvSpPr>
        <p:spPr>
          <a:xfrm>
            <a:off x="1043607" y="3870340"/>
            <a:ext cx="5735782" cy="1790908"/>
          </a:xfrm>
          <a:custGeom>
            <a:avLst/>
            <a:gdLst>
              <a:gd name="connsiteX0" fmla="*/ 0 w 5735782"/>
              <a:gd name="connsiteY0" fmla="*/ 1731818 h 1731818"/>
              <a:gd name="connsiteX1" fmla="*/ 762000 w 5735782"/>
              <a:gd name="connsiteY1" fmla="*/ 1593273 h 1731818"/>
              <a:gd name="connsiteX2" fmla="*/ 1814946 w 5735782"/>
              <a:gd name="connsiteY2" fmla="*/ 1136073 h 1731818"/>
              <a:gd name="connsiteX3" fmla="*/ 2854036 w 5735782"/>
              <a:gd name="connsiteY3" fmla="*/ 0 h 1731818"/>
              <a:gd name="connsiteX4" fmla="*/ 3865418 w 5735782"/>
              <a:gd name="connsiteY4" fmla="*/ 1136073 h 1731818"/>
              <a:gd name="connsiteX5" fmla="*/ 4946073 w 5735782"/>
              <a:gd name="connsiteY5" fmla="*/ 1565564 h 1731818"/>
              <a:gd name="connsiteX6" fmla="*/ 5735782 w 5735782"/>
              <a:gd name="connsiteY6" fmla="*/ 1690255 h 17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35782" h="1731818">
                <a:moveTo>
                  <a:pt x="0" y="1731818"/>
                </a:moveTo>
                <a:cubicBezTo>
                  <a:pt x="229754" y="1712191"/>
                  <a:pt x="459509" y="1692564"/>
                  <a:pt x="762000" y="1593273"/>
                </a:cubicBezTo>
                <a:cubicBezTo>
                  <a:pt x="1064491" y="1493982"/>
                  <a:pt x="1466273" y="1401618"/>
                  <a:pt x="1814946" y="1136073"/>
                </a:cubicBezTo>
                <a:cubicBezTo>
                  <a:pt x="2163619" y="870527"/>
                  <a:pt x="2512291" y="0"/>
                  <a:pt x="2854036" y="0"/>
                </a:cubicBezTo>
                <a:cubicBezTo>
                  <a:pt x="3195781" y="0"/>
                  <a:pt x="3516745" y="875146"/>
                  <a:pt x="3865418" y="1136073"/>
                </a:cubicBezTo>
                <a:cubicBezTo>
                  <a:pt x="4214091" y="1397000"/>
                  <a:pt x="4634346" y="1473200"/>
                  <a:pt x="4946073" y="1565564"/>
                </a:cubicBezTo>
                <a:cubicBezTo>
                  <a:pt x="5257800" y="1657928"/>
                  <a:pt x="5735782" y="1690255"/>
                  <a:pt x="5735782" y="169025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18" name="17 Forma libre"/>
          <p:cNvSpPr/>
          <p:nvPr/>
        </p:nvSpPr>
        <p:spPr>
          <a:xfrm>
            <a:off x="1810837" y="3078252"/>
            <a:ext cx="4104456" cy="2582996"/>
          </a:xfrm>
          <a:custGeom>
            <a:avLst/>
            <a:gdLst>
              <a:gd name="connsiteX0" fmla="*/ 0 w 3616036"/>
              <a:gd name="connsiteY0" fmla="*/ 2092039 h 2108000"/>
              <a:gd name="connsiteX1" fmla="*/ 955964 w 3616036"/>
              <a:gd name="connsiteY1" fmla="*/ 1801093 h 2108000"/>
              <a:gd name="connsiteX2" fmla="*/ 1814945 w 3616036"/>
              <a:gd name="connsiteY2" fmla="*/ 2 h 2108000"/>
              <a:gd name="connsiteX3" fmla="*/ 2673927 w 3616036"/>
              <a:gd name="connsiteY3" fmla="*/ 1787239 h 2108000"/>
              <a:gd name="connsiteX4" fmla="*/ 3616036 w 3616036"/>
              <a:gd name="connsiteY4" fmla="*/ 2064330 h 21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6036" h="2108000">
                <a:moveTo>
                  <a:pt x="0" y="2092039"/>
                </a:moveTo>
                <a:cubicBezTo>
                  <a:pt x="326736" y="2120902"/>
                  <a:pt x="653473" y="2149766"/>
                  <a:pt x="955964" y="1801093"/>
                </a:cubicBezTo>
                <a:cubicBezTo>
                  <a:pt x="1258455" y="1452420"/>
                  <a:pt x="1528618" y="2311"/>
                  <a:pt x="1814945" y="2"/>
                </a:cubicBezTo>
                <a:cubicBezTo>
                  <a:pt x="2101272" y="-2307"/>
                  <a:pt x="2373745" y="1443184"/>
                  <a:pt x="2673927" y="1787239"/>
                </a:cubicBezTo>
                <a:cubicBezTo>
                  <a:pt x="2974109" y="2131294"/>
                  <a:pt x="3295072" y="2097812"/>
                  <a:pt x="3616036" y="2064330"/>
                </a:cubicBezTo>
              </a:path>
            </a:pathLst>
          </a:cu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19" name="18 Forma libre"/>
          <p:cNvSpPr/>
          <p:nvPr/>
        </p:nvSpPr>
        <p:spPr>
          <a:xfrm>
            <a:off x="2662544" y="2430181"/>
            <a:ext cx="2557527" cy="3204784"/>
          </a:xfrm>
          <a:custGeom>
            <a:avLst/>
            <a:gdLst>
              <a:gd name="connsiteX0" fmla="*/ 0 w 3117273"/>
              <a:gd name="connsiteY0" fmla="*/ 2770909 h 2770909"/>
              <a:gd name="connsiteX1" fmla="*/ 817419 w 3117273"/>
              <a:gd name="connsiteY1" fmla="*/ 2189018 h 2770909"/>
              <a:gd name="connsiteX2" fmla="*/ 1524000 w 3117273"/>
              <a:gd name="connsiteY2" fmla="*/ 0 h 2770909"/>
              <a:gd name="connsiteX3" fmla="*/ 2244437 w 3117273"/>
              <a:gd name="connsiteY3" fmla="*/ 2189018 h 2770909"/>
              <a:gd name="connsiteX4" fmla="*/ 3117273 w 3117273"/>
              <a:gd name="connsiteY4" fmla="*/ 2770909 h 277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17273" h="2770909">
                <a:moveTo>
                  <a:pt x="0" y="2770909"/>
                </a:moveTo>
                <a:cubicBezTo>
                  <a:pt x="281709" y="2710872"/>
                  <a:pt x="563419" y="2650836"/>
                  <a:pt x="817419" y="2189018"/>
                </a:cubicBezTo>
                <a:cubicBezTo>
                  <a:pt x="1071419" y="1727200"/>
                  <a:pt x="1286164" y="0"/>
                  <a:pt x="1524000" y="0"/>
                </a:cubicBezTo>
                <a:cubicBezTo>
                  <a:pt x="1761836" y="0"/>
                  <a:pt x="1978892" y="1727200"/>
                  <a:pt x="2244437" y="2189018"/>
                </a:cubicBezTo>
                <a:cubicBezTo>
                  <a:pt x="2509982" y="2650836"/>
                  <a:pt x="3048000" y="2662382"/>
                  <a:pt x="3117273" y="2770909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sp>
        <p:nvSpPr>
          <p:cNvPr id="20" name="19 Rectángulo"/>
          <p:cNvSpPr/>
          <p:nvPr/>
        </p:nvSpPr>
        <p:spPr>
          <a:xfrm>
            <a:off x="6156175" y="1124744"/>
            <a:ext cx="280831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600" b="1" dirty="0" smtClean="0"/>
              <a:t>Razón </a:t>
            </a:r>
            <a:r>
              <a:rPr lang="es-MX" sz="1600" b="1" dirty="0"/>
              <a:t>de capacidad de proceso, </a:t>
            </a:r>
            <a:r>
              <a:rPr lang="es-MX" sz="1600" b="1" dirty="0" err="1" smtClean="0"/>
              <a:t>Cp</a:t>
            </a:r>
            <a:r>
              <a:rPr lang="es-MX" sz="1600" b="1" dirty="0" smtClean="0"/>
              <a:t>: </a:t>
            </a:r>
          </a:p>
          <a:p>
            <a:pPr algn="ctr">
              <a:spcBef>
                <a:spcPts val="600"/>
              </a:spcBef>
            </a:pPr>
            <a:r>
              <a:rPr lang="es-MX" sz="1600" b="1" i="1" dirty="0" smtClean="0"/>
              <a:t>Amplitud </a:t>
            </a:r>
            <a:r>
              <a:rPr lang="es-MX" sz="1600" b="1" i="1" dirty="0"/>
              <a:t>de tolerancia dividida entre seis desviaciones estándar (variabilidad del proceso</a:t>
            </a:r>
            <a:r>
              <a:rPr lang="es-MX" sz="1600" b="1" i="1" dirty="0" smtClean="0"/>
              <a:t>).</a:t>
            </a:r>
          </a:p>
          <a:p>
            <a:pPr algn="ctr">
              <a:spcBef>
                <a:spcPts val="600"/>
              </a:spcBef>
            </a:pPr>
            <a:endParaRPr lang="es-MX" sz="1600" b="1" i="1" dirty="0" smtClean="0">
              <a:solidFill>
                <a:srgbClr val="FF0000"/>
              </a:solidFill>
            </a:endParaRPr>
          </a:p>
          <a:p>
            <a:pPr algn="ctr">
              <a:spcBef>
                <a:spcPts val="600"/>
              </a:spcBef>
            </a:pPr>
            <a:r>
              <a:rPr lang="es-MX" sz="1600" b="1" dirty="0" smtClean="0"/>
              <a:t>Índice </a:t>
            </a:r>
            <a:r>
              <a:rPr lang="es-MX" sz="1600" b="1" dirty="0"/>
              <a:t>de capacidad de proceso, </a:t>
            </a:r>
            <a:r>
              <a:rPr lang="es-MX" sz="1600" b="1" dirty="0" err="1"/>
              <a:t>Cpk</a:t>
            </a:r>
            <a:r>
              <a:rPr lang="es-MX" sz="1600" b="1" dirty="0"/>
              <a:t> </a:t>
            </a:r>
            <a:r>
              <a:rPr lang="es-MX" sz="1600" b="1" dirty="0" smtClean="0"/>
              <a:t>:</a:t>
            </a:r>
            <a:r>
              <a:rPr lang="es-MX" sz="1600" b="1" i="1" dirty="0" smtClean="0"/>
              <a:t> </a:t>
            </a:r>
          </a:p>
          <a:p>
            <a:pPr algn="ctr">
              <a:spcBef>
                <a:spcPts val="600"/>
              </a:spcBef>
            </a:pPr>
            <a:r>
              <a:rPr lang="es-MX" sz="1600" b="1" i="1" dirty="0" smtClean="0"/>
              <a:t>Índice </a:t>
            </a:r>
            <a:r>
              <a:rPr lang="es-MX" sz="1600" b="1" i="1" dirty="0"/>
              <a:t>que mide el potencial del proceso para generar productos defectuosos en relación con la especificación superior o inferior</a:t>
            </a:r>
            <a:r>
              <a:rPr lang="es-MX" sz="1600" b="1" i="1" dirty="0" smtClean="0"/>
              <a:t>.</a:t>
            </a:r>
          </a:p>
        </p:txBody>
      </p:sp>
      <p:cxnSp>
        <p:nvCxnSpPr>
          <p:cNvPr id="21" name="20 Conector curvado"/>
          <p:cNvCxnSpPr>
            <a:stCxn id="15" idx="2"/>
          </p:cNvCxnSpPr>
          <p:nvPr/>
        </p:nvCxnSpPr>
        <p:spPr>
          <a:xfrm rot="16200000" flipH="1">
            <a:off x="5496011" y="5003782"/>
            <a:ext cx="385160" cy="216960"/>
          </a:xfrm>
          <a:prstGeom prst="curvedConnector3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curvado"/>
          <p:cNvCxnSpPr>
            <a:stCxn id="14" idx="1"/>
          </p:cNvCxnSpPr>
          <p:nvPr/>
        </p:nvCxnSpPr>
        <p:spPr>
          <a:xfrm rot="10800000" flipV="1">
            <a:off x="4691159" y="4339843"/>
            <a:ext cx="312889" cy="457308"/>
          </a:xfrm>
          <a:prstGeom prst="curved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curvado"/>
          <p:cNvCxnSpPr/>
          <p:nvPr/>
        </p:nvCxnSpPr>
        <p:spPr>
          <a:xfrm rot="10800000" flipV="1">
            <a:off x="4259110" y="3108222"/>
            <a:ext cx="504056" cy="287446"/>
          </a:xfrm>
          <a:prstGeom prst="curvedConnector3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1043608" y="5914147"/>
            <a:ext cx="667848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MX" sz="1500" b="1" dirty="0" err="1">
                <a:solidFill>
                  <a:srgbClr val="FF0000"/>
                </a:solidFill>
              </a:rPr>
              <a:t>Cp</a:t>
            </a:r>
            <a:r>
              <a:rPr lang="es-MX" sz="1500" b="1" dirty="0">
                <a:solidFill>
                  <a:srgbClr val="FF0000"/>
                </a:solidFill>
              </a:rPr>
              <a:t> = (Especificación </a:t>
            </a:r>
            <a:r>
              <a:rPr lang="es-MX" sz="1500" b="1" dirty="0" smtClean="0">
                <a:solidFill>
                  <a:srgbClr val="FF0000"/>
                </a:solidFill>
              </a:rPr>
              <a:t>superior – Especificación </a:t>
            </a:r>
            <a:r>
              <a:rPr lang="es-MX" sz="1500" b="1" dirty="0">
                <a:solidFill>
                  <a:srgbClr val="FF0000"/>
                </a:solidFill>
              </a:rPr>
              <a:t>inferior)/ 6 </a:t>
            </a:r>
            <a:r>
              <a:rPr lang="el-GR" sz="1500" b="1" dirty="0">
                <a:solidFill>
                  <a:srgbClr val="FF0000"/>
                </a:solidFill>
              </a:rPr>
              <a:t>σ</a:t>
            </a:r>
            <a:endParaRPr lang="es-MX" sz="1500" b="1" dirty="0">
              <a:solidFill>
                <a:srgbClr val="FF0000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1043608" y="6216275"/>
            <a:ext cx="792088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MX" sz="1500" b="1" dirty="0" err="1">
                <a:solidFill>
                  <a:srgbClr val="FF0000"/>
                </a:solidFill>
              </a:rPr>
              <a:t>Cpk</a:t>
            </a:r>
            <a:r>
              <a:rPr lang="es-MX" sz="1500" b="1" dirty="0">
                <a:solidFill>
                  <a:srgbClr val="FF0000"/>
                </a:solidFill>
              </a:rPr>
              <a:t> = Mínimo de [ Ŷ - Especificación inferior / 3 σ, Especificación superior− </a:t>
            </a:r>
            <a:r>
              <a:rPr lang="es-MX" sz="1500" b="1" dirty="0" smtClean="0">
                <a:solidFill>
                  <a:srgbClr val="FF0000"/>
                </a:solidFill>
              </a:rPr>
              <a:t>Ŷ / </a:t>
            </a:r>
            <a:r>
              <a:rPr lang="es-MX" sz="1500" b="1" dirty="0">
                <a:solidFill>
                  <a:srgbClr val="FF0000"/>
                </a:solidFill>
              </a:rPr>
              <a:t>3 σ]</a:t>
            </a:r>
          </a:p>
        </p:txBody>
      </p:sp>
      <p:sp>
        <p:nvSpPr>
          <p:cNvPr id="27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8934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1179806" y="1521276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107798" y="1580598"/>
            <a:ext cx="2456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INGENIERÍA DE LA CALIDAD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Elipse"/>
          <p:cNvSpPr/>
          <p:nvPr/>
        </p:nvSpPr>
        <p:spPr>
          <a:xfrm>
            <a:off x="4756699" y="1340768"/>
            <a:ext cx="3859135" cy="244420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Rectángulo"/>
          <p:cNvSpPr/>
          <p:nvPr/>
        </p:nvSpPr>
        <p:spPr>
          <a:xfrm>
            <a:off x="4900715" y="1681058"/>
            <a:ext cx="3600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/>
              <a:t> </a:t>
            </a:r>
            <a:r>
              <a:rPr lang="es-MX" sz="1600" b="1" i="1" dirty="0"/>
              <a:t>Enfoque creado por </a:t>
            </a:r>
            <a:r>
              <a:rPr lang="es-MX" sz="1600" b="1" i="1" dirty="0" err="1"/>
              <a:t>Genichi</a:t>
            </a:r>
            <a:r>
              <a:rPr lang="es-MX" sz="1600" b="1" i="1" dirty="0"/>
              <a:t> </a:t>
            </a:r>
            <a:r>
              <a:rPr lang="es-MX" sz="1600" b="1" i="1" dirty="0" err="1" smtClean="0"/>
              <a:t>Taguchi</a:t>
            </a:r>
            <a:r>
              <a:rPr lang="es-MX" sz="1600" b="1" i="1" dirty="0" smtClean="0"/>
              <a:t>. La </a:t>
            </a:r>
            <a:r>
              <a:rPr lang="es-MX" sz="1600" b="1" i="1" dirty="0"/>
              <a:t>ingeniería se combina con métodos estadísticos para reducir los costos y mejorar la calidad mediante la optimización del diseño de los productos y </a:t>
            </a:r>
            <a:r>
              <a:rPr lang="es-MX" sz="1600" b="1" i="1" dirty="0" smtClean="0"/>
              <a:t>de los </a:t>
            </a:r>
            <a:r>
              <a:rPr lang="es-MX" sz="1600" b="1" i="1" dirty="0"/>
              <a:t>procesos de manufactura</a:t>
            </a:r>
            <a:r>
              <a:rPr lang="es-MX" sz="1600" dirty="0"/>
              <a:t>.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5724128" y="4391233"/>
            <a:ext cx="2891706" cy="206210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CALIDAD ROBUSTA</a:t>
            </a:r>
          </a:p>
          <a:p>
            <a:pPr algn="ctr"/>
            <a:r>
              <a:rPr lang="es-MX" sz="1600" b="1" dirty="0" smtClean="0"/>
              <a:t>Productos </a:t>
            </a:r>
            <a:r>
              <a:rPr lang="es-MX" sz="1600" b="1" dirty="0"/>
              <a:t>que se construyen de manera consistente para satisfacer las necesidades del cliente a pesar de condiciones adversas en el proceso de producción. 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1146941" y="2867452"/>
            <a:ext cx="2632971" cy="156966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CALIDAD ORIENTADA HACIA UNA META </a:t>
            </a:r>
          </a:p>
          <a:p>
            <a:pPr algn="ctr"/>
            <a:r>
              <a:rPr lang="es-MX" sz="1600" b="1" dirty="0"/>
              <a:t>Filosofía de mejora continua para llevar el producto exactamente hasta la meta.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1112502" y="4637454"/>
            <a:ext cx="4179578" cy="181588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FUNCIÓN PÉRDIDA DE CALIDAD (QLF) </a:t>
            </a:r>
          </a:p>
          <a:p>
            <a:pPr algn="ctr"/>
            <a:r>
              <a:rPr lang="es-MX" sz="1600" b="1" dirty="0"/>
              <a:t>Función matemática que identifica todos los costos relacionados con la mala calidad y muestra la forma en que estos costos se incrementan cuando la calidad del producto se aleja de lo que el cliente desea.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14799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6148358" y="1218756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6076350" y="1278078"/>
            <a:ext cx="2456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INGENIERÍA DE LA CALIDAD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6" name="25 Conector recto de flecha"/>
          <p:cNvCxnSpPr/>
          <p:nvPr/>
        </p:nvCxnSpPr>
        <p:spPr>
          <a:xfrm flipV="1">
            <a:off x="2222897" y="1455785"/>
            <a:ext cx="0" cy="25660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flipV="1">
            <a:off x="2218465" y="4021789"/>
            <a:ext cx="3820856" cy="74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2942977" y="1455785"/>
            <a:ext cx="0" cy="25660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5607273" y="1476453"/>
            <a:ext cx="0" cy="25734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211962" y="2390148"/>
            <a:ext cx="79965" cy="38199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Forma libre"/>
          <p:cNvSpPr/>
          <p:nvPr/>
        </p:nvSpPr>
        <p:spPr>
          <a:xfrm>
            <a:off x="2654945" y="2390148"/>
            <a:ext cx="3168352" cy="1631642"/>
          </a:xfrm>
          <a:custGeom>
            <a:avLst/>
            <a:gdLst>
              <a:gd name="connsiteX0" fmla="*/ 0 w 1662546"/>
              <a:gd name="connsiteY0" fmla="*/ 0 h 2854037"/>
              <a:gd name="connsiteX1" fmla="*/ 858982 w 1662546"/>
              <a:gd name="connsiteY1" fmla="*/ 2854036 h 2854037"/>
              <a:gd name="connsiteX2" fmla="*/ 1662546 w 1662546"/>
              <a:gd name="connsiteY2" fmla="*/ 13854 h 2854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62546" h="2854037">
                <a:moveTo>
                  <a:pt x="0" y="0"/>
                </a:moveTo>
                <a:cubicBezTo>
                  <a:pt x="290945" y="1425863"/>
                  <a:pt x="581891" y="2851727"/>
                  <a:pt x="858982" y="2854036"/>
                </a:cubicBezTo>
                <a:cubicBezTo>
                  <a:pt x="1136073" y="2856345"/>
                  <a:pt x="1641764" y="258618"/>
                  <a:pt x="1662546" y="13854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CuadroTexto"/>
          <p:cNvSpPr txBox="1"/>
          <p:nvPr/>
        </p:nvSpPr>
        <p:spPr>
          <a:xfrm>
            <a:off x="1862857" y="1601620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Pérdidas $</a:t>
            </a:r>
            <a:endParaRPr lang="es-MX" sz="1400" b="1" dirty="0"/>
          </a:p>
        </p:txBody>
      </p:sp>
      <p:sp>
        <p:nvSpPr>
          <p:cNvPr id="33" name="32 CuadroTexto"/>
          <p:cNvSpPr txBox="1"/>
          <p:nvPr/>
        </p:nvSpPr>
        <p:spPr>
          <a:xfrm>
            <a:off x="2527638" y="1999435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Inferior</a:t>
            </a:r>
            <a:endParaRPr lang="es-MX" sz="1400" b="1" i="1" dirty="0"/>
          </a:p>
        </p:txBody>
      </p:sp>
      <p:sp>
        <p:nvSpPr>
          <p:cNvPr id="34" name="33 CuadroTexto"/>
          <p:cNvSpPr txBox="1"/>
          <p:nvPr/>
        </p:nvSpPr>
        <p:spPr>
          <a:xfrm>
            <a:off x="5181357" y="1918134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Superior</a:t>
            </a:r>
            <a:endParaRPr lang="es-MX" sz="1400" b="1" i="1" dirty="0"/>
          </a:p>
        </p:txBody>
      </p:sp>
      <p:sp>
        <p:nvSpPr>
          <p:cNvPr id="35" name="34 CuadroTexto"/>
          <p:cNvSpPr txBox="1"/>
          <p:nvPr/>
        </p:nvSpPr>
        <p:spPr>
          <a:xfrm>
            <a:off x="3909257" y="6165304"/>
            <a:ext cx="8787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Nominal</a:t>
            </a:r>
            <a:endParaRPr lang="es-MX" sz="1400" b="1" i="1" dirty="0"/>
          </a:p>
        </p:txBody>
      </p:sp>
      <p:sp>
        <p:nvSpPr>
          <p:cNvPr id="36" name="35 CuadroTexto"/>
          <p:cNvSpPr txBox="1"/>
          <p:nvPr/>
        </p:nvSpPr>
        <p:spPr>
          <a:xfrm>
            <a:off x="3375025" y="638132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Especificación</a:t>
            </a:r>
            <a:endParaRPr lang="es-MX" sz="1400" b="1" dirty="0"/>
          </a:p>
        </p:txBody>
      </p:sp>
      <p:cxnSp>
        <p:nvCxnSpPr>
          <p:cNvPr id="52" name="51 Conector recto"/>
          <p:cNvCxnSpPr/>
          <p:nvPr/>
        </p:nvCxnSpPr>
        <p:spPr>
          <a:xfrm>
            <a:off x="2222897" y="4021789"/>
            <a:ext cx="0" cy="218834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Forma libre"/>
          <p:cNvSpPr/>
          <p:nvPr/>
        </p:nvSpPr>
        <p:spPr>
          <a:xfrm>
            <a:off x="2917487" y="4625956"/>
            <a:ext cx="2689786" cy="1584176"/>
          </a:xfrm>
          <a:custGeom>
            <a:avLst/>
            <a:gdLst>
              <a:gd name="connsiteX0" fmla="*/ 0 w 3616036"/>
              <a:gd name="connsiteY0" fmla="*/ 2092039 h 2108000"/>
              <a:gd name="connsiteX1" fmla="*/ 955964 w 3616036"/>
              <a:gd name="connsiteY1" fmla="*/ 1801093 h 2108000"/>
              <a:gd name="connsiteX2" fmla="*/ 1814945 w 3616036"/>
              <a:gd name="connsiteY2" fmla="*/ 2 h 2108000"/>
              <a:gd name="connsiteX3" fmla="*/ 2673927 w 3616036"/>
              <a:gd name="connsiteY3" fmla="*/ 1787239 h 2108000"/>
              <a:gd name="connsiteX4" fmla="*/ 3616036 w 3616036"/>
              <a:gd name="connsiteY4" fmla="*/ 2064330 h 21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6036" h="2108000">
                <a:moveTo>
                  <a:pt x="0" y="2092039"/>
                </a:moveTo>
                <a:cubicBezTo>
                  <a:pt x="326736" y="2120902"/>
                  <a:pt x="653473" y="2149766"/>
                  <a:pt x="955964" y="1801093"/>
                </a:cubicBezTo>
                <a:cubicBezTo>
                  <a:pt x="1258455" y="1452420"/>
                  <a:pt x="1528618" y="2311"/>
                  <a:pt x="1814945" y="2"/>
                </a:cubicBezTo>
                <a:cubicBezTo>
                  <a:pt x="2101272" y="-2307"/>
                  <a:pt x="2373745" y="1443184"/>
                  <a:pt x="2673927" y="1787239"/>
                </a:cubicBezTo>
                <a:cubicBezTo>
                  <a:pt x="2974109" y="2131294"/>
                  <a:pt x="3295072" y="2097812"/>
                  <a:pt x="3616036" y="2064330"/>
                </a:cubicBezTo>
              </a:path>
            </a:pathLst>
          </a:cu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/>
          </a:p>
        </p:txBody>
      </p:sp>
      <p:cxnSp>
        <p:nvCxnSpPr>
          <p:cNvPr id="64" name="63 Conector recto"/>
          <p:cNvCxnSpPr/>
          <p:nvPr/>
        </p:nvCxnSpPr>
        <p:spPr>
          <a:xfrm>
            <a:off x="5607273" y="4049892"/>
            <a:ext cx="25490" cy="216024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2942977" y="4049892"/>
            <a:ext cx="25490" cy="216024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 de flecha"/>
          <p:cNvCxnSpPr/>
          <p:nvPr/>
        </p:nvCxnSpPr>
        <p:spPr>
          <a:xfrm flipV="1">
            <a:off x="2222897" y="6210132"/>
            <a:ext cx="3820856" cy="74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942977" y="2753748"/>
            <a:ext cx="267704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3951089" y="3905876"/>
            <a:ext cx="0" cy="23042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4599161" y="3913311"/>
            <a:ext cx="0" cy="23042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flipV="1">
            <a:off x="3519041" y="3545836"/>
            <a:ext cx="0" cy="26642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76 Conector recto"/>
          <p:cNvCxnSpPr/>
          <p:nvPr/>
        </p:nvCxnSpPr>
        <p:spPr>
          <a:xfrm flipV="1">
            <a:off x="5031209" y="3545836"/>
            <a:ext cx="0" cy="266429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recto"/>
          <p:cNvCxnSpPr/>
          <p:nvPr/>
        </p:nvCxnSpPr>
        <p:spPr>
          <a:xfrm>
            <a:off x="3519041" y="3545836"/>
            <a:ext cx="15121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recto"/>
          <p:cNvCxnSpPr/>
          <p:nvPr/>
        </p:nvCxnSpPr>
        <p:spPr>
          <a:xfrm>
            <a:off x="3951089" y="3905876"/>
            <a:ext cx="648072" cy="74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curvado"/>
          <p:cNvCxnSpPr/>
          <p:nvPr/>
        </p:nvCxnSpPr>
        <p:spPr>
          <a:xfrm rot="10800000" flipV="1">
            <a:off x="2356825" y="3977884"/>
            <a:ext cx="1935105" cy="1611356"/>
          </a:xfrm>
          <a:prstGeom prst="curvedConnector3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curvado"/>
          <p:cNvCxnSpPr/>
          <p:nvPr/>
        </p:nvCxnSpPr>
        <p:spPr>
          <a:xfrm rot="10800000" flipV="1">
            <a:off x="2356825" y="3717031"/>
            <a:ext cx="1772069" cy="1348407"/>
          </a:xfrm>
          <a:prstGeom prst="curvedConnector3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/>
          <p:nvPr/>
        </p:nvCxnSpPr>
        <p:spPr>
          <a:xfrm>
            <a:off x="3159001" y="3113788"/>
            <a:ext cx="223224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curvado"/>
          <p:cNvCxnSpPr/>
          <p:nvPr/>
        </p:nvCxnSpPr>
        <p:spPr>
          <a:xfrm rot="10800000" flipV="1">
            <a:off x="2356825" y="3205969"/>
            <a:ext cx="1816263" cy="1303150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curvado"/>
          <p:cNvCxnSpPr/>
          <p:nvPr/>
        </p:nvCxnSpPr>
        <p:spPr>
          <a:xfrm rot="10800000" flipV="1">
            <a:off x="2330909" y="2969771"/>
            <a:ext cx="1881054" cy="943539"/>
          </a:xfrm>
          <a:prstGeom prst="curvedConnector3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99 Rectángulo"/>
          <p:cNvSpPr/>
          <p:nvPr/>
        </p:nvSpPr>
        <p:spPr>
          <a:xfrm>
            <a:off x="1120028" y="2276872"/>
            <a:ext cx="1219724" cy="1200329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b="1" dirty="0"/>
              <a:t>Pérdida (para la organización que produce, el cliente y la sociedad)</a:t>
            </a:r>
          </a:p>
        </p:txBody>
      </p:sp>
      <p:sp>
        <p:nvSpPr>
          <p:cNvPr id="112" name="111 CuadroTexto"/>
          <p:cNvSpPr txBox="1"/>
          <p:nvPr/>
        </p:nvSpPr>
        <p:spPr>
          <a:xfrm>
            <a:off x="3813331" y="1988840"/>
            <a:ext cx="6094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Meta</a:t>
            </a:r>
            <a:endParaRPr lang="es-MX" sz="1400" b="1" i="1" dirty="0"/>
          </a:p>
        </p:txBody>
      </p:sp>
      <p:sp>
        <p:nvSpPr>
          <p:cNvPr id="114" name="113 Rectángulo"/>
          <p:cNvSpPr/>
          <p:nvPr/>
        </p:nvSpPr>
        <p:spPr>
          <a:xfrm>
            <a:off x="6030416" y="4277995"/>
            <a:ext cx="25020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i="1" dirty="0" smtClean="0"/>
              <a:t>La calidad orientada hacia una meta lleva los productos hacia el valor meta. La calidad orientada al cumplimiento mantiene los productos dentro de 3 desviaciones estándar.</a:t>
            </a:r>
            <a:endParaRPr lang="es-MX" sz="1600" b="1" i="1" dirty="0"/>
          </a:p>
        </p:txBody>
      </p:sp>
      <p:sp>
        <p:nvSpPr>
          <p:cNvPr id="115" name="114 Rectángulo"/>
          <p:cNvSpPr/>
          <p:nvPr/>
        </p:nvSpPr>
        <p:spPr>
          <a:xfrm>
            <a:off x="6084168" y="2512057"/>
            <a:ext cx="23580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i="1" dirty="0"/>
              <a:t>La calidad orientada hacia una meta da como resultado más producto en la categoría “la mejor”.</a:t>
            </a:r>
          </a:p>
        </p:txBody>
      </p:sp>
      <p:sp>
        <p:nvSpPr>
          <p:cNvPr id="116" name="115 CuadroTexto"/>
          <p:cNvSpPr txBox="1"/>
          <p:nvPr/>
        </p:nvSpPr>
        <p:spPr>
          <a:xfrm>
            <a:off x="1425159" y="5435351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La Mejor</a:t>
            </a:r>
            <a:endParaRPr lang="es-MX" sz="1400" b="1" i="1" dirty="0"/>
          </a:p>
        </p:txBody>
      </p:sp>
      <p:sp>
        <p:nvSpPr>
          <p:cNvPr id="117" name="116 CuadroTexto"/>
          <p:cNvSpPr txBox="1"/>
          <p:nvPr/>
        </p:nvSpPr>
        <p:spPr>
          <a:xfrm>
            <a:off x="1453323" y="4877984"/>
            <a:ext cx="6960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Buena</a:t>
            </a:r>
            <a:endParaRPr lang="es-MX" sz="1400" b="1" i="1" dirty="0"/>
          </a:p>
        </p:txBody>
      </p:sp>
      <p:sp>
        <p:nvSpPr>
          <p:cNvPr id="118" name="117 CuadroTexto"/>
          <p:cNvSpPr txBox="1"/>
          <p:nvPr/>
        </p:nvSpPr>
        <p:spPr>
          <a:xfrm>
            <a:off x="1453323" y="4355231"/>
            <a:ext cx="8354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Regular</a:t>
            </a:r>
            <a:endParaRPr lang="es-MX" sz="1400" b="1" i="1" dirty="0"/>
          </a:p>
        </p:txBody>
      </p:sp>
      <p:sp>
        <p:nvSpPr>
          <p:cNvPr id="119" name="118 CuadroTexto"/>
          <p:cNvSpPr txBox="1"/>
          <p:nvPr/>
        </p:nvSpPr>
        <p:spPr>
          <a:xfrm>
            <a:off x="1187624" y="3759422"/>
            <a:ext cx="10567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i="1" dirty="0" smtClean="0"/>
              <a:t>Deficiente</a:t>
            </a:r>
            <a:endParaRPr lang="es-MX" sz="1400" b="1" i="1" dirty="0"/>
          </a:p>
        </p:txBody>
      </p:sp>
      <p:cxnSp>
        <p:nvCxnSpPr>
          <p:cNvPr id="125" name="124 Conector recto de flecha"/>
          <p:cNvCxnSpPr/>
          <p:nvPr/>
        </p:nvCxnSpPr>
        <p:spPr>
          <a:xfrm>
            <a:off x="5181357" y="6525344"/>
            <a:ext cx="438661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 de flecha"/>
          <p:cNvCxnSpPr/>
          <p:nvPr/>
        </p:nvCxnSpPr>
        <p:spPr>
          <a:xfrm flipH="1">
            <a:off x="2968467" y="6525344"/>
            <a:ext cx="550574" cy="0"/>
          </a:xfrm>
          <a:prstGeom prst="straightConnector1">
            <a:avLst/>
          </a:prstGeom>
          <a:ln w="28575">
            <a:solidFill>
              <a:srgbClr val="380F0E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72385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963782" y="1305253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891774" y="1527175"/>
            <a:ext cx="245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SIGMA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899592" y="5031760"/>
            <a:ext cx="7776864" cy="156966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MX" sz="1600" b="1" i="1" dirty="0" smtClean="0"/>
              <a:t>Este </a:t>
            </a:r>
            <a:r>
              <a:rPr lang="es-MX" sz="1600" b="1" i="1" dirty="0"/>
              <a:t>nombre se relaciona con la meta de tener índices bajos de productos defectuosos, </a:t>
            </a:r>
            <a:r>
              <a:rPr lang="es-MX" sz="1600" b="1" i="1" dirty="0" smtClean="0"/>
              <a:t>basados en el análisis promedio </a:t>
            </a:r>
            <a:r>
              <a:rPr lang="es-MX" sz="1600" b="1" i="1" dirty="0"/>
              <a:t>del proceso </a:t>
            </a:r>
            <a:r>
              <a:rPr lang="es-MX" sz="1600" b="1" i="1" dirty="0" smtClean="0"/>
              <a:t>en función de sus desviaciones estándares. </a:t>
            </a:r>
            <a:r>
              <a:rPr lang="es-MX" sz="1600" b="1" i="1" dirty="0"/>
              <a:t>Partiendo de este supuesto, es muy probable que un proceso </a:t>
            </a:r>
            <a:r>
              <a:rPr lang="es-MX" sz="1600" b="1" i="1" dirty="0" smtClean="0"/>
              <a:t>alcance </a:t>
            </a:r>
            <a:r>
              <a:rPr lang="es-MX" sz="1600" b="1" i="1" dirty="0"/>
              <a:t>el objetivo de calidad </a:t>
            </a:r>
            <a:r>
              <a:rPr lang="es-MX" sz="1600" b="1" i="1" dirty="0" smtClean="0"/>
              <a:t>predeterminado si </a:t>
            </a:r>
            <a:r>
              <a:rPr lang="es-MX" sz="1600" b="1" i="1" dirty="0"/>
              <a:t>en el promedio del </a:t>
            </a:r>
            <a:r>
              <a:rPr lang="es-MX" sz="1600" b="1" i="1" dirty="0" smtClean="0"/>
              <a:t>proceso produzca la cantidad de defectos prestablecida por </a:t>
            </a:r>
            <a:r>
              <a:rPr lang="es-MX" sz="1600" b="1" i="1" dirty="0"/>
              <a:t>millón de oportunidades en el largo plazo. </a:t>
            </a:r>
          </a:p>
        </p:txBody>
      </p:sp>
      <p:sp>
        <p:nvSpPr>
          <p:cNvPr id="6" name="5 Elipse"/>
          <p:cNvSpPr/>
          <p:nvPr/>
        </p:nvSpPr>
        <p:spPr>
          <a:xfrm>
            <a:off x="4307869" y="1305253"/>
            <a:ext cx="4224571" cy="277181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4606280" y="1742572"/>
            <a:ext cx="363812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MX" sz="1700" b="1" i="1" dirty="0" smtClean="0"/>
              <a:t>Sistema </a:t>
            </a:r>
            <a:r>
              <a:rPr lang="es-MX" sz="1700" b="1" i="1" dirty="0"/>
              <a:t>integral y flexible para alcanzar, sostener y maximizar el éxito de una empresa mediante la minimización de los defectos y la variabilidad en los </a:t>
            </a:r>
            <a:r>
              <a:rPr lang="es-MX" sz="1700" b="1" i="1" dirty="0" smtClean="0"/>
              <a:t>procesos, basada </a:t>
            </a:r>
            <a:r>
              <a:rPr lang="es-MX" sz="1700" b="1" i="1" dirty="0"/>
              <a:t>en los principios y herramientas de la TQM.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899592" y="2564904"/>
            <a:ext cx="3416508" cy="230832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MX" sz="1600" b="1" i="1" dirty="0"/>
              <a:t>Los programas </a:t>
            </a:r>
            <a:r>
              <a:rPr lang="es-MX" sz="1600" b="1" i="1" dirty="0" err="1"/>
              <a:t>Six</a:t>
            </a:r>
            <a:r>
              <a:rPr lang="es-MX" sz="1600" b="1" i="1" dirty="0"/>
              <a:t> Sigma se basan en la comprensión cabal de las necesidades del cliente; el uso disciplinado de hechos, datos y análisis estadístico; y la atención diligente a la administración, mejoramiento y reinvención de los procesos empresariales.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15731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7239000" cy="80470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ADMINISTRACIÓN POR LA CALIDAD</a:t>
            </a:r>
            <a:endParaRPr lang="es-MX" dirty="0"/>
          </a:p>
        </p:txBody>
      </p:sp>
      <p:sp>
        <p:nvSpPr>
          <p:cNvPr id="3" name="2 Rectángulo redondeado"/>
          <p:cNvSpPr/>
          <p:nvPr/>
        </p:nvSpPr>
        <p:spPr>
          <a:xfrm>
            <a:off x="531734" y="1305253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6" y="1527175"/>
            <a:ext cx="245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SIGMA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97563"/>
            <a:ext cx="748883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Elipse"/>
          <p:cNvSpPr/>
          <p:nvPr/>
        </p:nvSpPr>
        <p:spPr>
          <a:xfrm>
            <a:off x="3953225" y="1527175"/>
            <a:ext cx="3715119" cy="110973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4139952" y="1628800"/>
            <a:ext cx="3427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b="1" i="1" dirty="0" smtClean="0"/>
              <a:t>Fundamentos a tener en cuenta en el diseño de productos y servicios.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8099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531734" y="1305253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6" y="1527175"/>
            <a:ext cx="245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SIGMA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94521"/>
            <a:ext cx="7280626" cy="3778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Elipse"/>
          <p:cNvSpPr/>
          <p:nvPr/>
        </p:nvSpPr>
        <p:spPr>
          <a:xfrm>
            <a:off x="3953225" y="1484784"/>
            <a:ext cx="3715119" cy="110973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4139952" y="1556792"/>
            <a:ext cx="34270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b="1" i="1" dirty="0" smtClean="0"/>
              <a:t>Fundamentos a tener en cuenta en el diseño de productos y servicios.</a:t>
            </a:r>
            <a:endParaRPr lang="es-MX" dirty="0"/>
          </a:p>
        </p:txBody>
      </p:sp>
      <p:sp>
        <p:nvSpPr>
          <p:cNvPr id="12" name="11 Flecha a la derecha con bandas"/>
          <p:cNvSpPr/>
          <p:nvPr/>
        </p:nvSpPr>
        <p:spPr>
          <a:xfrm rot="10800000">
            <a:off x="5436096" y="4221088"/>
            <a:ext cx="648072" cy="288031"/>
          </a:xfrm>
          <a:prstGeom prst="striped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Rectángulo"/>
          <p:cNvSpPr/>
          <p:nvPr/>
        </p:nvSpPr>
        <p:spPr>
          <a:xfrm>
            <a:off x="3434521" y="4725144"/>
            <a:ext cx="27216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400" b="1" i="1" dirty="0" smtClean="0"/>
              <a:t>Optimización del proceso, basado en su capacidad</a:t>
            </a:r>
            <a:endParaRPr lang="es-MX" sz="1400" dirty="0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89589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531734" y="1305253"/>
            <a:ext cx="2312074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6" y="1527175"/>
            <a:ext cx="2456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SIGMA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652120" y="3586078"/>
            <a:ext cx="3168352" cy="29392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500" b="1" i="1" u="sng" dirty="0" smtClean="0"/>
              <a:t>Disciplina</a:t>
            </a:r>
          </a:p>
          <a:p>
            <a:pPr algn="ctr">
              <a:spcBef>
                <a:spcPts val="600"/>
              </a:spcBef>
            </a:pPr>
            <a:r>
              <a:rPr lang="es-MX" sz="1500" b="1" i="1" dirty="0" smtClean="0"/>
              <a:t>Tiene </a:t>
            </a:r>
            <a:r>
              <a:rPr lang="es-MX" sz="1500" b="1" i="1" dirty="0"/>
              <a:t>una secuencia formal de pasos, llamada Modelo de Mejoramiento </a:t>
            </a:r>
            <a:r>
              <a:rPr lang="es-MX" sz="1500" b="1" i="1" dirty="0" err="1"/>
              <a:t>Six</a:t>
            </a:r>
            <a:r>
              <a:rPr lang="es-MX" sz="1500" b="1" i="1" dirty="0"/>
              <a:t> Sigma, para lograr el mejoramiento deseado en el desempeño de los procesos. El objetivo es simplificar los procesos y cerrar las brechas entre las prioridades competitivas y las capacidades competitivas de un proceso.</a:t>
            </a:r>
          </a:p>
        </p:txBody>
      </p:sp>
      <p:sp>
        <p:nvSpPr>
          <p:cNvPr id="6" name="5 Elipse"/>
          <p:cNvSpPr/>
          <p:nvPr/>
        </p:nvSpPr>
        <p:spPr>
          <a:xfrm>
            <a:off x="5004048" y="1124744"/>
            <a:ext cx="3715119" cy="201593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5225055" y="1524561"/>
            <a:ext cx="3387057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700" b="1" i="1" dirty="0" smtClean="0"/>
              <a:t>Puede </a:t>
            </a:r>
            <a:r>
              <a:rPr lang="es-MX" sz="1700" b="1" i="1" dirty="0"/>
              <a:t>aplicarse a proyectos que introducen mejoras incrementales en los procesos o a proyectos que requieren cambios </a:t>
            </a:r>
            <a:r>
              <a:rPr lang="es-MX" sz="1700" b="1" i="1" dirty="0" smtClean="0"/>
              <a:t>radicales</a:t>
            </a:r>
            <a:r>
              <a:rPr lang="es-MX" sz="1700" dirty="0" smtClean="0"/>
              <a:t>.</a:t>
            </a:r>
            <a:endParaRPr lang="es-MX" sz="1700" dirty="0"/>
          </a:p>
        </p:txBody>
      </p:sp>
      <p:sp>
        <p:nvSpPr>
          <p:cNvPr id="8" name="7 Rectángulo"/>
          <p:cNvSpPr/>
          <p:nvPr/>
        </p:nvSpPr>
        <p:spPr>
          <a:xfrm>
            <a:off x="899592" y="2920876"/>
            <a:ext cx="4600128" cy="15542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500" b="1" i="1" u="sng" dirty="0"/>
              <a:t>Estrategia</a:t>
            </a:r>
            <a:r>
              <a:rPr lang="es-MX" sz="1500" b="1" i="1" dirty="0"/>
              <a:t> </a:t>
            </a:r>
            <a:endParaRPr lang="es-MX" sz="1500" b="1" i="1" dirty="0" smtClean="0"/>
          </a:p>
          <a:p>
            <a:pPr algn="ctr">
              <a:spcBef>
                <a:spcPts val="600"/>
              </a:spcBef>
            </a:pPr>
            <a:r>
              <a:rPr lang="es-MX" sz="1500" b="1" i="1" dirty="0" smtClean="0"/>
              <a:t>Centrada </a:t>
            </a:r>
            <a:r>
              <a:rPr lang="es-MX" sz="1500" b="1" i="1" dirty="0"/>
              <a:t>en lo que </a:t>
            </a:r>
            <a:r>
              <a:rPr lang="es-MX" sz="1500" b="1" i="1" dirty="0" smtClean="0"/>
              <a:t>los </a:t>
            </a:r>
            <a:r>
              <a:rPr lang="es-MX" sz="1500" b="1" i="1" dirty="0" err="1" smtClean="0"/>
              <a:t>stakeholder´s</a:t>
            </a:r>
            <a:r>
              <a:rPr lang="es-MX" sz="1500" b="1" i="1" dirty="0" smtClean="0"/>
              <a:t> quieren </a:t>
            </a:r>
            <a:r>
              <a:rPr lang="es-MX" sz="1500" b="1" i="1" dirty="0"/>
              <a:t>y aspira a producir </a:t>
            </a:r>
            <a:r>
              <a:rPr lang="es-MX" sz="1500" b="1" i="1" dirty="0" smtClean="0"/>
              <a:t>su </a:t>
            </a:r>
            <a:r>
              <a:rPr lang="es-MX" sz="1500" b="1" i="1" dirty="0"/>
              <a:t>satisfacción </a:t>
            </a:r>
            <a:r>
              <a:rPr lang="es-MX" sz="1500" b="1" i="1" dirty="0" smtClean="0"/>
              <a:t>total. Redunda </a:t>
            </a:r>
            <a:r>
              <a:rPr lang="es-MX" sz="1500" b="1" i="1" dirty="0"/>
              <a:t>en mejores resultados empresariales, medidos en función de la participación de mercado, los ingresos y las utilidades.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899592" y="4632518"/>
            <a:ext cx="4600128" cy="189282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600" b="1" i="1" u="sng" dirty="0"/>
              <a:t>Conjunto de </a:t>
            </a:r>
            <a:r>
              <a:rPr lang="es-MX" sz="1600" b="1" i="1" u="sng" dirty="0" smtClean="0"/>
              <a:t>herramientas</a:t>
            </a:r>
          </a:p>
          <a:p>
            <a:pPr algn="ctr">
              <a:spcBef>
                <a:spcPts val="600"/>
              </a:spcBef>
            </a:pPr>
            <a:r>
              <a:rPr lang="es-MX" sz="1600" b="1" i="1" dirty="0" smtClean="0"/>
              <a:t>Hace </a:t>
            </a:r>
            <a:r>
              <a:rPr lang="es-MX" sz="1600" b="1" i="1" dirty="0"/>
              <a:t>uso de herramientas potentes,  de “Análisis de procesos”. Las herramientas ayudan a detectar si el desempeño del proceso no es el deseado, y proporcionan un vehículo para monitorear el desempeño de manera continua. 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019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 redondeado"/>
          <p:cNvSpPr/>
          <p:nvPr/>
        </p:nvSpPr>
        <p:spPr>
          <a:xfrm>
            <a:off x="899592" y="3376151"/>
            <a:ext cx="1419586" cy="329320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 redondeado"/>
          <p:cNvSpPr/>
          <p:nvPr/>
        </p:nvSpPr>
        <p:spPr>
          <a:xfrm>
            <a:off x="2483768" y="3376151"/>
            <a:ext cx="1419586" cy="329320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Rectángulo redondeado"/>
          <p:cNvSpPr/>
          <p:nvPr/>
        </p:nvSpPr>
        <p:spPr>
          <a:xfrm>
            <a:off x="5724128" y="3376151"/>
            <a:ext cx="1419586" cy="329320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Rectángulo redondeado"/>
          <p:cNvSpPr/>
          <p:nvPr/>
        </p:nvSpPr>
        <p:spPr>
          <a:xfrm>
            <a:off x="7328878" y="3376151"/>
            <a:ext cx="1419586" cy="329320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 redondeado"/>
          <p:cNvSpPr/>
          <p:nvPr/>
        </p:nvSpPr>
        <p:spPr>
          <a:xfrm>
            <a:off x="4067944" y="3376151"/>
            <a:ext cx="1419586" cy="329320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 redondeado"/>
          <p:cNvSpPr/>
          <p:nvPr/>
        </p:nvSpPr>
        <p:spPr>
          <a:xfrm>
            <a:off x="1179805" y="1312975"/>
            <a:ext cx="2629403" cy="125317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179806" y="1365825"/>
            <a:ext cx="2600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MEJORAMIENTO SIX SIGMA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Elipse"/>
          <p:cNvSpPr/>
          <p:nvPr/>
        </p:nvSpPr>
        <p:spPr>
          <a:xfrm>
            <a:off x="4673305" y="1324412"/>
            <a:ext cx="3715119" cy="125965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4860032" y="1503943"/>
            <a:ext cx="34270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1600" b="1" i="1" dirty="0"/>
              <a:t>Procedimiento de cinco pasos que produce mejoras en el desempeño de los procesos.</a:t>
            </a:r>
            <a:endParaRPr lang="es-MX" sz="16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971600" y="2800087"/>
            <a:ext cx="129614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380312" y="2800087"/>
            <a:ext cx="129614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Controlar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796136" y="2800087"/>
            <a:ext cx="129614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139952" y="2800087"/>
            <a:ext cx="129614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Analizar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555776" y="2800087"/>
            <a:ext cx="1296144" cy="369332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Medir</a:t>
            </a:r>
            <a:endParaRPr lang="es-MX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71600" y="3523357"/>
            <a:ext cx="1296144" cy="309315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/>
              <a:t>Determinar los atributos </a:t>
            </a:r>
            <a:r>
              <a:rPr lang="es-MX" sz="1300" b="1" dirty="0"/>
              <a:t>de los productos del proceso que son cruciales para la satisfacción del cliente e identifique las brechas </a:t>
            </a:r>
            <a:r>
              <a:rPr lang="es-MX" sz="1300" b="1" dirty="0" smtClean="0"/>
              <a:t>de desempeño con las </a:t>
            </a:r>
            <a:r>
              <a:rPr lang="es-MX" sz="1300" b="1" dirty="0"/>
              <a:t>capacidades del </a:t>
            </a:r>
            <a:r>
              <a:rPr lang="es-MX" sz="1300" b="1" dirty="0" smtClean="0"/>
              <a:t>proceso.</a:t>
            </a:r>
            <a:endParaRPr lang="es-MX" sz="1300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555776" y="3579395"/>
            <a:ext cx="1296144" cy="289310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/>
              <a:t>Cuantificar el </a:t>
            </a:r>
            <a:r>
              <a:rPr lang="es-MX" sz="1300" b="1" dirty="0"/>
              <a:t>trabajo realizado en el proceso que afecta </a:t>
            </a:r>
            <a:r>
              <a:rPr lang="es-MX" sz="1300" b="1" dirty="0" smtClean="0"/>
              <a:t>la/s brecha/s. Seleccionar </a:t>
            </a:r>
            <a:r>
              <a:rPr lang="es-MX" sz="1300" b="1" dirty="0"/>
              <a:t>qué medir, </a:t>
            </a:r>
            <a:r>
              <a:rPr lang="es-MX" sz="1300" b="1" dirty="0" smtClean="0"/>
              <a:t>identificar </a:t>
            </a:r>
            <a:r>
              <a:rPr lang="es-MX" sz="1300" b="1" dirty="0"/>
              <a:t>las fuentes de </a:t>
            </a:r>
            <a:r>
              <a:rPr lang="es-MX" sz="1300" b="1" dirty="0" smtClean="0"/>
              <a:t>información  </a:t>
            </a:r>
            <a:r>
              <a:rPr lang="es-MX" sz="1300" b="1" dirty="0"/>
              <a:t>y </a:t>
            </a:r>
            <a:r>
              <a:rPr lang="es-MX" sz="1300" b="1" dirty="0" smtClean="0"/>
              <a:t>preparar  la recopilación de datos. 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4088518" y="3376151"/>
            <a:ext cx="1419586" cy="3293209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/>
              <a:t>Realizar </a:t>
            </a:r>
            <a:r>
              <a:rPr lang="es-MX" sz="1300" b="1" dirty="0"/>
              <a:t>un análisis del </a:t>
            </a:r>
            <a:r>
              <a:rPr lang="es-MX" sz="1300" b="1" dirty="0" smtClean="0"/>
              <a:t>proceso. Usar </a:t>
            </a:r>
            <a:r>
              <a:rPr lang="es-MX" sz="1300" b="1" dirty="0"/>
              <a:t>herramientas de análisis de </a:t>
            </a:r>
            <a:r>
              <a:rPr lang="es-MX" sz="1300" b="1" dirty="0" smtClean="0"/>
              <a:t>datos  </a:t>
            </a:r>
            <a:r>
              <a:rPr lang="es-MX" sz="1300" b="1" dirty="0"/>
              <a:t>para determinar dónde se necesitan las mejoras. </a:t>
            </a:r>
            <a:r>
              <a:rPr lang="es-MX" sz="1300" b="1" dirty="0" smtClean="0"/>
              <a:t>Establecer </a:t>
            </a:r>
            <a:r>
              <a:rPr lang="es-MX" sz="1300" b="1" dirty="0"/>
              <a:t>procedimientos para </a:t>
            </a:r>
            <a:r>
              <a:rPr lang="es-MX" sz="1300" b="1" dirty="0" smtClean="0"/>
              <a:t>que </a:t>
            </a:r>
            <a:r>
              <a:rPr lang="es-MX" sz="1300" b="1" dirty="0"/>
              <a:t>el resultado </a:t>
            </a:r>
            <a:r>
              <a:rPr lang="es-MX" sz="1300" b="1" dirty="0" smtClean="0"/>
              <a:t>se </a:t>
            </a:r>
            <a:r>
              <a:rPr lang="es-MX" sz="1300" b="1" dirty="0"/>
              <a:t>convierta en rutina.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806423" y="3592175"/>
            <a:ext cx="1357865" cy="289310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/>
              <a:t> </a:t>
            </a:r>
            <a:r>
              <a:rPr lang="es-MX" sz="1300" b="1" dirty="0" smtClean="0"/>
              <a:t>Modificar </a:t>
            </a:r>
            <a:r>
              <a:rPr lang="es-MX" sz="1300" b="1" dirty="0"/>
              <a:t>o </a:t>
            </a:r>
            <a:r>
              <a:rPr lang="es-MX" sz="1300" b="1" dirty="0" smtClean="0"/>
              <a:t>rediseñar </a:t>
            </a:r>
            <a:r>
              <a:rPr lang="es-MX" sz="1300" b="1" dirty="0"/>
              <a:t>los </a:t>
            </a:r>
            <a:r>
              <a:rPr lang="es-MX" sz="1300" b="1" dirty="0" smtClean="0"/>
              <a:t>métodos  y procesos existentes </a:t>
            </a:r>
            <a:r>
              <a:rPr lang="es-MX" sz="1300" b="1" dirty="0"/>
              <a:t>para alcanzar los nuevos objetivos de desempeño. </a:t>
            </a:r>
            <a:r>
              <a:rPr lang="es-MX" sz="1300" b="1" dirty="0" smtClean="0"/>
              <a:t>Implementar </a:t>
            </a:r>
            <a:r>
              <a:rPr lang="es-MX" sz="1300" b="1" dirty="0"/>
              <a:t>los </a:t>
            </a:r>
            <a:r>
              <a:rPr lang="es-MX" sz="1300" b="1" dirty="0" smtClean="0"/>
              <a:t>cambios acordados por los </a:t>
            </a:r>
            <a:r>
              <a:rPr lang="es-MX" sz="1300" b="1" dirty="0" err="1" smtClean="0"/>
              <a:t>stakeholder´s</a:t>
            </a:r>
            <a:r>
              <a:rPr lang="es-MX" sz="1300" b="1" dirty="0" smtClean="0"/>
              <a:t>.</a:t>
            </a:r>
            <a:endParaRPr lang="es-MX" sz="13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7380312" y="3579395"/>
            <a:ext cx="1296144" cy="289310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 smtClean="0"/>
              <a:t>Monitorear </a:t>
            </a:r>
            <a:r>
              <a:rPr lang="es-MX" sz="1300" b="1" dirty="0"/>
              <a:t>el proceso para asegurar que se mantengan los altos niveles de desempeño. </a:t>
            </a:r>
            <a:r>
              <a:rPr lang="es-MX" sz="1300" b="1" dirty="0" smtClean="0"/>
              <a:t>Usar las herramientas de análisis de datos  y de </a:t>
            </a:r>
            <a:r>
              <a:rPr lang="es-MX" sz="1300" b="1" dirty="0"/>
              <a:t>control </a:t>
            </a:r>
            <a:r>
              <a:rPr lang="es-MX" sz="1300" b="1" dirty="0" smtClean="0"/>
              <a:t> </a:t>
            </a:r>
            <a:r>
              <a:rPr lang="es-MX" sz="1300" b="1" dirty="0"/>
              <a:t>para </a:t>
            </a:r>
            <a:r>
              <a:rPr lang="es-MX" sz="1300" b="1" dirty="0" smtClean="0"/>
              <a:t>examinar </a:t>
            </a:r>
            <a:r>
              <a:rPr lang="es-MX" sz="1300" b="1" dirty="0"/>
              <a:t>el proceso.</a:t>
            </a:r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6213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531733" y="1268760"/>
            <a:ext cx="4256290" cy="93474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4" y="1340768"/>
            <a:ext cx="4328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CONTINUA</a:t>
            </a:r>
          </a:p>
          <a:p>
            <a:pPr algn="ctr"/>
            <a:r>
              <a:rPr lang="es-AR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HERRAMIENTAS ANALÍTICAS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611560" y="2564904"/>
            <a:ext cx="2232248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Diagramas de </a:t>
            </a:r>
            <a:r>
              <a:rPr lang="es-MX" sz="2000" dirty="0" smtClean="0"/>
              <a:t>flujo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209143" y="4971641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Gráficas de control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6300192" y="4460040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Gráficas de </a:t>
            </a:r>
            <a:r>
              <a:rPr lang="es-MX" sz="2000" dirty="0" err="1" smtClean="0"/>
              <a:t>pareto</a:t>
            </a:r>
            <a:endParaRPr lang="es-MX" sz="20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646456" y="3645871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Diagrama </a:t>
            </a:r>
            <a:r>
              <a:rPr lang="es-MX" sz="2000" dirty="0"/>
              <a:t>de causas y efectos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057000" y="3086899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Gráficas de Corridas</a:t>
            </a:r>
            <a:endParaRPr lang="es-MX" sz="2000" dirty="0"/>
          </a:p>
        </p:txBody>
      </p:sp>
      <p:sp>
        <p:nvSpPr>
          <p:cNvPr id="31" name="30 CuadroTexto"/>
          <p:cNvSpPr txBox="1"/>
          <p:nvPr/>
        </p:nvSpPr>
        <p:spPr>
          <a:xfrm>
            <a:off x="549398" y="3501008"/>
            <a:ext cx="2376264" cy="1015663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Diagrama de flujo de o</a:t>
            </a:r>
            <a:r>
              <a:rPr lang="es-MX" sz="2000" dirty="0" smtClean="0"/>
              <a:t>portunidades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39552" y="4665330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Modo de Falla y sus Efectos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082776" y="4005064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Diseño de Experimentos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5958774" y="5380492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Matrices de Comparación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444237" y="5812337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Diagrama de </a:t>
            </a:r>
            <a:r>
              <a:rPr lang="es-MX" sz="2000" dirty="0" smtClean="0"/>
              <a:t>fuerzas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13168" y="6113040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/>
              <a:t>Diagrama </a:t>
            </a:r>
            <a:r>
              <a:rPr lang="es-MX" sz="2000" dirty="0" smtClean="0"/>
              <a:t>de Árbol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831056" y="2722277"/>
            <a:ext cx="2376264" cy="707886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Tormenta de Ideas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90967" y="5546220"/>
            <a:ext cx="2376264" cy="400110"/>
          </a:xfrm>
          <a:prstGeom prst="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5 “S”</a:t>
            </a:r>
            <a:endParaRPr lang="es-MX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  <p:sp>
        <p:nvSpPr>
          <p:cNvPr id="21" name="9 Elipse"/>
          <p:cNvSpPr/>
          <p:nvPr/>
        </p:nvSpPr>
        <p:spPr>
          <a:xfrm>
            <a:off x="5382389" y="1404120"/>
            <a:ext cx="3438083" cy="110973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10 Rectángulo"/>
          <p:cNvSpPr/>
          <p:nvPr/>
        </p:nvSpPr>
        <p:spPr>
          <a:xfrm>
            <a:off x="5457458" y="1774322"/>
            <a:ext cx="3427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b="1" i="1" dirty="0" smtClean="0"/>
              <a:t>Sistemas Lean.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862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3"/>
          <p:cNvSpPr>
            <a:spLocks noChangeArrowheads="1"/>
          </p:cNvSpPr>
          <p:nvPr/>
        </p:nvSpPr>
        <p:spPr bwMode="auto">
          <a:xfrm>
            <a:off x="7392417" y="1124024"/>
            <a:ext cx="1646237" cy="151288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7281" tIns="43640" rIns="87281" bIns="43640" anchor="ctr"/>
          <a:lstStyle/>
          <a:p>
            <a:pPr algn="ctr" defTabSz="873125"/>
            <a:endParaRPr lang="es-AR" sz="23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254304" y="1630437"/>
            <a:ext cx="1854200" cy="503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27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VISION</a:t>
            </a:r>
          </a:p>
        </p:txBody>
      </p:sp>
      <p:sp>
        <p:nvSpPr>
          <p:cNvPr id="35" name="34 Elipse"/>
          <p:cNvSpPr/>
          <p:nvPr/>
        </p:nvSpPr>
        <p:spPr>
          <a:xfrm>
            <a:off x="5436096" y="1340768"/>
            <a:ext cx="2102495" cy="172819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Elipse"/>
          <p:cNvSpPr/>
          <p:nvPr/>
        </p:nvSpPr>
        <p:spPr>
          <a:xfrm>
            <a:off x="989608" y="5216783"/>
            <a:ext cx="2690887" cy="1452577"/>
          </a:xfrm>
          <a:prstGeom prst="ellips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AutoShape 18"/>
          <p:cNvSpPr>
            <a:spLocks noChangeArrowheads="1"/>
          </p:cNvSpPr>
          <p:nvPr/>
        </p:nvSpPr>
        <p:spPr bwMode="auto">
          <a:xfrm rot="1574822">
            <a:off x="3303645" y="3074767"/>
            <a:ext cx="467459" cy="2315356"/>
          </a:xfrm>
          <a:prstGeom prst="upDownArrow">
            <a:avLst>
              <a:gd name="adj1" fmla="val 50000"/>
              <a:gd name="adj2" fmla="val 80199"/>
            </a:avLst>
          </a:prstGeom>
          <a:gradFill>
            <a:gsLst>
              <a:gs pos="0">
                <a:srgbClr val="FBE4AE"/>
              </a:gs>
              <a:gs pos="13000">
                <a:srgbClr val="BD922A"/>
              </a:gs>
              <a:gs pos="21001">
                <a:srgbClr val="BD922A"/>
              </a:gs>
              <a:gs pos="63000">
                <a:srgbClr val="FBE4AE"/>
              </a:gs>
              <a:gs pos="67000">
                <a:srgbClr val="BD922A"/>
              </a:gs>
              <a:gs pos="69000">
                <a:srgbClr val="835E17"/>
              </a:gs>
              <a:gs pos="82001">
                <a:srgbClr val="A28949"/>
              </a:gs>
              <a:gs pos="100000">
                <a:srgbClr val="FAE3B7"/>
              </a:gs>
            </a:gsLst>
            <a:lin ang="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4" name="AutoShape 22"/>
          <p:cNvSpPr>
            <a:spLocks noChangeArrowheads="1"/>
          </p:cNvSpPr>
          <p:nvPr/>
        </p:nvSpPr>
        <p:spPr bwMode="auto">
          <a:xfrm>
            <a:off x="3203848" y="1496473"/>
            <a:ext cx="2366963" cy="1716503"/>
          </a:xfrm>
          <a:prstGeom prst="hexagon">
            <a:avLst>
              <a:gd name="adj" fmla="val 13400"/>
              <a:gd name="vf" fmla="val 115470"/>
            </a:avLst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1133624" y="2276872"/>
            <a:ext cx="2366962" cy="1728192"/>
          </a:xfrm>
          <a:prstGeom prst="hexagon">
            <a:avLst>
              <a:gd name="adj" fmla="val 15288"/>
              <a:gd name="vf" fmla="val 115470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1493986" y="5517232"/>
            <a:ext cx="1728788" cy="949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Estado Actual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1205632" y="2367596"/>
            <a:ext cx="2222946" cy="1442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281" tIns="43640" rIns="87281" bIns="43640">
            <a:spAutoFit/>
          </a:bodyPr>
          <a:lstStyle/>
          <a:p>
            <a:pPr algn="ctr" defTabSz="873125"/>
            <a:r>
              <a:rPr lang="es-ES" sz="22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Situación </a:t>
            </a:r>
            <a:r>
              <a:rPr lang="es-ES" sz="2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Futura </a:t>
            </a:r>
          </a:p>
          <a:p>
            <a:pPr algn="ctr" defTabSz="873125"/>
            <a:r>
              <a:rPr lang="es-ES" sz="2200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SIN INTERVENCIÓN</a:t>
            </a:r>
            <a:endParaRPr lang="es-ES" sz="22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2025584" y="4026867"/>
            <a:ext cx="525157" cy="1189916"/>
          </a:xfrm>
          <a:prstGeom prst="upDownArrow">
            <a:avLst>
              <a:gd name="adj1" fmla="val 35593"/>
              <a:gd name="adj2" fmla="val 79867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AR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 rot="18856498">
            <a:off x="2879944" y="3863887"/>
            <a:ext cx="3852313" cy="5762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0" scaled="0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5513437" y="1700808"/>
            <a:ext cx="1920875" cy="949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2800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Estado </a:t>
            </a:r>
            <a:r>
              <a:rPr lang="es-ES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Ideal</a:t>
            </a:r>
            <a:endParaRPr lang="es-ES" sz="2800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38075" y="4575720"/>
            <a:ext cx="1928093" cy="703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2000" b="1" dirty="0" smtClean="0"/>
              <a:t>ANÁLISIS SITUACIONAL</a:t>
            </a:r>
            <a:endParaRPr lang="es-ES" sz="2000" b="1" dirty="0"/>
          </a:p>
        </p:txBody>
      </p:sp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4519587" y="4119736"/>
            <a:ext cx="1784350" cy="3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defTabSz="873125">
              <a:spcBef>
                <a:spcPct val="50000"/>
              </a:spcBef>
            </a:pPr>
            <a:r>
              <a:rPr lang="es-MX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Programas</a:t>
            </a:r>
            <a:endParaRPr lang="es-E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4519587" y="4338811"/>
            <a:ext cx="1511300" cy="3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defTabSz="873125">
              <a:spcBef>
                <a:spcPct val="50000"/>
              </a:spcBef>
            </a:pPr>
            <a:r>
              <a:rPr lang="es-ES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Proyectos</a:t>
            </a: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4518000" y="3903712"/>
            <a:ext cx="2058987" cy="3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defTabSz="873125">
              <a:spcBef>
                <a:spcPct val="50000"/>
              </a:spcBef>
            </a:pPr>
            <a:r>
              <a:rPr lang="es-MX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Estrategias</a:t>
            </a:r>
            <a:endParaRPr lang="es-E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3293864" y="5728745"/>
            <a:ext cx="5254625" cy="58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32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MODELO DE GESTION</a:t>
            </a:r>
          </a:p>
        </p:txBody>
      </p:sp>
      <p:sp>
        <p:nvSpPr>
          <p:cNvPr id="29" name="Text Box 20"/>
          <p:cNvSpPr txBox="1">
            <a:spLocks noChangeArrowheads="1"/>
          </p:cNvSpPr>
          <p:nvPr/>
        </p:nvSpPr>
        <p:spPr bwMode="auto">
          <a:xfrm>
            <a:off x="3266557" y="1663329"/>
            <a:ext cx="2304254" cy="1442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7281" tIns="43640" rIns="87281" bIns="43640">
            <a:spAutoFit/>
          </a:bodyPr>
          <a:lstStyle/>
          <a:p>
            <a:pPr algn="ctr" defTabSz="873125">
              <a:spcBef>
                <a:spcPct val="50000"/>
              </a:spcBef>
            </a:pPr>
            <a:r>
              <a:rPr lang="es-ES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Situación </a:t>
            </a:r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Futura</a:t>
            </a:r>
          </a:p>
          <a:p>
            <a:pPr algn="ctr" defTabSz="873125"/>
            <a:r>
              <a:rPr lang="es-ES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INTERVENCIÓN</a:t>
            </a:r>
            <a:endParaRPr lang="es-ES" sz="2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4518000" y="4509120"/>
            <a:ext cx="2058987" cy="3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7281" tIns="43640" rIns="87281" bIns="43640">
            <a:spAutoFit/>
          </a:bodyPr>
          <a:lstStyle/>
          <a:p>
            <a:pPr defTabSz="873125">
              <a:spcBef>
                <a:spcPct val="50000"/>
              </a:spcBef>
            </a:pPr>
            <a:r>
              <a:rPr lang="es-MX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Acciones</a:t>
            </a:r>
            <a:endParaRPr lang="es-E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AutoShape 25"/>
          <p:cNvSpPr>
            <a:spLocks/>
          </p:cNvSpPr>
          <p:nvPr/>
        </p:nvSpPr>
        <p:spPr bwMode="auto">
          <a:xfrm>
            <a:off x="4259213" y="3878560"/>
            <a:ext cx="304800" cy="990600"/>
          </a:xfrm>
          <a:prstGeom prst="leftBrace">
            <a:avLst>
              <a:gd name="adj1" fmla="val 2708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AR" sz="1600" b="1" i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2747045" y="4172570"/>
            <a:ext cx="1866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PLANIFICACIÓN</a:t>
            </a:r>
            <a:endParaRPr lang="es-ES" sz="16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10723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1099566" y="1268760"/>
            <a:ext cx="4696569" cy="93610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899591" y="1311151"/>
            <a:ext cx="5112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1619672" y="2307644"/>
            <a:ext cx="7272808" cy="432426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CONCEPTOS APLICADOS EN SU DESARROLLO</a:t>
            </a: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enfoque en los clientes y el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mercado</a:t>
            </a:r>
          </a:p>
          <a:p>
            <a:pPr marL="457200" indent="-457200" algn="ctr">
              <a:spcBef>
                <a:spcPts val="600"/>
              </a:spcBef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 social de la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empresa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MX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600"/>
              </a:spcBef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liderazgo de la conducción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457200" indent="-457200" algn="ctr">
              <a:spcBef>
                <a:spcPts val="600"/>
              </a:spcBef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la calidad </a:t>
            </a:r>
            <a:endParaRPr lang="es-MX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600"/>
              </a:spcBef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los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procesos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s-MX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600"/>
              </a:spcBef>
              <a:buFontTx/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creatividad y la innovación </a:t>
            </a:r>
            <a:endParaRPr lang="es-MX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ctr">
              <a:spcBef>
                <a:spcPts val="600"/>
              </a:spcBef>
              <a:buFontTx/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desarrollo y el compromiso de las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personas</a:t>
            </a:r>
          </a:p>
          <a:p>
            <a:pPr marL="457200" indent="-457200" algn="ctr">
              <a:spcBef>
                <a:spcPts val="600"/>
              </a:spcBef>
              <a:buFontTx/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relaciones con los proveedores e integrantes de las redes de comercialización </a:t>
            </a:r>
          </a:p>
          <a:p>
            <a:pPr marL="457200" indent="-457200" algn="ctr">
              <a:spcBef>
                <a:spcPts val="600"/>
              </a:spcBef>
              <a:buFontTx/>
              <a:buAutoNum type="alphaLcParenR"/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orientación hacia los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es-MX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9330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323528" y="1196751"/>
            <a:ext cx="5112570" cy="96361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323529" y="1311152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647565" y="2996952"/>
            <a:ext cx="18002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Dirección Estratégica</a:t>
            </a:r>
            <a:endParaRPr lang="es-MX" sz="1600" b="1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55576" y="3790781"/>
            <a:ext cx="18002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600" b="1" dirty="0" smtClean="0"/>
          </a:p>
          <a:p>
            <a:pPr algn="ctr"/>
            <a:r>
              <a:rPr lang="es-MX" sz="1600" b="1" dirty="0" smtClean="0"/>
              <a:t>Compromiso</a:t>
            </a:r>
          </a:p>
          <a:p>
            <a:pPr algn="ctr"/>
            <a:endParaRPr lang="es-MX" sz="1600" b="1" dirty="0"/>
          </a:p>
        </p:txBody>
      </p:sp>
      <p:sp>
        <p:nvSpPr>
          <p:cNvPr id="36" name="35 CuadroTexto"/>
          <p:cNvSpPr txBox="1"/>
          <p:nvPr/>
        </p:nvSpPr>
        <p:spPr>
          <a:xfrm>
            <a:off x="755576" y="4582869"/>
            <a:ext cx="18002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Responsabilidad Social</a:t>
            </a:r>
            <a:endParaRPr lang="es-MX" sz="1600" b="1" dirty="0"/>
          </a:p>
        </p:txBody>
      </p:sp>
      <p:sp>
        <p:nvSpPr>
          <p:cNvPr id="37" name="36 CuadroTexto"/>
          <p:cNvSpPr txBox="1"/>
          <p:nvPr/>
        </p:nvSpPr>
        <p:spPr>
          <a:xfrm>
            <a:off x="755576" y="5374957"/>
            <a:ext cx="180020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Gobierno de la Organización</a:t>
            </a:r>
            <a:endParaRPr lang="es-MX" sz="1600" b="1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591781" y="2996952"/>
            <a:ext cx="172819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Planeamiento Estratégico</a:t>
            </a:r>
            <a:endParaRPr lang="es-MX" sz="1600" b="1" dirty="0"/>
          </a:p>
        </p:txBody>
      </p:sp>
      <p:sp>
        <p:nvSpPr>
          <p:cNvPr id="39" name="38 CuadroTexto"/>
          <p:cNvSpPr txBox="1"/>
          <p:nvPr/>
        </p:nvSpPr>
        <p:spPr>
          <a:xfrm>
            <a:off x="2699792" y="3790781"/>
            <a:ext cx="172819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Mercados y Clientes</a:t>
            </a:r>
            <a:endParaRPr lang="es-MX" sz="1600" b="1" dirty="0"/>
          </a:p>
        </p:txBody>
      </p:sp>
      <p:sp>
        <p:nvSpPr>
          <p:cNvPr id="40" name="39 CuadroTexto"/>
          <p:cNvSpPr txBox="1"/>
          <p:nvPr/>
        </p:nvSpPr>
        <p:spPr>
          <a:xfrm>
            <a:off x="2699792" y="4581128"/>
            <a:ext cx="1728192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Procesos</a:t>
            </a:r>
            <a:endParaRPr lang="es-MX" sz="1600" b="1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627784" y="5086925"/>
            <a:ext cx="1728192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Personas</a:t>
            </a:r>
            <a:endParaRPr lang="es-MX" sz="1600" b="1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627784" y="5590981"/>
            <a:ext cx="1728192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Recursos</a:t>
            </a:r>
            <a:endParaRPr lang="es-MX" sz="1600" b="1" dirty="0"/>
          </a:p>
        </p:txBody>
      </p:sp>
      <p:sp>
        <p:nvSpPr>
          <p:cNvPr id="43" name="42 CuadroTexto"/>
          <p:cNvSpPr txBox="1"/>
          <p:nvPr/>
        </p:nvSpPr>
        <p:spPr>
          <a:xfrm>
            <a:off x="4463989" y="2996952"/>
            <a:ext cx="1800200" cy="5847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Liderazgo</a:t>
            </a:r>
          </a:p>
          <a:p>
            <a:pPr algn="ctr"/>
            <a:endParaRPr lang="es-MX" sz="1600" b="1" dirty="0"/>
          </a:p>
        </p:txBody>
      </p:sp>
      <p:sp>
        <p:nvSpPr>
          <p:cNvPr id="44" name="43 CuadroTexto"/>
          <p:cNvSpPr txBox="1"/>
          <p:nvPr/>
        </p:nvSpPr>
        <p:spPr>
          <a:xfrm>
            <a:off x="4499992" y="3790781"/>
            <a:ext cx="1800200" cy="5847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600" b="1" dirty="0" smtClean="0"/>
          </a:p>
          <a:p>
            <a:pPr algn="ctr"/>
            <a:r>
              <a:rPr lang="es-MX" sz="1600" b="1" dirty="0" smtClean="0"/>
              <a:t>Personas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4499992" y="4582869"/>
            <a:ext cx="1800200" cy="5847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Responsabilidad Social</a:t>
            </a:r>
            <a:endParaRPr lang="es-MX" sz="1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4499992" y="5158933"/>
            <a:ext cx="1800200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600" b="1" dirty="0" smtClean="0"/>
          </a:p>
          <a:p>
            <a:pPr algn="ctr"/>
            <a:r>
              <a:rPr lang="es-MX" sz="1600" b="1" dirty="0" smtClean="0"/>
              <a:t>Operativos</a:t>
            </a:r>
          </a:p>
          <a:p>
            <a:pPr algn="ctr"/>
            <a:endParaRPr lang="es-MX" sz="16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444209" y="4581128"/>
            <a:ext cx="1629784" cy="5847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Económico Financiero</a:t>
            </a:r>
            <a:endParaRPr lang="es-MX" sz="1600" b="1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470608" y="3761528"/>
            <a:ext cx="1629784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Participación en el Mercado</a:t>
            </a:r>
            <a:endParaRPr lang="es-MX" sz="16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6470608" y="5157192"/>
            <a:ext cx="1629784" cy="830997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600" b="1" dirty="0" smtClean="0"/>
          </a:p>
          <a:p>
            <a:pPr algn="ctr"/>
            <a:r>
              <a:rPr lang="es-MX" sz="1600" b="1" dirty="0" smtClean="0"/>
              <a:t>Proveedores</a:t>
            </a:r>
          </a:p>
          <a:p>
            <a:pPr algn="ctr"/>
            <a:endParaRPr lang="es-MX" sz="1600" b="1" dirty="0"/>
          </a:p>
        </p:txBody>
      </p:sp>
      <p:sp>
        <p:nvSpPr>
          <p:cNvPr id="51" name="50 Flecha en U"/>
          <p:cNvSpPr/>
          <p:nvPr/>
        </p:nvSpPr>
        <p:spPr>
          <a:xfrm rot="10800000">
            <a:off x="-36512" y="4365103"/>
            <a:ext cx="8928992" cy="2304255"/>
          </a:xfrm>
          <a:prstGeom prst="uturnArrow">
            <a:avLst>
              <a:gd name="adj1" fmla="val 25000"/>
              <a:gd name="adj2" fmla="val 21994"/>
              <a:gd name="adj3" fmla="val 36424"/>
              <a:gd name="adj4" fmla="val 0"/>
              <a:gd name="adj5" fmla="val 100000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2" name="51 Flecha doblada"/>
          <p:cNvSpPr/>
          <p:nvPr/>
        </p:nvSpPr>
        <p:spPr>
          <a:xfrm rot="5400000">
            <a:off x="5724127" y="1196753"/>
            <a:ext cx="2160242" cy="4464496"/>
          </a:xfrm>
          <a:prstGeom prst="bentArrow">
            <a:avLst>
              <a:gd name="adj1" fmla="val 25000"/>
              <a:gd name="adj2" fmla="val 20328"/>
              <a:gd name="adj3" fmla="val 38460"/>
              <a:gd name="adj4" fmla="val 2024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3" name="52 Flecha derecha"/>
          <p:cNvSpPr/>
          <p:nvPr/>
        </p:nvSpPr>
        <p:spPr>
          <a:xfrm>
            <a:off x="2699792" y="2162472"/>
            <a:ext cx="2088232" cy="906488"/>
          </a:xfrm>
          <a:prstGeom prst="rightArrow">
            <a:avLst>
              <a:gd name="adj1" fmla="val 65284"/>
              <a:gd name="adj2" fmla="val 85469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53 Flecha doblada"/>
          <p:cNvSpPr/>
          <p:nvPr/>
        </p:nvSpPr>
        <p:spPr>
          <a:xfrm>
            <a:off x="107504" y="2090464"/>
            <a:ext cx="2771800" cy="2346648"/>
          </a:xfrm>
          <a:prstGeom prst="bentArrow">
            <a:avLst>
              <a:gd name="adj1" fmla="val 25000"/>
              <a:gd name="adj2" fmla="val 20328"/>
              <a:gd name="adj3" fmla="val 38460"/>
              <a:gd name="adj4" fmla="val 2024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5" name="54 CuadroTexto"/>
          <p:cNvSpPr txBox="1"/>
          <p:nvPr/>
        </p:nvSpPr>
        <p:spPr>
          <a:xfrm>
            <a:off x="611560" y="242088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LIDERAZGO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2843808" y="227687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DE GESTIÓN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5652120" y="2420888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2843808" y="6165304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CONTINUA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6444208" y="2996952"/>
            <a:ext cx="1629784" cy="584775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 smtClean="0"/>
              <a:t>Gestión con los Clientes</a:t>
            </a:r>
            <a:endParaRPr lang="es-MX" sz="1600" b="1" dirty="0"/>
          </a:p>
        </p:txBody>
      </p:sp>
      <p:sp>
        <p:nvSpPr>
          <p:cNvPr id="31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81147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1043606" y="125946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043608" y="137386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63688" y="22048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COMPONENTES, CRITERIOS Y FACTORES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2564905"/>
            <a:ext cx="6886179" cy="4032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53216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87624" y="21235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COMPONENTES, CRITERIOS Y FACTORES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556012"/>
            <a:ext cx="7272808" cy="4113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2 Rectángulo redondeado"/>
          <p:cNvSpPr/>
          <p:nvPr/>
        </p:nvSpPr>
        <p:spPr>
          <a:xfrm>
            <a:off x="1043606" y="110019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9" name="3 CuadroTexto"/>
          <p:cNvSpPr txBox="1"/>
          <p:nvPr/>
        </p:nvSpPr>
        <p:spPr>
          <a:xfrm>
            <a:off x="1043608" y="121459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9567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98095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403648" y="2470339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COMPONENTES, CRITERIOS Y FACTORES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127703"/>
            <a:ext cx="7272808" cy="325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2 Rectángulo redondeado"/>
          <p:cNvSpPr/>
          <p:nvPr/>
        </p:nvSpPr>
        <p:spPr>
          <a:xfrm>
            <a:off x="1043606" y="110019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9" name="3 CuadroTexto"/>
          <p:cNvSpPr txBox="1"/>
          <p:nvPr/>
        </p:nvSpPr>
        <p:spPr>
          <a:xfrm>
            <a:off x="1043608" y="121459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9567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22744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971600" y="2494051"/>
            <a:ext cx="7920880" cy="4247317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MX" sz="1500" b="1" i="1" dirty="0" smtClean="0"/>
              <a:t>Una Práctica </a:t>
            </a:r>
            <a:r>
              <a:rPr lang="es-MX" sz="1500" b="1" i="1" dirty="0"/>
              <a:t>o </a:t>
            </a:r>
            <a:r>
              <a:rPr lang="es-MX" sz="1500" b="1" i="1" dirty="0" smtClean="0"/>
              <a:t>Metodología de Excelencia debe ser o estar: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Bien definida: </a:t>
            </a:r>
            <a:r>
              <a:rPr lang="es-MX" sz="1500" b="1" i="1" dirty="0" smtClean="0"/>
              <a:t>explica claramente cómo aborda cada requerimiento del Modelo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Pertinente</a:t>
            </a:r>
            <a:r>
              <a:rPr lang="es-MX" sz="1500" b="1" dirty="0"/>
              <a:t>:</a:t>
            </a:r>
            <a:r>
              <a:rPr lang="es-MX" sz="1500" b="1" i="1" dirty="0"/>
              <a:t> se centra en aspectos relevantes, toma en cuenta las necesidades de los </a:t>
            </a:r>
            <a:r>
              <a:rPr lang="es-MX" sz="1500" b="1" i="1" dirty="0" err="1" smtClean="0"/>
              <a:t>stakeholder´s</a:t>
            </a:r>
            <a:r>
              <a:rPr lang="es-MX" sz="1500" b="1" i="1" dirty="0" smtClean="0"/>
              <a:t>, </a:t>
            </a:r>
            <a:r>
              <a:rPr lang="es-MX" sz="1500" b="1" i="1" dirty="0"/>
              <a:t>tiene un diseño adecuado a tales </a:t>
            </a:r>
            <a:r>
              <a:rPr lang="es-MX" sz="1500" b="1" i="1" dirty="0" smtClean="0"/>
              <a:t>fines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Sistemática</a:t>
            </a:r>
            <a:r>
              <a:rPr lang="es-MX" sz="1500" b="1" dirty="0"/>
              <a:t>:</a:t>
            </a:r>
            <a:r>
              <a:rPr lang="es-MX" sz="1500" b="1" i="1" dirty="0"/>
              <a:t> se aplica en forma repetitiva tal como ha sido diseñada, generando datos e información que permiten luego su control, aprendizaje y </a:t>
            </a:r>
            <a:r>
              <a:rPr lang="es-MX" sz="1500" b="1" i="1" dirty="0" smtClean="0"/>
              <a:t>mejora.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Preventiva</a:t>
            </a:r>
            <a:r>
              <a:rPr lang="es-MX" sz="1500" b="1" dirty="0"/>
              <a:t>:</a:t>
            </a:r>
            <a:r>
              <a:rPr lang="es-MX" sz="1500" b="1" i="1" dirty="0"/>
              <a:t> contiene mecanismos que ayudan a evitar posibles errores que pudieran ocurrir en su aplicación, y/o a atenuar sus </a:t>
            </a:r>
            <a:r>
              <a:rPr lang="es-MX" sz="1500" b="1" i="1" dirty="0" smtClean="0"/>
              <a:t>consecuencias.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Innovadora</a:t>
            </a:r>
            <a:r>
              <a:rPr lang="es-MX" sz="1500" b="1" dirty="0"/>
              <a:t>:</a:t>
            </a:r>
            <a:r>
              <a:rPr lang="es-MX" sz="1500" b="1" i="1" dirty="0"/>
              <a:t> incluye conceptos y/o técnicas de excelencia que han sido adaptadas a la organización, poco habituales en el sector / mercado en el que la misma opera, que mejoran su posición competitiva dentro del </a:t>
            </a:r>
            <a:r>
              <a:rPr lang="es-MX" sz="1500" b="1" i="1" dirty="0" smtClean="0"/>
              <a:t>mismo.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1500" b="1" dirty="0" smtClean="0"/>
              <a:t>De </a:t>
            </a:r>
            <a:r>
              <a:rPr lang="es-MX" sz="1500" b="1" dirty="0"/>
              <a:t>avanzada: </a:t>
            </a:r>
            <a:r>
              <a:rPr lang="es-MX" sz="1500" b="1" i="1" dirty="0"/>
              <a:t>contiene conceptos y/o técnicas exclusivos, investigados y desarrollados por iniciativa de la propia organización, que le confieren a </a:t>
            </a:r>
            <a:r>
              <a:rPr lang="es-MX" sz="1500" b="1" i="1" dirty="0" smtClean="0"/>
              <a:t>la misma </a:t>
            </a:r>
            <a:r>
              <a:rPr lang="es-MX" sz="1500" b="1" i="1" dirty="0"/>
              <a:t>una clara ventaja competitiva a nivel global.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23821" y="21235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APLICACIÓN DEL MODELO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Rectángulo redondeado"/>
          <p:cNvSpPr/>
          <p:nvPr/>
        </p:nvSpPr>
        <p:spPr>
          <a:xfrm>
            <a:off x="1115614" y="110019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9" name="3 CuadroTexto"/>
          <p:cNvSpPr txBox="1"/>
          <p:nvPr/>
        </p:nvSpPr>
        <p:spPr>
          <a:xfrm>
            <a:off x="1115616" y="121459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171575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6399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179805" y="3165063"/>
            <a:ext cx="7568659" cy="3216265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MX" sz="1500" b="1" i="1" dirty="0"/>
              <a:t>La Asignación de Porcentajes de Cumplimiento (para Liderazgo, Sistema de Gestión y Resultados) tienen el propósito de posibilitar la evaluación de la organización en un momento dado, en forma de puntaje. 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Una comparación de los puntajes obtenidos en diferentes períodos facilita, a su vez, la apreciación de los progresos alcanzados a lo largo del tiempo.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A los fines anteriores, inicialmente cada Factor debe ser sometido a un análisis que permita la determinación de un porcentaje de cumplimiento (en una escala de 0% a 100%), en relación a los requerimientos del Modelo.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Los porcentajes de cumplimiento de cada Factor deben ponderarse luego por los coeficientes asignados por el Modelo a cada uno de ellos, a fin de calcular los puntajes resultantes para los distintos Factores, Criterios y Componentes, así como para la organización en su conjunto.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23821" y="2627620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AUDITORÍA  DEL MODELO – FORMAS DE EVALUACIÓN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Rectángulo redondeado"/>
          <p:cNvSpPr/>
          <p:nvPr/>
        </p:nvSpPr>
        <p:spPr>
          <a:xfrm>
            <a:off x="1043606" y="125946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9" name="3 CuadroTexto"/>
          <p:cNvSpPr txBox="1"/>
          <p:nvPr/>
        </p:nvSpPr>
        <p:spPr>
          <a:xfrm>
            <a:off x="1043608" y="137386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91237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151216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01008"/>
            <a:ext cx="1656184" cy="111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32856"/>
            <a:ext cx="1512168" cy="759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1381893" cy="828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62" y="2132856"/>
            <a:ext cx="6899026" cy="32403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/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5819"/>
            <a:ext cx="8280920" cy="129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2 Rectángulo redondeado"/>
          <p:cNvSpPr/>
          <p:nvPr/>
        </p:nvSpPr>
        <p:spPr>
          <a:xfrm>
            <a:off x="1187622" y="110019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13" name="3 CuadroTexto"/>
          <p:cNvSpPr txBox="1"/>
          <p:nvPr/>
        </p:nvSpPr>
        <p:spPr>
          <a:xfrm>
            <a:off x="1187624" y="121459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1243583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46250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403648" y="2652876"/>
            <a:ext cx="7416824" cy="4016484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s-MX" sz="1500" b="1" i="1" dirty="0" smtClean="0"/>
              <a:t>La evaluación </a:t>
            </a:r>
            <a:r>
              <a:rPr lang="es-MX" sz="1500" b="1" i="1" dirty="0"/>
              <a:t>de los Resultados de una organización, </a:t>
            </a:r>
            <a:r>
              <a:rPr lang="es-MX" sz="1500" b="1" i="1" dirty="0" smtClean="0"/>
              <a:t>debe tener </a:t>
            </a:r>
            <a:r>
              <a:rPr lang="es-MX" sz="1500" b="1" i="1" dirty="0"/>
              <a:t>en cuenta: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La relevancia de los datos (indicadores) presentados. Los mismos deben ser medidores adecuados / significativos / completos de los distintos requerimientos planteados por el Modelo de Excelencia en cada aspecto.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La existencia de comparaciones relevantes de los resultados obtenidos con los objetivos planteados (los que deben ser cada vez más desafiantes a lo largo del tiempo) y con resultados similares de organizaciones que puedan tomarse como referentes o modelos de cada tema analizado, y que dichas comparaciones resulten favorables.</a:t>
            </a:r>
          </a:p>
          <a:p>
            <a:pPr>
              <a:spcBef>
                <a:spcPts val="600"/>
              </a:spcBef>
            </a:pPr>
            <a:r>
              <a:rPr lang="es-MX" sz="1500" b="1" i="1" dirty="0"/>
              <a:t>La existencia de tendencias relevantes positivas (es decir, en el sentido deseado por la organización) en la evolución de los resultados de por lo menos los últimos 3 años (idealmente, los últimos 5 años), justificándose dicha evolución a partir de los cambios introducidos por la organización en su Liderazgo y/o Sistema de Gestión (es decir, no debe contemplarse en la valoración de tendencias el impacto favorable o desfavorable producido por factores externos, no controlables por la organización).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331640" y="212356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AUDITORÍA  DEL MODELO – FORMAS DE EVALUACIÓN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Rectángulo redondeado"/>
          <p:cNvSpPr/>
          <p:nvPr/>
        </p:nvSpPr>
        <p:spPr>
          <a:xfrm>
            <a:off x="1043606" y="1100198"/>
            <a:ext cx="4680522" cy="92681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9" name="3 CuadroTexto"/>
          <p:cNvSpPr txBox="1"/>
          <p:nvPr/>
        </p:nvSpPr>
        <p:spPr>
          <a:xfrm>
            <a:off x="1043608" y="1214597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MODELO DE GESTIÓN EMPRESARIAL DE EXCELENCIA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099567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43385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Elipse"/>
          <p:cNvSpPr/>
          <p:nvPr/>
        </p:nvSpPr>
        <p:spPr>
          <a:xfrm>
            <a:off x="4860032" y="1484784"/>
            <a:ext cx="3168352" cy="1224136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0648"/>
            <a:ext cx="7239000" cy="80470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ADMINISTRACIÓN POR LA CALIDAD</a:t>
            </a:r>
            <a:endParaRPr lang="es-MX" dirty="0"/>
          </a:p>
        </p:txBody>
      </p:sp>
      <p:sp>
        <p:nvSpPr>
          <p:cNvPr id="3" name="2 Rectángulo redondeado"/>
          <p:cNvSpPr/>
          <p:nvPr/>
        </p:nvSpPr>
        <p:spPr>
          <a:xfrm>
            <a:off x="531734" y="1305252"/>
            <a:ext cx="3680226" cy="14036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6" y="1412776"/>
            <a:ext cx="3752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CALIDAD Y DESEMPEÑO FINANCIERO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985914"/>
            <a:ext cx="7352634" cy="3539430"/>
          </a:xfrm>
          <a:prstGeom prst="rect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i="1" dirty="0" smtClean="0"/>
              <a:t>Planeación </a:t>
            </a:r>
            <a:r>
              <a:rPr lang="es-MX" sz="1600" b="1" i="1" dirty="0"/>
              <a:t>de la calidad</a:t>
            </a:r>
            <a:r>
              <a:rPr lang="es-MX" sz="1600" dirty="0"/>
              <a:t>: costos de la preparación de un plan general, numerosos planes especializados, manuales de calidad, procedimientos. </a:t>
            </a:r>
            <a:r>
              <a:rPr lang="es-MX" sz="1600" b="1" i="1" dirty="0"/>
              <a:t>Revisión de un nuevo producto: </a:t>
            </a:r>
            <a:r>
              <a:rPr lang="es-MX" sz="1600" dirty="0"/>
              <a:t>revisión o preparación de especificaciones de calidad para los nuevos productos, evaluación de los nuevos diseños, preparación de pruebas y programas experimentales, evaluación de los proveedores, estudios de mercadotecnia para determinar los requisitos de calidad de los clientes. </a:t>
            </a:r>
            <a:endParaRPr lang="es-MX" sz="1600" dirty="0" smtClean="0"/>
          </a:p>
          <a:p>
            <a:pPr algn="ctr"/>
            <a:r>
              <a:rPr lang="es-MX" sz="1600" b="1" i="1" dirty="0" smtClean="0"/>
              <a:t>Capacitación</a:t>
            </a:r>
            <a:r>
              <a:rPr lang="es-MX" sz="1600" b="1" i="1" dirty="0"/>
              <a:t>:</a:t>
            </a:r>
            <a:r>
              <a:rPr lang="es-MX" sz="1600" dirty="0"/>
              <a:t> desarrollo y conducción de programas de capacitación. </a:t>
            </a:r>
            <a:r>
              <a:rPr lang="es-MX" sz="1600" b="1" i="1" dirty="0"/>
              <a:t>Planeación del proceso:</a:t>
            </a:r>
            <a:r>
              <a:rPr lang="es-MX" sz="1600" dirty="0"/>
              <a:t> diseño y desarrollo de mecanismos para el control de los procesos. </a:t>
            </a:r>
            <a:endParaRPr lang="es-MX" sz="1600" dirty="0" smtClean="0"/>
          </a:p>
          <a:p>
            <a:pPr algn="ctr"/>
            <a:r>
              <a:rPr lang="es-MX" sz="1600" b="1" i="1" dirty="0" smtClean="0"/>
              <a:t>Datos </a:t>
            </a:r>
            <a:r>
              <a:rPr lang="es-MX" sz="1600" b="1" i="1" dirty="0"/>
              <a:t>acerca de la calidad: </a:t>
            </a:r>
            <a:r>
              <a:rPr lang="es-MX" sz="1600" dirty="0"/>
              <a:t>recopilación de datos, análisis de datos y preparación de reportes. </a:t>
            </a:r>
            <a:endParaRPr lang="es-MX" sz="1600" dirty="0" smtClean="0"/>
          </a:p>
          <a:p>
            <a:pPr algn="ctr"/>
            <a:r>
              <a:rPr lang="es-MX" sz="1600" b="1" i="1" dirty="0" smtClean="0"/>
              <a:t>Proyectos </a:t>
            </a:r>
            <a:r>
              <a:rPr lang="es-MX" sz="1600" b="1" i="1" dirty="0"/>
              <a:t>de mejoramiento: </a:t>
            </a:r>
            <a:r>
              <a:rPr lang="es-MX" sz="1600" dirty="0"/>
              <a:t>investigaciones planeadas de las fallas encaminadas a la detección de problemas frecuentes de calidad.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80994" y="1907541"/>
            <a:ext cx="2791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PREVENCIÓN</a:t>
            </a:r>
          </a:p>
        </p:txBody>
      </p:sp>
    </p:spTree>
    <p:extLst>
      <p:ext uri="{BB962C8B-B14F-4D97-AF65-F5344CB8AC3E}">
        <p14:creationId xmlns:p14="http://schemas.microsoft.com/office/powerpoint/2010/main" val="203583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257137" y="2924657"/>
            <a:ext cx="3960440" cy="326472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75000"/>
                  <a:shade val="30000"/>
                  <a:satMod val="115000"/>
                </a:schemeClr>
              </a:gs>
              <a:gs pos="50000">
                <a:schemeClr val="bg2">
                  <a:lumMod val="75000"/>
                  <a:shade val="67500"/>
                  <a:satMod val="115000"/>
                </a:schemeClr>
              </a:gs>
              <a:gs pos="100000">
                <a:schemeClr val="bg2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Rectangle 4"/>
          <p:cNvSpPr>
            <a:spLocks noChangeArrowheads="1"/>
          </p:cNvSpPr>
          <p:nvPr/>
        </p:nvSpPr>
        <p:spPr bwMode="auto">
          <a:xfrm>
            <a:off x="5865649" y="3658482"/>
            <a:ext cx="2438400" cy="586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OBJETIVO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</p:txBody>
      </p:sp>
      <p:sp>
        <p:nvSpPr>
          <p:cNvPr id="45" name="Rectangle 6"/>
          <p:cNvSpPr>
            <a:spLocks noChangeArrowheads="1"/>
          </p:cNvSpPr>
          <p:nvPr/>
        </p:nvSpPr>
        <p:spPr bwMode="auto">
          <a:xfrm>
            <a:off x="5869276" y="4749218"/>
            <a:ext cx="2447140" cy="5866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PERTINENTE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5217577" y="2516970"/>
            <a:ext cx="2447140" cy="59432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OPORTUNO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5289585" y="5859016"/>
            <a:ext cx="2438400" cy="59432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</a:rPr>
              <a:t>SIGNIFICANTE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rgbClr val="FFCC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467544" y="1551484"/>
            <a:ext cx="2528098" cy="11574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54" name="53 CuadroTexto"/>
          <p:cNvSpPr txBox="1"/>
          <p:nvPr/>
        </p:nvSpPr>
        <p:spPr>
          <a:xfrm>
            <a:off x="539552" y="1672352"/>
            <a:ext cx="245609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ANÁLISIS DE SITUACIÓN</a:t>
            </a:r>
            <a:endParaRPr lang="es-AR" sz="2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661967" y="3510561"/>
            <a:ext cx="319557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i="1" dirty="0" smtClean="0">
                <a:solidFill>
                  <a:srgbClr val="380F0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IDEA ACABADA DE LO ÉS Y ES CAPAZ DE HACER LA ORGANIZACIÓN</a:t>
            </a:r>
            <a:endParaRPr lang="es-MX" sz="2800" b="1" i="1" dirty="0">
              <a:solidFill>
                <a:srgbClr val="380F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37323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Elipse"/>
          <p:cNvSpPr/>
          <p:nvPr/>
        </p:nvSpPr>
        <p:spPr>
          <a:xfrm>
            <a:off x="5436096" y="1916832"/>
            <a:ext cx="3168352" cy="1224136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 redondeado"/>
          <p:cNvSpPr/>
          <p:nvPr/>
        </p:nvSpPr>
        <p:spPr>
          <a:xfrm>
            <a:off x="1107798" y="1305252"/>
            <a:ext cx="3680226" cy="14036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035790" y="1412776"/>
            <a:ext cx="3752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CALIDAD Y DESEMPEÑO FINANCIERO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043608" y="3743161"/>
            <a:ext cx="7352634" cy="2862322"/>
          </a:xfrm>
          <a:prstGeom prst="rect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b="1" i="1" dirty="0"/>
              <a:t>Inspección de materiales entrantes: </a:t>
            </a:r>
            <a:r>
              <a:rPr lang="es-MX" dirty="0"/>
              <a:t>el costo de determinar la calidad de las materias primas entrantes. </a:t>
            </a:r>
            <a:endParaRPr lang="es-MX" dirty="0" smtClean="0"/>
          </a:p>
          <a:p>
            <a:pPr algn="ctr"/>
            <a:r>
              <a:rPr lang="es-MX" b="1" i="1" dirty="0" smtClean="0"/>
              <a:t>Inspección </a:t>
            </a:r>
            <a:r>
              <a:rPr lang="es-MX" b="1" i="1" dirty="0"/>
              <a:t>del proceso: </a:t>
            </a:r>
            <a:r>
              <a:rPr lang="es-MX" dirty="0"/>
              <a:t>todas las pruebas, procedimientos de muestreo e inspecciones efectuadas mientras se está elaborando el producto. </a:t>
            </a:r>
            <a:endParaRPr lang="es-MX" dirty="0" smtClean="0"/>
          </a:p>
          <a:p>
            <a:pPr algn="ctr"/>
            <a:r>
              <a:rPr lang="es-MX" b="1" i="1" dirty="0" smtClean="0"/>
              <a:t>Inspección </a:t>
            </a:r>
            <a:r>
              <a:rPr lang="es-MX" b="1" i="1" dirty="0"/>
              <a:t>final de bienes:</a:t>
            </a:r>
            <a:r>
              <a:rPr lang="es-MX" dirty="0"/>
              <a:t> todas las inspecciones o pruebas realizadas sobre el producto terminado en la planta o en el mercado. </a:t>
            </a:r>
            <a:endParaRPr lang="es-MX" dirty="0" smtClean="0"/>
          </a:p>
          <a:p>
            <a:pPr algn="ctr"/>
            <a:r>
              <a:rPr lang="es-MX" b="1" i="1" dirty="0" smtClean="0"/>
              <a:t>Laboratorios </a:t>
            </a:r>
            <a:r>
              <a:rPr lang="es-MX" b="1" i="1" dirty="0"/>
              <a:t>de calidad:</a:t>
            </a:r>
            <a:r>
              <a:rPr lang="es-MX" dirty="0"/>
              <a:t> el costo de operar laboratorios para la inspección de materiales en todas las etapas de producción.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724128" y="2204864"/>
            <a:ext cx="25731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099567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88246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Elipse"/>
          <p:cNvSpPr/>
          <p:nvPr/>
        </p:nvSpPr>
        <p:spPr>
          <a:xfrm>
            <a:off x="5436096" y="1916832"/>
            <a:ext cx="3168352" cy="1224136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 redondeado"/>
          <p:cNvSpPr/>
          <p:nvPr/>
        </p:nvSpPr>
        <p:spPr>
          <a:xfrm>
            <a:off x="1107798" y="1305252"/>
            <a:ext cx="3680226" cy="140366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035790" y="1412776"/>
            <a:ext cx="3752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CALIDAD Y DESEMPEÑO FINANCIERO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251814" y="3519006"/>
            <a:ext cx="7352634" cy="2862322"/>
          </a:xfrm>
          <a:prstGeom prst="rect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b="1" i="1" dirty="0"/>
              <a:t>Desperdicio:</a:t>
            </a:r>
            <a:r>
              <a:rPr lang="es-MX" dirty="0"/>
              <a:t> el costo de la mano de obra y de los materiales del producto que no puedan usarse o venderse. </a:t>
            </a:r>
            <a:endParaRPr lang="es-MX" dirty="0" smtClean="0"/>
          </a:p>
          <a:p>
            <a:pPr algn="ctr"/>
            <a:r>
              <a:rPr lang="es-MX" b="1" i="1" dirty="0" smtClean="0"/>
              <a:t>Reprocesamiento</a:t>
            </a:r>
            <a:r>
              <a:rPr lang="es-MX" b="1" i="1" dirty="0"/>
              <a:t>:</a:t>
            </a:r>
            <a:r>
              <a:rPr lang="es-MX" dirty="0"/>
              <a:t> el costo de volver a elaborar el producto para que se ajuste a la conformidad. </a:t>
            </a:r>
            <a:endParaRPr lang="es-MX" dirty="0" smtClean="0"/>
          </a:p>
          <a:p>
            <a:pPr algn="ctr"/>
            <a:r>
              <a:rPr lang="es-MX" b="1" i="1" dirty="0" smtClean="0"/>
              <a:t>Liquidación</a:t>
            </a:r>
            <a:r>
              <a:rPr lang="es-MX" b="1" i="1" dirty="0"/>
              <a:t>:</a:t>
            </a:r>
            <a:r>
              <a:rPr lang="es-MX" dirty="0"/>
              <a:t> un producto que debe venderse a una cantidad inferior al valor total debido a problemas de calidad. </a:t>
            </a:r>
            <a:endParaRPr lang="es-MX" dirty="0" smtClean="0"/>
          </a:p>
          <a:p>
            <a:pPr algn="ctr"/>
            <a:r>
              <a:rPr lang="es-MX" b="1" i="1" dirty="0" smtClean="0"/>
              <a:t>Realización </a:t>
            </a:r>
            <a:r>
              <a:rPr lang="es-MX" b="1" i="1" dirty="0"/>
              <a:t>de pruebas nuevas:</a:t>
            </a:r>
            <a:r>
              <a:rPr lang="es-MX" dirty="0"/>
              <a:t> el costo de la inspección y de las pruebas después del reprocesamiento. </a:t>
            </a:r>
            <a:endParaRPr lang="es-MX" dirty="0" smtClean="0"/>
          </a:p>
          <a:p>
            <a:pPr algn="ctr"/>
            <a:r>
              <a:rPr lang="es-MX" b="1" i="1" dirty="0" smtClean="0"/>
              <a:t>Tiempo </a:t>
            </a:r>
            <a:r>
              <a:rPr lang="es-MX" b="1" i="1" dirty="0"/>
              <a:t>inactivo: </a:t>
            </a:r>
            <a:r>
              <a:rPr lang="es-MX" dirty="0"/>
              <a:t>instalaciones y personas inactivas debido a fallas en la calidad.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657059" y="2217058"/>
            <a:ext cx="28033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FALLAS INTERNAS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099567" y="240903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77985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Elipse"/>
          <p:cNvSpPr/>
          <p:nvPr/>
        </p:nvSpPr>
        <p:spPr>
          <a:xfrm>
            <a:off x="5220072" y="1764104"/>
            <a:ext cx="3168352" cy="1224136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 redondeado"/>
          <p:cNvSpPr/>
          <p:nvPr/>
        </p:nvSpPr>
        <p:spPr>
          <a:xfrm>
            <a:off x="531734" y="1412776"/>
            <a:ext cx="3680226" cy="140366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459726" y="1517883"/>
            <a:ext cx="3752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CALIDAD Y DESEMPEÑO FINANCIERO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035790" y="3429000"/>
            <a:ext cx="7352634" cy="3139321"/>
          </a:xfrm>
          <a:prstGeom prst="rect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b="1" i="1" dirty="0"/>
              <a:t>Garantía:</a:t>
            </a:r>
            <a:r>
              <a:rPr lang="es-MX" dirty="0"/>
              <a:t> el costo de los reembolsos, de las reparaciones o el reemplazo de productos por garantía. </a:t>
            </a:r>
            <a:endParaRPr lang="es-MX" dirty="0" smtClean="0"/>
          </a:p>
          <a:p>
            <a:pPr algn="ctr"/>
            <a:r>
              <a:rPr lang="es-MX" b="1" i="1" dirty="0" smtClean="0"/>
              <a:t>Mercancía </a:t>
            </a:r>
            <a:r>
              <a:rPr lang="es-MX" b="1" i="1" dirty="0"/>
              <a:t>devuelta:</a:t>
            </a:r>
            <a:r>
              <a:rPr lang="es-MX" dirty="0"/>
              <a:t> mercancía que se devuelve al vendedor. </a:t>
            </a:r>
            <a:endParaRPr lang="es-MX" dirty="0" smtClean="0"/>
          </a:p>
          <a:p>
            <a:pPr algn="ctr"/>
            <a:r>
              <a:rPr lang="es-MX" b="1" i="1" dirty="0" smtClean="0"/>
              <a:t>Quejas</a:t>
            </a:r>
            <a:r>
              <a:rPr lang="es-MX" b="1" i="1" dirty="0"/>
              <a:t>:</a:t>
            </a:r>
            <a:r>
              <a:rPr lang="es-MX" dirty="0"/>
              <a:t> el costo de liquidación de las quejas de los clientes debido a una calidad deficiente</a:t>
            </a:r>
            <a:r>
              <a:rPr lang="es-MX" dirty="0" smtClean="0"/>
              <a:t>.</a:t>
            </a:r>
          </a:p>
          <a:p>
            <a:pPr algn="ctr"/>
            <a:r>
              <a:rPr lang="es-MX" b="1" i="1" dirty="0" smtClean="0"/>
              <a:t>Bonificaciones</a:t>
            </a:r>
            <a:r>
              <a:rPr lang="es-MX" b="1" i="1" dirty="0"/>
              <a:t>:</a:t>
            </a:r>
            <a:r>
              <a:rPr lang="es-MX" dirty="0"/>
              <a:t> el costo de las concesiones hechas a los clientes debido a una calidad inferior al </a:t>
            </a:r>
            <a:r>
              <a:rPr lang="es-MX" dirty="0" smtClean="0"/>
              <a:t>estándar.</a:t>
            </a:r>
          </a:p>
          <a:p>
            <a:pPr algn="ctr"/>
            <a:r>
              <a:rPr lang="es-MX" b="1" i="1" dirty="0" smtClean="0"/>
              <a:t>Pérdida de Clientes: </a:t>
            </a:r>
            <a:r>
              <a:rPr lang="es-MX" dirty="0" smtClean="0"/>
              <a:t>el costo de pérdidas permanentes de beneficios por ventas no realizadas a clientes que ya no pertenecen a la cartera.</a:t>
            </a:r>
          </a:p>
          <a:p>
            <a:pPr algn="ctr"/>
            <a:r>
              <a:rPr lang="es-MX" b="1" i="1" dirty="0" smtClean="0"/>
              <a:t>Pérdida de Prestigio:</a:t>
            </a:r>
            <a:r>
              <a:rPr lang="es-MX" dirty="0" smtClean="0"/>
              <a:t> pérdida de valor de la marca.</a:t>
            </a:r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5441035" y="2052136"/>
            <a:ext cx="28033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COSTOS DE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FALLAS EXTERNAS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099567" y="11663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50018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75856" y="5949280"/>
            <a:ext cx="5304986" cy="27699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en-US" altLang="en-US" sz="1200" b="1" i="1" noProof="1">
                <a:latin typeface="Arial" panose="020B0604020202020204" pitchFamily="34" charset="0"/>
              </a:rPr>
              <a:t>(Material reproducido por el Autor para uso exclusivo en clase)</a:t>
            </a:r>
          </a:p>
        </p:txBody>
      </p:sp>
      <p:sp>
        <p:nvSpPr>
          <p:cNvPr id="15" name="Marcador de pie de página 1"/>
          <p:cNvSpPr txBox="1">
            <a:spLocks/>
          </p:cNvSpPr>
          <p:nvPr/>
        </p:nvSpPr>
        <p:spPr>
          <a:xfrm>
            <a:off x="179512" y="6165304"/>
            <a:ext cx="2448272" cy="281115"/>
          </a:xfrm>
          <a:prstGeom prst="rect">
            <a:avLst/>
          </a:prstGeom>
        </p:spPr>
        <p:txBody>
          <a:bodyPr vert="horz" tIns="0" bIns="0" anchor="b"/>
          <a:lstStyle>
            <a:defPPr>
              <a:defRPr lang="es-MX"/>
            </a:defPPr>
            <a:lvl1pPr marL="0" algn="r" defTabSz="914400" rtl="0" eaLnBrk="1" latinLnBrk="0" hangingPunct="1">
              <a:defRPr kumimoji="0" lang="en-US" sz="1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b="1" i="1" dirty="0" smtClean="0">
                <a:solidFill>
                  <a:schemeClr val="tx1"/>
                </a:solidFill>
              </a:rPr>
              <a:t>Ing. Marcos Antonio </a:t>
            </a:r>
            <a:r>
              <a:rPr lang="es-MX" sz="1200" b="1" i="1" dirty="0" err="1" smtClean="0">
                <a:solidFill>
                  <a:schemeClr val="tx1"/>
                </a:solidFill>
              </a:rPr>
              <a:t>Urquiola</a:t>
            </a:r>
            <a:endParaRPr lang="es-MX" sz="1200" b="1" i="1" dirty="0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948218" y="2348880"/>
            <a:ext cx="37444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 por su atención</a:t>
            </a:r>
            <a:endParaRPr lang="es-AR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65536"/>
            <a:ext cx="1112136" cy="134190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10"/>
          <p:cNvSpPr/>
          <p:nvPr/>
        </p:nvSpPr>
        <p:spPr>
          <a:xfrm>
            <a:off x="611560" y="260648"/>
            <a:ext cx="52084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altLang="es-AR" sz="3200" b="1" dirty="0"/>
              <a:t>FACULTAD DE INGENIERÍA</a:t>
            </a:r>
          </a:p>
        </p:txBody>
      </p:sp>
      <p:sp>
        <p:nvSpPr>
          <p:cNvPr id="13" name="2 Subtítulo"/>
          <p:cNvSpPr txBox="1">
            <a:spLocks/>
          </p:cNvSpPr>
          <p:nvPr/>
        </p:nvSpPr>
        <p:spPr bwMode="auto">
          <a:xfrm>
            <a:off x="636485" y="1730385"/>
            <a:ext cx="2496853" cy="41165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s-AR" altLang="es-AR" sz="3200" b="1" i="1" dirty="0">
                <a:latin typeface="Arial" panose="020B0604020202020204" pitchFamily="34" charset="0"/>
              </a:rPr>
              <a:t>AÑO </a:t>
            </a:r>
            <a:r>
              <a:rPr lang="es-AR" altLang="es-AR" sz="3200" b="1" i="1" dirty="0" smtClean="0">
                <a:latin typeface="Arial" panose="020B0604020202020204" pitchFamily="34" charset="0"/>
              </a:rPr>
              <a:t>2025</a:t>
            </a:r>
            <a:endParaRPr lang="es-AR" altLang="es-AR" sz="3200" b="1" i="1" dirty="0">
              <a:latin typeface="Arial" panose="020B0604020202020204" pitchFamily="34" charset="0"/>
            </a:endParaRPr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622096" y="888877"/>
            <a:ext cx="5878151" cy="6802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AR" altLang="es-AR" sz="2400" b="1" dirty="0" smtClean="0"/>
              <a:t/>
            </a:r>
            <a:br>
              <a:rPr lang="es-AR" altLang="es-AR" sz="2400" b="1" dirty="0" smtClean="0"/>
            </a:br>
            <a:r>
              <a:rPr lang="es-AR" altLang="es-AR" sz="2400" b="1" dirty="0" smtClean="0"/>
              <a:t>ADMINISTRACIÓN DE LAS OPERACIONES INDUSTRIALES</a:t>
            </a:r>
            <a:endParaRPr lang="es-AR" altLang="es-AR" sz="2400" b="1" dirty="0"/>
          </a:p>
        </p:txBody>
      </p:sp>
    </p:spTree>
    <p:extLst>
      <p:ext uri="{BB962C8B-B14F-4D97-AF65-F5344CB8AC3E}">
        <p14:creationId xmlns:p14="http://schemas.microsoft.com/office/powerpoint/2010/main" val="133588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179806" y="3212976"/>
            <a:ext cx="3608218" cy="309634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5715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kumimoji="0" lang="es-ES_tradnl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</a:rPr>
              <a:t>DIRECTOS </a:t>
            </a:r>
          </a:p>
          <a:p>
            <a:pPr eaLnBrk="1" hangingPunct="1">
              <a:defRPr/>
            </a:pPr>
            <a:r>
              <a:rPr lang="es-AR" sz="2000" b="1" kern="0" dirty="0" smtClean="0">
                <a:solidFill>
                  <a:schemeClr val="bg2">
                    <a:lumMod val="25000"/>
                  </a:schemeClr>
                </a:solidFill>
                <a:latin typeface="Tahoma"/>
                <a:ea typeface="+mn-ea"/>
                <a:cs typeface="Times New Roman" pitchFamily="18" charset="0"/>
              </a:rPr>
              <a:t>Producen </a:t>
            </a:r>
            <a:r>
              <a:rPr lang="es-AR" sz="2000" b="1" kern="0" dirty="0">
                <a:solidFill>
                  <a:schemeClr val="bg2">
                    <a:lumMod val="25000"/>
                  </a:schemeClr>
                </a:solidFill>
                <a:latin typeface="Tahoma"/>
                <a:ea typeface="+mn-ea"/>
                <a:cs typeface="Times New Roman" pitchFamily="18" charset="0"/>
              </a:rPr>
              <a:t>en forma inmediata y sin ninguna mediación los indicadores del problema; en general los factores son los hechos o flujos sociales que se generan en forma continua</a:t>
            </a:r>
            <a:r>
              <a:rPr lang="es-ES" sz="2000" b="1" kern="0" dirty="0">
                <a:solidFill>
                  <a:schemeClr val="bg2">
                    <a:lumMod val="25000"/>
                  </a:schemeClr>
                </a:solidFill>
                <a:latin typeface="Tahoma"/>
                <a:ea typeface="+mn-ea"/>
              </a:rPr>
              <a:t> </a:t>
            </a:r>
            <a:endParaRPr lang="es-ES_tradnl" sz="2000" b="1" kern="0" dirty="0">
              <a:solidFill>
                <a:schemeClr val="bg2">
                  <a:lumMod val="25000"/>
                </a:schemeClr>
              </a:solidFill>
              <a:latin typeface="Tahoma"/>
              <a:ea typeface="+mn-ea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04048" y="1556792"/>
            <a:ext cx="3672408" cy="237626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A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Times New Roman" pitchFamily="18" charset="0"/>
              </a:rPr>
              <a:t>INDIRECTOS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A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Times New Roman" pitchFamily="18" charset="0"/>
              </a:rPr>
              <a:t> inciden a través de los directos. Incluyen a los actores sociales y los recursos con los que se cuenta – o no- en la producción del problema.</a:t>
            </a:r>
            <a:r>
              <a:rPr kumimoji="0" lang="es-E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Times New Roman" pitchFamily="18" charset="0"/>
              </a:rPr>
              <a:t> </a:t>
            </a:r>
            <a:endParaRPr kumimoji="0" lang="es-ES_tradnl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04048" y="4149080"/>
            <a:ext cx="3672408" cy="2376264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A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Times New Roman" pitchFamily="18" charset="0"/>
              </a:rPr>
              <a:t>ESTRUCTURALES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A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Times New Roman" pitchFamily="18" charset="0"/>
              </a:rPr>
              <a:t>Son las características del modelo o del sistema económico, social, político y cultural del país o de la región en la cual se produce el problema. </a:t>
            </a:r>
            <a:endParaRPr kumimoji="0" lang="es-ES_tradnl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1179806" y="1305252"/>
            <a:ext cx="2880320" cy="1628983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8" name="7 CuadroTexto"/>
          <p:cNvSpPr txBox="1"/>
          <p:nvPr/>
        </p:nvSpPr>
        <p:spPr>
          <a:xfrm>
            <a:off x="1107798" y="1364575"/>
            <a:ext cx="29601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FACTORES QUE AFECTAN A LAS ORGANIZACIONES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84962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1143491" y="1305253"/>
            <a:ext cx="2880320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215499" y="1364575"/>
            <a:ext cx="2744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PRINCIPIOS DE LA CALIDAD TOTAL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220073" y="1869792"/>
            <a:ext cx="3600399" cy="1631216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57150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prstShdw prst="shdw17" dist="17961" dir="2700000">
              <a:srgbClr val="FF9900"/>
            </a:prstShdw>
          </a:effectLst>
        </p:spPr>
        <p:txBody>
          <a:bodyPr wrap="squar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umanst521 BT" pitchFamily="34" charset="0"/>
              </a:rPr>
              <a:t>Calidad total es el compendio de las mejores prácticas en el ámbito de la gestión de las </a:t>
            </a: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umanst521 BT" pitchFamily="34" charset="0"/>
              </a:rPr>
              <a:t>organizaciones</a:t>
            </a:r>
            <a:r>
              <a:rPr kumimoji="0" lang="es-MX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uLnTx/>
                <a:uFillTx/>
                <a:latin typeface="Humanst521 BT" pitchFamily="34" charset="0"/>
              </a:rPr>
              <a:t>.</a:t>
            </a:r>
            <a:endParaRPr kumimoji="0" lang="es-ES" sz="2000" b="1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uLnTx/>
              <a:uFillTx/>
              <a:latin typeface="Humanst521 BT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899592" y="2811700"/>
            <a:ext cx="4140149" cy="3785652"/>
          </a:xfrm>
          <a:prstGeom prst="rect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prstShdw prst="shdw17" dist="17961" dir="2700000">
              <a:srgbClr val="FF9900"/>
            </a:prstShdw>
          </a:effectLst>
        </p:spPr>
        <p:txBody>
          <a:bodyPr wrap="square" anchor="ctr">
            <a:spAutoFit/>
          </a:bodyPr>
          <a:lstStyle/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PRINCIPIOS DE LA PRÁCTICA </a:t>
            </a: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Orientación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a los </a:t>
            </a:r>
            <a:r>
              <a:rPr lang="es-MX" sz="2000" b="1" kern="0" dirty="0" err="1" smtClean="0">
                <a:solidFill>
                  <a:srgbClr val="FFFF00"/>
                </a:solidFill>
                <a:latin typeface="Humanst521 BT" pitchFamily="34" charset="0"/>
              </a:rPr>
              <a:t>Stakeholder´s</a:t>
            </a:r>
            <a:endParaRPr kumimoji="0" lang="es-MX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Humanst521 BT" pitchFamily="34" charset="0"/>
            </a:endParaRP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Liderazgo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y coherencia hacia los objetivos</a:t>
            </a: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Gestión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por procesos y hechos</a:t>
            </a: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Desarrollo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e implicancia de </a:t>
            </a: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los </a:t>
            </a:r>
            <a:r>
              <a:rPr kumimoji="0" lang="es-MX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Stakeholder´s</a:t>
            </a:r>
            <a:endParaRPr kumimoji="0" lang="es-MX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Humanst521 BT" pitchFamily="34" charset="0"/>
            </a:endParaRP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Aprendizaje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, innovación y mejora </a:t>
            </a:r>
            <a:r>
              <a:rPr kumimoji="0" lang="es-MX" sz="2000" b="1" i="0" u="none" strike="noStrike" kern="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contínua</a:t>
            </a:r>
            <a:endParaRPr kumimoji="0" lang="es-MX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Humanst521 BT" pitchFamily="34" charset="0"/>
            </a:endParaRP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Desarrollo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de alianzas</a:t>
            </a:r>
          </a:p>
          <a:p>
            <a:pPr marL="0" marR="0" lvl="2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 Responsabilidad </a:t>
            </a:r>
            <a:r>
              <a:rPr kumimoji="0" lang="es-MX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Humanst521 BT" pitchFamily="34" charset="0"/>
              </a:rPr>
              <a:t>social </a:t>
            </a:r>
            <a:endParaRPr kumimoji="0" lang="es-ES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Humanst521 BT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220073" y="3717032"/>
            <a:ext cx="3600400" cy="288032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3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3">
                  <a:lumMod val="40000"/>
                  <a:lumOff val="6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spcBef>
                <a:spcPts val="0"/>
              </a:spcBef>
              <a:buClr>
                <a:schemeClr val="tx1"/>
              </a:buClr>
              <a:buFont typeface="CommonBullets" pitchFamily="34" charset="2"/>
              <a:buNone/>
              <a:defRPr/>
            </a:pPr>
            <a:r>
              <a:rPr lang="es-MX" sz="2000" b="1" dirty="0" smtClean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OBJETIVO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defRPr/>
            </a:pPr>
            <a:r>
              <a:rPr lang="es-MX" sz="2000" b="1" dirty="0" smtClean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En todas aquellas actividades relacionadas con los procesos del trabajo y orientadas a los destinatarios del mismo</a:t>
            </a:r>
            <a:r>
              <a:rPr lang="es-MX" sz="2000" b="1" dirty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, </a:t>
            </a:r>
            <a:r>
              <a:rPr lang="es-MX" sz="2000" b="1" dirty="0" smtClean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 identificar </a:t>
            </a:r>
            <a:r>
              <a:rPr lang="es-MX" sz="2000" b="1" dirty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y aplicar las herramientas para la mejora continua de la </a:t>
            </a:r>
            <a:r>
              <a:rPr lang="es-MX" sz="2000" b="1" dirty="0" smtClean="0">
                <a:solidFill>
                  <a:srgbClr val="04080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sym typeface="CommonBullets" pitchFamily="34" charset="2"/>
              </a:rPr>
              <a:t>calidad.</a:t>
            </a:r>
            <a:endParaRPr lang="es-ES" sz="2000" b="1" dirty="0" smtClean="0">
              <a:solidFill>
                <a:srgbClr val="04080C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sym typeface="CommonBullets" pitchFamily="34" charset="2"/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189357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899592" y="1305253"/>
            <a:ext cx="2880320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035790" y="1364575"/>
            <a:ext cx="2744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CALIDAD Y CALIDAD TOTAL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71600" y="2667684"/>
            <a:ext cx="3888432" cy="37856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57150">
            <a:solidFill>
              <a:schemeClr val="tx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ADMINISTRACIÓN DE LA CALIDAD TOTAL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(TQM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)</a:t>
            </a:r>
            <a:endParaRPr lang="es-MX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-Heavy"/>
            </a:endParaRPr>
          </a:p>
          <a:p>
            <a:pPr algn="ctr">
              <a:spcBef>
                <a:spcPts val="600"/>
              </a:spcBef>
            </a:pP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Filosofía que hace hincapié en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tres principios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para alcanzar altos niveles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de desempeño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y calidad de los procesos:</a:t>
            </a:r>
          </a:p>
          <a:p>
            <a:pPr marL="342900" indent="-342900" algn="ctr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satisfacción del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cliente</a:t>
            </a:r>
          </a:p>
          <a:p>
            <a:pPr marL="342900" indent="-342900" algn="ctr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participación de 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los </a:t>
            </a:r>
            <a:r>
              <a:rPr lang="es-MX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stakeholder´s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 </a:t>
            </a:r>
          </a:p>
          <a:p>
            <a:pPr marL="342900" indent="-342900" algn="ctr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 mejoramiento continuo 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del desempeño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.</a:t>
            </a:r>
            <a:endParaRPr lang="es-MX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220072" y="1994932"/>
            <a:ext cx="3384376" cy="355481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CALIDAD</a:t>
            </a:r>
            <a:endParaRPr lang="es-MX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-Heavy"/>
            </a:endParaRPr>
          </a:p>
          <a:p>
            <a:pPr algn="ctr">
              <a:spcBef>
                <a:spcPts val="600"/>
              </a:spcBef>
            </a:pP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Término utilizado por los clientes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para describir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su satisfacción general con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un producto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o servicio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.</a:t>
            </a:r>
          </a:p>
          <a:p>
            <a:pPr algn="ctr"/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Tiene múltiples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dimensiones en la mente del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cliente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(atributos</a:t>
            </a:r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)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, los </a:t>
            </a:r>
            <a:r>
              <a:rPr lang="es-MX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que 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deben vincularse a las </a:t>
            </a:r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Prioridades</a:t>
            </a:r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-Heavy"/>
            </a:endParaRPr>
          </a:p>
          <a:p>
            <a:pPr algn="ctr"/>
            <a:r>
              <a:rPr lang="es-MX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Competitivas</a:t>
            </a:r>
            <a:r>
              <a:rPr lang="es-MX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-Heavy"/>
              </a:rPr>
              <a:t>.</a:t>
            </a:r>
            <a:endParaRPr lang="es-MX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-Heavy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94701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 redondeado"/>
          <p:cNvSpPr/>
          <p:nvPr/>
        </p:nvSpPr>
        <p:spPr>
          <a:xfrm>
            <a:off x="5436095" y="1666394"/>
            <a:ext cx="3340348" cy="233518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Rectángulo redondeado"/>
          <p:cNvSpPr/>
          <p:nvPr/>
        </p:nvSpPr>
        <p:spPr>
          <a:xfrm>
            <a:off x="323528" y="1364574"/>
            <a:ext cx="4032448" cy="117303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35496" y="1340768"/>
            <a:ext cx="4536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E </a:t>
            </a:r>
            <a:r>
              <a:rPr lang="es-ES" sz="2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INCORPORACIÓN</a:t>
            </a:r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LAS MEJORES PRÁCTICAS 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043608" y="4814570"/>
            <a:ext cx="2052228" cy="132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57150"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Adaptar la mejor práctica para la situación de la compañía; luego, implantarla</a:t>
            </a:r>
            <a:endParaRPr lang="es-MX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7049569" y="4841865"/>
            <a:ext cx="1698895" cy="1323439"/>
          </a:xfrm>
          <a:prstGeom prst="rect">
            <a:avLst/>
          </a:prstGeom>
          <a:solidFill>
            <a:schemeClr val="tx2">
              <a:lumMod val="50000"/>
            </a:schemeClr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solidFill>
                  <a:srgbClr val="FFFF00"/>
                </a:solidFill>
              </a:rPr>
              <a:t>Acercarse </a:t>
            </a:r>
            <a:r>
              <a:rPr lang="es-MX" sz="1600" b="1" dirty="0">
                <a:solidFill>
                  <a:srgbClr val="FFFF00"/>
                </a:solidFill>
              </a:rPr>
              <a:t>a la excelencia operativa en la ejecución de una </a:t>
            </a:r>
            <a:r>
              <a:rPr lang="es-MX" sz="1600" b="1" dirty="0" smtClean="0">
                <a:solidFill>
                  <a:srgbClr val="FFFF00"/>
                </a:solidFill>
              </a:rPr>
              <a:t>actividad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851920" y="4814570"/>
            <a:ext cx="2484275" cy="132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57150"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No dejar de comparar el desempeño de la compañía con los mejores de la industria y del mundo</a:t>
            </a:r>
            <a:endParaRPr lang="es-MX" sz="1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11560" y="2942362"/>
            <a:ext cx="2680345" cy="132343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Establecer el benchmarking con objeto de identificar la mejor práctica para realizar una actividad</a:t>
            </a:r>
            <a:r>
              <a:rPr lang="es-MX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MX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Flecha abajo"/>
          <p:cNvSpPr/>
          <p:nvPr/>
        </p:nvSpPr>
        <p:spPr>
          <a:xfrm>
            <a:off x="1331640" y="4281483"/>
            <a:ext cx="1296144" cy="4883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5508104" y="1671572"/>
            <a:ext cx="31963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Métodos para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desempeñar una actividad </a:t>
            </a:r>
            <a:r>
              <a:rPr lang="es-MX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manera tal que entregue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resultados manifiestos constantemente superiores en comparación con otros métodos.</a:t>
            </a:r>
          </a:p>
        </p:txBody>
      </p:sp>
      <p:sp>
        <p:nvSpPr>
          <p:cNvPr id="15" name="14 Flecha abajo"/>
          <p:cNvSpPr/>
          <p:nvPr/>
        </p:nvSpPr>
        <p:spPr>
          <a:xfrm rot="16200000">
            <a:off x="2861811" y="5111894"/>
            <a:ext cx="1296144" cy="7560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abajo"/>
          <p:cNvSpPr/>
          <p:nvPr/>
        </p:nvSpPr>
        <p:spPr>
          <a:xfrm rot="16200000">
            <a:off x="6066165" y="5111894"/>
            <a:ext cx="1296144" cy="7560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355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611560" y="1377260"/>
            <a:ext cx="2880320" cy="9716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1436582"/>
            <a:ext cx="2744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CONTINUA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63794" y="1913632"/>
            <a:ext cx="4312662" cy="453970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5715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Formar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a los </a:t>
            </a:r>
            <a:r>
              <a:rPr lang="es-MX" sz="1700" b="1" i="1" dirty="0" err="1" smtClean="0">
                <a:solidFill>
                  <a:schemeClr val="tx2">
                    <a:lumMod val="50000"/>
                  </a:schemeClr>
                </a:solidFill>
              </a:rPr>
              <a:t>stakeholders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en los métodos del control estadístico de procesos (SPC) 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(</a:t>
            </a:r>
            <a:r>
              <a:rPr lang="es-MX" sz="1700" b="1" i="1" dirty="0" err="1" smtClean="0">
                <a:solidFill>
                  <a:schemeClr val="tx2">
                    <a:lumMod val="50000"/>
                  </a:schemeClr>
                </a:solidFill>
              </a:rPr>
              <a:t>statistical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1700" b="1" i="1" dirty="0" err="1">
                <a:solidFill>
                  <a:schemeClr val="tx2">
                    <a:lumMod val="50000"/>
                  </a:schemeClr>
                </a:solidFill>
              </a:rPr>
              <a:t>process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 control) y otras herramientas para mejorar la calidad y el desempeño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</a:p>
          <a:p>
            <a:pPr marL="342900" indent="-342900">
              <a:buAutoNum type="arabicPeriod"/>
            </a:pP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Lograr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que los métodos del SPC se conviertan en un aspecto normal de las operaciones 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diarias.</a:t>
            </a:r>
          </a:p>
          <a:p>
            <a:pPr marL="342900" indent="-342900">
              <a:buAutoNum type="arabicPeriod"/>
            </a:pP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Integrar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equipos de trabajo y propiciar la participación de los </a:t>
            </a:r>
            <a:r>
              <a:rPr lang="es-MX" sz="1700" b="1" i="1" dirty="0" err="1" smtClean="0">
                <a:solidFill>
                  <a:schemeClr val="tx2">
                    <a:lumMod val="50000"/>
                  </a:schemeClr>
                </a:solidFill>
              </a:rPr>
              <a:t>stakeholders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Utilizar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herramientas para la resolución de problemas dentro de los equipos de 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trabajo.</a:t>
            </a:r>
          </a:p>
          <a:p>
            <a:pPr marL="342900" indent="-342900">
              <a:buAutoNum type="arabicPeriod"/>
            </a:pP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Crear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en cada </a:t>
            </a:r>
            <a:r>
              <a:rPr lang="es-MX" sz="1700" b="1" i="1" dirty="0" err="1" smtClean="0">
                <a:solidFill>
                  <a:schemeClr val="tx2">
                    <a:lumMod val="50000"/>
                  </a:schemeClr>
                </a:solidFill>
              </a:rPr>
              <a:t>stakeholder</a:t>
            </a:r>
            <a:r>
              <a:rPr lang="es-MX" sz="1700" b="1" i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s-MX" sz="1700" b="1" i="1" dirty="0">
                <a:solidFill>
                  <a:schemeClr val="tx2">
                    <a:lumMod val="50000"/>
                  </a:schemeClr>
                </a:solidFill>
              </a:rPr>
              <a:t>el sentimiento de que el proceso que realiza le pertenece.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971600" y="3221682"/>
            <a:ext cx="3096344" cy="323165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5715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700" b="1" dirty="0" smtClean="0"/>
              <a:t>Filosofía basada </a:t>
            </a:r>
            <a:r>
              <a:rPr lang="es-MX" sz="1700" b="1" dirty="0"/>
              <a:t>en un concepto japonés llamado </a:t>
            </a:r>
            <a:r>
              <a:rPr lang="es-MX" sz="1700" b="1" i="1" dirty="0" smtClean="0"/>
              <a:t>KAISEN</a:t>
            </a:r>
            <a:r>
              <a:rPr lang="es-MX" sz="1700" b="1" dirty="0" smtClean="0"/>
              <a:t>, consiste </a:t>
            </a:r>
            <a:r>
              <a:rPr lang="es-MX" sz="1700" b="1" dirty="0"/>
              <a:t>en buscar continuamente la forma de mejorar los procesos. </a:t>
            </a:r>
            <a:endParaRPr lang="es-MX" sz="1700" b="1" dirty="0" smtClean="0"/>
          </a:p>
          <a:p>
            <a:pPr algn="ctr"/>
            <a:r>
              <a:rPr lang="es-MX" sz="1700" b="1" dirty="0" smtClean="0"/>
              <a:t>El </a:t>
            </a:r>
            <a:r>
              <a:rPr lang="es-MX" sz="1700" b="1" dirty="0"/>
              <a:t>mejoramiento continuo</a:t>
            </a:r>
          </a:p>
          <a:p>
            <a:pPr algn="ctr"/>
            <a:r>
              <a:rPr lang="es-MX" sz="1700" b="1" dirty="0"/>
              <a:t>implica la identificación de modelos (</a:t>
            </a:r>
            <a:r>
              <a:rPr lang="es-MX" sz="1700" b="1" i="1" dirty="0" err="1"/>
              <a:t>benchmarks</a:t>
            </a:r>
            <a:r>
              <a:rPr lang="es-MX" sz="1700" b="1" dirty="0"/>
              <a:t>) de excelencia en la </a:t>
            </a:r>
            <a:r>
              <a:rPr lang="es-MX" sz="1700" b="1" dirty="0" smtClean="0"/>
              <a:t>práctica</a:t>
            </a:r>
            <a:r>
              <a:rPr lang="es-MX" sz="1700" b="1" dirty="0"/>
              <a:t>, e inculcar en </a:t>
            </a:r>
            <a:r>
              <a:rPr lang="es-MX" sz="1700" b="1" dirty="0" smtClean="0"/>
              <a:t>los </a:t>
            </a:r>
            <a:r>
              <a:rPr lang="es-MX" sz="1700" b="1" dirty="0" err="1" smtClean="0"/>
              <a:t>stakeholder´s</a:t>
            </a:r>
            <a:r>
              <a:rPr lang="es-MX" sz="1700" b="1" dirty="0" smtClean="0"/>
              <a:t>  la apropiación del proceso.</a:t>
            </a:r>
            <a:endParaRPr lang="es-MX" sz="1700" b="1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43259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387718" y="1305252"/>
            <a:ext cx="3248178" cy="125965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395536" y="1340768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MEJORA CONTINUA</a:t>
            </a:r>
          </a:p>
          <a:p>
            <a:pPr algn="ctr"/>
            <a:r>
              <a:rPr lang="es-E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ACTIVIDADES</a:t>
            </a:r>
            <a:endParaRPr lang="es-AR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5508104" y="2619577"/>
            <a:ext cx="1728192" cy="1656052"/>
          </a:xfrm>
          <a:custGeom>
            <a:avLst/>
            <a:gdLst>
              <a:gd name="G0" fmla="+- 23 0 0"/>
              <a:gd name="G1" fmla="+- 21600 0 0"/>
              <a:gd name="G2" fmla="+- 21600 0 0"/>
              <a:gd name="T0" fmla="*/ 0 w 21623"/>
              <a:gd name="T1" fmla="*/ 0 h 21600"/>
              <a:gd name="T2" fmla="*/ 21623 w 21623"/>
              <a:gd name="T3" fmla="*/ 21600 h 21600"/>
              <a:gd name="T4" fmla="*/ 23 w 2162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23" h="21600" fill="none" extrusionOk="0">
                <a:moveTo>
                  <a:pt x="0" y="0"/>
                </a:moveTo>
                <a:cubicBezTo>
                  <a:pt x="7" y="0"/>
                  <a:pt x="15" y="-1"/>
                  <a:pt x="23" y="0"/>
                </a:cubicBezTo>
                <a:cubicBezTo>
                  <a:pt x="11952" y="0"/>
                  <a:pt x="21623" y="9670"/>
                  <a:pt x="21623" y="21600"/>
                </a:cubicBezTo>
              </a:path>
              <a:path w="21623" h="21600" stroke="0" extrusionOk="0">
                <a:moveTo>
                  <a:pt x="0" y="0"/>
                </a:moveTo>
                <a:cubicBezTo>
                  <a:pt x="7" y="0"/>
                  <a:pt x="15" y="-1"/>
                  <a:pt x="23" y="0"/>
                </a:cubicBezTo>
                <a:cubicBezTo>
                  <a:pt x="11952" y="0"/>
                  <a:pt x="21623" y="9670"/>
                  <a:pt x="21623" y="21600"/>
                </a:cubicBezTo>
                <a:lnTo>
                  <a:pt x="23" y="2160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9974" y="4064566"/>
            <a:ext cx="2009818" cy="477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s-ES_tradnl" sz="3200" b="1" dirty="0" smtClean="0">
                <a:latin typeface="Arial" pitchFamily="34" charset="0"/>
              </a:rPr>
              <a:t>CICLO DE DEMING</a:t>
            </a:r>
            <a:endParaRPr lang="es-ES_tradnl" sz="3200" dirty="0" smtClean="0">
              <a:latin typeface="Arial" pitchFamily="34" charset="0"/>
            </a:endParaRPr>
          </a:p>
        </p:txBody>
      </p:sp>
      <p:sp>
        <p:nvSpPr>
          <p:cNvPr id="7" name="Arc 4"/>
          <p:cNvSpPr>
            <a:spLocks/>
          </p:cNvSpPr>
          <p:nvPr/>
        </p:nvSpPr>
        <p:spPr bwMode="auto">
          <a:xfrm>
            <a:off x="5521341" y="4468530"/>
            <a:ext cx="1705183" cy="1618754"/>
          </a:xfrm>
          <a:custGeom>
            <a:avLst/>
            <a:gdLst>
              <a:gd name="G0" fmla="+- 23 0 0"/>
              <a:gd name="G1" fmla="+- 0 0 0"/>
              <a:gd name="G2" fmla="+- 21600 0 0"/>
              <a:gd name="T0" fmla="*/ 21623 w 21623"/>
              <a:gd name="T1" fmla="*/ 0 h 21600"/>
              <a:gd name="T2" fmla="*/ 0 w 21623"/>
              <a:gd name="T3" fmla="*/ 21600 h 21600"/>
              <a:gd name="T4" fmla="*/ 23 w 216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23" h="21600" fill="none" extrusionOk="0">
                <a:moveTo>
                  <a:pt x="21623" y="0"/>
                </a:moveTo>
                <a:cubicBezTo>
                  <a:pt x="21623" y="11929"/>
                  <a:pt x="11952" y="21600"/>
                  <a:pt x="23" y="21600"/>
                </a:cubicBezTo>
                <a:cubicBezTo>
                  <a:pt x="15" y="21600"/>
                  <a:pt x="7" y="21599"/>
                  <a:pt x="0" y="21599"/>
                </a:cubicBezTo>
              </a:path>
              <a:path w="21623" h="21600" stroke="0" extrusionOk="0">
                <a:moveTo>
                  <a:pt x="21623" y="0"/>
                </a:moveTo>
                <a:cubicBezTo>
                  <a:pt x="21623" y="11929"/>
                  <a:pt x="11952" y="21600"/>
                  <a:pt x="23" y="21600"/>
                </a:cubicBezTo>
                <a:cubicBezTo>
                  <a:pt x="15" y="21600"/>
                  <a:pt x="7" y="21599"/>
                  <a:pt x="0" y="21599"/>
                </a:cubicBezTo>
                <a:lnTo>
                  <a:pt x="23" y="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8" name="Arc 5"/>
          <p:cNvSpPr>
            <a:spLocks/>
          </p:cNvSpPr>
          <p:nvPr/>
        </p:nvSpPr>
        <p:spPr bwMode="auto">
          <a:xfrm>
            <a:off x="3668707" y="4446182"/>
            <a:ext cx="1671569" cy="1618754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600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9" name="Arc 6"/>
          <p:cNvSpPr>
            <a:spLocks/>
          </p:cNvSpPr>
          <p:nvPr/>
        </p:nvSpPr>
        <p:spPr bwMode="auto">
          <a:xfrm>
            <a:off x="3635896" y="2618395"/>
            <a:ext cx="1687215" cy="1674701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600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599" y="0"/>
                </a:cubicBezTo>
                <a:lnTo>
                  <a:pt x="21600" y="2160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638058" y="3501008"/>
            <a:ext cx="14889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PLANEAR</a:t>
            </a:r>
            <a:endParaRPr lang="es-E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648097" y="4869160"/>
            <a:ext cx="122815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HACER</a:t>
            </a:r>
            <a:endParaRPr lang="es-E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779912" y="4870321"/>
            <a:ext cx="160910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MX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VERIFICAR</a:t>
            </a:r>
            <a:endParaRPr lang="es-ES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3762943" y="3501008"/>
            <a:ext cx="160114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CORREGIR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6372200" y="2420888"/>
            <a:ext cx="1437438" cy="1511498"/>
          </a:xfrm>
          <a:custGeom>
            <a:avLst/>
            <a:gdLst>
              <a:gd name="G0" fmla="+- 301911 0 0"/>
              <a:gd name="G1" fmla="+- -8678183 0 0"/>
              <a:gd name="G2" fmla="+- 301911 0 -8678183"/>
              <a:gd name="G3" fmla="+- 10800 0 0"/>
              <a:gd name="G4" fmla="+- 0 0 30191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4793 0 0"/>
              <a:gd name="G9" fmla="+- 0 0 -8678183"/>
              <a:gd name="G10" fmla="+- 4793 0 2700"/>
              <a:gd name="G11" fmla="cos G10 301911"/>
              <a:gd name="G12" fmla="sin G10 301911"/>
              <a:gd name="G13" fmla="cos 13500 301911"/>
              <a:gd name="G14" fmla="sin 13500 301911"/>
              <a:gd name="G15" fmla="+- G11 10800 0"/>
              <a:gd name="G16" fmla="+- G12 10800 0"/>
              <a:gd name="G17" fmla="+- G13 10800 0"/>
              <a:gd name="G18" fmla="+- G14 10800 0"/>
              <a:gd name="G19" fmla="*/ 4793 1 2"/>
              <a:gd name="G20" fmla="+- G19 5400 0"/>
              <a:gd name="G21" fmla="cos G20 301911"/>
              <a:gd name="G22" fmla="sin G20 301911"/>
              <a:gd name="G23" fmla="+- G21 10800 0"/>
              <a:gd name="G24" fmla="+- G12 G23 G22"/>
              <a:gd name="G25" fmla="+- G22 G23 G11"/>
              <a:gd name="G26" fmla="cos 10800 301911"/>
              <a:gd name="G27" fmla="sin 10800 301911"/>
              <a:gd name="G28" fmla="cos 4793 301911"/>
              <a:gd name="G29" fmla="sin 4793 30191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8678183"/>
              <a:gd name="G36" fmla="sin G34 -8678183"/>
              <a:gd name="G37" fmla="+/ -8678183 30191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4793 G39"/>
              <a:gd name="G43" fmla="sin 479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5550 w 21600"/>
              <a:gd name="T5" fmla="*/ 1100 h 21600"/>
              <a:gd name="T6" fmla="*/ 5540 w 21600"/>
              <a:gd name="T7" fmla="*/ 5043 h 21600"/>
              <a:gd name="T8" fmla="*/ 12908 w 21600"/>
              <a:gd name="T9" fmla="*/ 6495 h 21600"/>
              <a:gd name="T10" fmla="*/ 24256 w 21600"/>
              <a:gd name="T11" fmla="*/ 11884 h 21600"/>
              <a:gd name="T12" fmla="*/ 18113 w 21600"/>
              <a:gd name="T13" fmla="*/ 17111 h 21600"/>
              <a:gd name="T14" fmla="*/ 12886 w 21600"/>
              <a:gd name="T15" fmla="*/ 109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5577" y="11184"/>
                </a:moveTo>
                <a:cubicBezTo>
                  <a:pt x="15587" y="11056"/>
                  <a:pt x="15593" y="10928"/>
                  <a:pt x="15593" y="10800"/>
                </a:cubicBezTo>
                <a:cubicBezTo>
                  <a:pt x="15593" y="8152"/>
                  <a:pt x="13447" y="6007"/>
                  <a:pt x="10800" y="6007"/>
                </a:cubicBezTo>
                <a:cubicBezTo>
                  <a:pt x="9603" y="6006"/>
                  <a:pt x="8450" y="6454"/>
                  <a:pt x="7566" y="7261"/>
                </a:cubicBezTo>
                <a:lnTo>
                  <a:pt x="3514" y="2827"/>
                </a:lnTo>
                <a:cubicBezTo>
                  <a:pt x="5505" y="1008"/>
                  <a:pt x="8103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89"/>
                  <a:pt x="21588" y="11378"/>
                  <a:pt x="21565" y="11667"/>
                </a:cubicBezTo>
                <a:lnTo>
                  <a:pt x="24256" y="11884"/>
                </a:lnTo>
                <a:lnTo>
                  <a:pt x="18113" y="17111"/>
                </a:lnTo>
                <a:lnTo>
                  <a:pt x="12886" y="10968"/>
                </a:lnTo>
                <a:lnTo>
                  <a:pt x="15577" y="11184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rot="16200000">
            <a:off x="2993473" y="2515289"/>
            <a:ext cx="1523021" cy="1499194"/>
          </a:xfrm>
          <a:custGeom>
            <a:avLst/>
            <a:gdLst>
              <a:gd name="G0" fmla="+- 0 0 0"/>
              <a:gd name="G1" fmla="+- -9339157 0 0"/>
              <a:gd name="G2" fmla="+- 0 0 -933915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933915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9339157"/>
              <a:gd name="G36" fmla="sin G34 -9339157"/>
              <a:gd name="G37" fmla="+/ -933915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4271 w 21600"/>
              <a:gd name="T5" fmla="*/ 573 h 21600"/>
              <a:gd name="T6" fmla="*/ 4373 w 21600"/>
              <a:gd name="T7" fmla="*/ 5869 h 21600"/>
              <a:gd name="T8" fmla="*/ 12535 w 21600"/>
              <a:gd name="T9" fmla="*/ 5686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121" y="5399"/>
                  <a:pt x="7537" y="6180"/>
                  <a:pt x="6515" y="7513"/>
                </a:cubicBezTo>
                <a:lnTo>
                  <a:pt x="2231" y="4226"/>
                </a:lnTo>
                <a:cubicBezTo>
                  <a:pt x="4275" y="1561"/>
                  <a:pt x="7442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 rot="11513430">
            <a:off x="3028384" y="4562595"/>
            <a:ext cx="1389192" cy="1643619"/>
          </a:xfrm>
          <a:custGeom>
            <a:avLst/>
            <a:gdLst>
              <a:gd name="G0" fmla="+- 0 0 0"/>
              <a:gd name="G1" fmla="+- -9339157 0 0"/>
              <a:gd name="G2" fmla="+- 0 0 -9339157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9339157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9339157"/>
              <a:gd name="G36" fmla="sin G34 -9339157"/>
              <a:gd name="G37" fmla="+/ -9339157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4271 w 21600"/>
              <a:gd name="T5" fmla="*/ 573 h 21600"/>
              <a:gd name="T6" fmla="*/ 4373 w 21600"/>
              <a:gd name="T7" fmla="*/ 5869 h 21600"/>
              <a:gd name="T8" fmla="*/ 12535 w 21600"/>
              <a:gd name="T9" fmla="*/ 5686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121" y="5399"/>
                  <a:pt x="7537" y="6180"/>
                  <a:pt x="6515" y="7513"/>
                </a:cubicBezTo>
                <a:lnTo>
                  <a:pt x="2231" y="4226"/>
                </a:lnTo>
                <a:cubicBezTo>
                  <a:pt x="4275" y="1561"/>
                  <a:pt x="7442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 rot="5824905">
            <a:off x="6549119" y="4511920"/>
            <a:ext cx="1560923" cy="1391918"/>
          </a:xfrm>
          <a:custGeom>
            <a:avLst/>
            <a:gdLst>
              <a:gd name="G0" fmla="+- 301911 0 0"/>
              <a:gd name="G1" fmla="+- -8678183 0 0"/>
              <a:gd name="G2" fmla="+- 301911 0 -8678183"/>
              <a:gd name="G3" fmla="+- 10800 0 0"/>
              <a:gd name="G4" fmla="+- 0 0 30191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4793 0 0"/>
              <a:gd name="G9" fmla="+- 0 0 -8678183"/>
              <a:gd name="G10" fmla="+- 4793 0 2700"/>
              <a:gd name="G11" fmla="cos G10 301911"/>
              <a:gd name="G12" fmla="sin G10 301911"/>
              <a:gd name="G13" fmla="cos 13500 301911"/>
              <a:gd name="G14" fmla="sin 13500 301911"/>
              <a:gd name="G15" fmla="+- G11 10800 0"/>
              <a:gd name="G16" fmla="+- G12 10800 0"/>
              <a:gd name="G17" fmla="+- G13 10800 0"/>
              <a:gd name="G18" fmla="+- G14 10800 0"/>
              <a:gd name="G19" fmla="*/ 4793 1 2"/>
              <a:gd name="G20" fmla="+- G19 5400 0"/>
              <a:gd name="G21" fmla="cos G20 301911"/>
              <a:gd name="G22" fmla="sin G20 301911"/>
              <a:gd name="G23" fmla="+- G21 10800 0"/>
              <a:gd name="G24" fmla="+- G12 G23 G22"/>
              <a:gd name="G25" fmla="+- G22 G23 G11"/>
              <a:gd name="G26" fmla="cos 10800 301911"/>
              <a:gd name="G27" fmla="sin 10800 301911"/>
              <a:gd name="G28" fmla="cos 4793 301911"/>
              <a:gd name="G29" fmla="sin 4793 30191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8678183"/>
              <a:gd name="G36" fmla="sin G34 -8678183"/>
              <a:gd name="G37" fmla="+/ -8678183 30191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4793 G39"/>
              <a:gd name="G43" fmla="sin 479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5550 w 21600"/>
              <a:gd name="T5" fmla="*/ 1100 h 21600"/>
              <a:gd name="T6" fmla="*/ 5540 w 21600"/>
              <a:gd name="T7" fmla="*/ 5043 h 21600"/>
              <a:gd name="T8" fmla="*/ 12908 w 21600"/>
              <a:gd name="T9" fmla="*/ 6495 h 21600"/>
              <a:gd name="T10" fmla="*/ 24256 w 21600"/>
              <a:gd name="T11" fmla="*/ 11884 h 21600"/>
              <a:gd name="T12" fmla="*/ 18113 w 21600"/>
              <a:gd name="T13" fmla="*/ 17111 h 21600"/>
              <a:gd name="T14" fmla="*/ 12886 w 21600"/>
              <a:gd name="T15" fmla="*/ 1096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5577" y="11184"/>
                </a:moveTo>
                <a:cubicBezTo>
                  <a:pt x="15587" y="11056"/>
                  <a:pt x="15593" y="10928"/>
                  <a:pt x="15593" y="10800"/>
                </a:cubicBezTo>
                <a:cubicBezTo>
                  <a:pt x="15593" y="8152"/>
                  <a:pt x="13447" y="6007"/>
                  <a:pt x="10800" y="6007"/>
                </a:cubicBezTo>
                <a:cubicBezTo>
                  <a:pt x="9603" y="6006"/>
                  <a:pt x="8450" y="6454"/>
                  <a:pt x="7566" y="7261"/>
                </a:cubicBezTo>
                <a:lnTo>
                  <a:pt x="3514" y="2827"/>
                </a:lnTo>
                <a:cubicBezTo>
                  <a:pt x="5505" y="1008"/>
                  <a:pt x="8103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089"/>
                  <a:pt x="21588" y="11378"/>
                  <a:pt x="21565" y="11667"/>
                </a:cubicBezTo>
                <a:lnTo>
                  <a:pt x="24256" y="11884"/>
                </a:lnTo>
                <a:lnTo>
                  <a:pt x="18113" y="17111"/>
                </a:lnTo>
                <a:lnTo>
                  <a:pt x="12886" y="10968"/>
                </a:lnTo>
                <a:lnTo>
                  <a:pt x="15577" y="11184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lumMod val="50000"/>
                  <a:shade val="30000"/>
                  <a:satMod val="115000"/>
                </a:schemeClr>
              </a:gs>
              <a:gs pos="50000">
                <a:schemeClr val="bg2">
                  <a:lumMod val="50000"/>
                  <a:shade val="67500"/>
                  <a:satMod val="115000"/>
                </a:schemeClr>
              </a:gs>
              <a:gs pos="100000">
                <a:schemeClr val="bg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5715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</a:endParaRP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099567" y="275902"/>
            <a:ext cx="8152953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3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ADMINISTRACIÓN DE LAS OPERACIONES</a:t>
            </a:r>
            <a: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9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GESTIÓN DE CALIDAD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398203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TM02892315[[fn=Espiral]]</Template>
  <TotalTime>2323</TotalTime>
  <Words>2883</Words>
  <Application>Microsoft Office PowerPoint</Application>
  <PresentationFormat>Presentación en pantalla (4:3)</PresentationFormat>
  <Paragraphs>351</Paragraphs>
  <Slides>33</Slides>
  <Notes>30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44" baseType="lpstr">
      <vt:lpstr>Arial</vt:lpstr>
      <vt:lpstr>Avenir-Heavy</vt:lpstr>
      <vt:lpstr>Calibri</vt:lpstr>
      <vt:lpstr>Century Gothic</vt:lpstr>
      <vt:lpstr>CommonBullets</vt:lpstr>
      <vt:lpstr>Humanst521 BT</vt:lpstr>
      <vt:lpstr>Tahoma</vt:lpstr>
      <vt:lpstr>Times New Roman</vt:lpstr>
      <vt:lpstr>Wingdings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ADMINISTRACIÓN POR LA CALIDAD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ADMINISTRACIÓN POR LA CALIDAD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</dc:creator>
  <cp:lastModifiedBy>WIN 10</cp:lastModifiedBy>
  <cp:revision>71</cp:revision>
  <dcterms:created xsi:type="dcterms:W3CDTF">2020-10-15T10:19:34Z</dcterms:created>
  <dcterms:modified xsi:type="dcterms:W3CDTF">2025-05-10T19:02:08Z</dcterms:modified>
</cp:coreProperties>
</file>