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305" r:id="rId2"/>
    <p:sldId id="262" r:id="rId3"/>
    <p:sldId id="307" r:id="rId4"/>
    <p:sldId id="308" r:id="rId5"/>
    <p:sldId id="309" r:id="rId6"/>
    <p:sldId id="310" r:id="rId7"/>
    <p:sldId id="263" r:id="rId8"/>
    <p:sldId id="264" r:id="rId9"/>
    <p:sldId id="266" r:id="rId10"/>
    <p:sldId id="267" r:id="rId11"/>
    <p:sldId id="268" r:id="rId12"/>
    <p:sldId id="269" r:id="rId13"/>
    <p:sldId id="270" r:id="rId14"/>
    <p:sldId id="271" r:id="rId15"/>
    <p:sldId id="265" r:id="rId16"/>
    <p:sldId id="272" r:id="rId17"/>
    <p:sldId id="273" r:id="rId18"/>
    <p:sldId id="298" r:id="rId19"/>
    <p:sldId id="274" r:id="rId20"/>
    <p:sldId id="275" r:id="rId21"/>
    <p:sldId id="285" r:id="rId22"/>
    <p:sldId id="286" r:id="rId23"/>
    <p:sldId id="287" r:id="rId24"/>
    <p:sldId id="289" r:id="rId25"/>
    <p:sldId id="290" r:id="rId26"/>
    <p:sldId id="288" r:id="rId27"/>
    <p:sldId id="291" r:id="rId28"/>
    <p:sldId id="292" r:id="rId29"/>
    <p:sldId id="293" r:id="rId30"/>
    <p:sldId id="294" r:id="rId31"/>
    <p:sldId id="295" r:id="rId32"/>
    <p:sldId id="296" r:id="rId33"/>
    <p:sldId id="297" r:id="rId34"/>
    <p:sldId id="276" r:id="rId35"/>
    <p:sldId id="277" r:id="rId36"/>
    <p:sldId id="278" r:id="rId37"/>
    <p:sldId id="279" r:id="rId38"/>
    <p:sldId id="280" r:id="rId39"/>
    <p:sldId id="281" r:id="rId40"/>
    <p:sldId id="282" r:id="rId41"/>
    <p:sldId id="283" r:id="rId42"/>
    <p:sldId id="284" r:id="rId43"/>
    <p:sldId id="306" r:id="rId44"/>
    <p:sldId id="311" r:id="rId45"/>
    <p:sldId id="312" r:id="rId46"/>
    <p:sldId id="313" r:id="rId47"/>
    <p:sldId id="314" r:id="rId48"/>
    <p:sldId id="315" r:id="rId49"/>
    <p:sldId id="317" r:id="rId50"/>
    <p:sldId id="318" r:id="rId51"/>
    <p:sldId id="319" r:id="rId52"/>
    <p:sldId id="320" r:id="rId53"/>
    <p:sldId id="321" r:id="rId54"/>
    <p:sldId id="322" r:id="rId55"/>
    <p:sldId id="323" r:id="rId56"/>
    <p:sldId id="335" r:id="rId57"/>
    <p:sldId id="324" r:id="rId58"/>
    <p:sldId id="325" r:id="rId59"/>
    <p:sldId id="326" r:id="rId60"/>
    <p:sldId id="327" r:id="rId61"/>
    <p:sldId id="328" r:id="rId62"/>
    <p:sldId id="316" r:id="rId63"/>
    <p:sldId id="329" r:id="rId64"/>
    <p:sldId id="330" r:id="rId65"/>
    <p:sldId id="331" r:id="rId66"/>
    <p:sldId id="332" r:id="rId67"/>
    <p:sldId id="333" r:id="rId68"/>
    <p:sldId id="336" r:id="rId69"/>
    <p:sldId id="334" r:id="rId70"/>
    <p:sldId id="337" r:id="rId71"/>
    <p:sldId id="338" r:id="rId72"/>
    <p:sldId id="339" r:id="rId73"/>
    <p:sldId id="341" r:id="rId74"/>
    <p:sldId id="342" r:id="rId75"/>
    <p:sldId id="343" r:id="rId76"/>
    <p:sldId id="344" r:id="rId77"/>
    <p:sldId id="345" r:id="rId78"/>
    <p:sldId id="340" r:id="rId79"/>
    <p:sldId id="346" r:id="rId80"/>
    <p:sldId id="347" r:id="rId81"/>
    <p:sldId id="348" r:id="rId82"/>
    <p:sldId id="349" r:id="rId83"/>
    <p:sldId id="350" r:id="rId84"/>
    <p:sldId id="353" r:id="rId85"/>
    <p:sldId id="354" r:id="rId86"/>
    <p:sldId id="355" r:id="rId87"/>
    <p:sldId id="356" r:id="rId88"/>
    <p:sldId id="357" r:id="rId89"/>
    <p:sldId id="358" r:id="rId90"/>
    <p:sldId id="360" r:id="rId91"/>
    <p:sldId id="359" r:id="rId92"/>
    <p:sldId id="351" r:id="rId93"/>
    <p:sldId id="352" r:id="rId94"/>
    <p:sldId id="361" r:id="rId9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45" autoAdjust="0"/>
    <p:restoredTop sz="94660"/>
  </p:normalViewPr>
  <p:slideViewPr>
    <p:cSldViewPr snapToGrid="0">
      <p:cViewPr>
        <p:scale>
          <a:sx n="199" d="100"/>
          <a:sy n="199" d="100"/>
        </p:scale>
        <p:origin x="-8235" y="-403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4" Type="http://schemas.openxmlformats.org/officeDocument/2006/relationships/image" Target="../media/image4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D7443B-7CDC-4E7A-9CC5-A79A91891B6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CE52D7F-0D77-4D9F-9A47-FA89E5FE4739}">
      <dgm:prSet/>
      <dgm:spPr/>
      <dgm:t>
        <a:bodyPr/>
        <a:lstStyle/>
        <a:p>
          <a:r>
            <a:rPr lang="es-ES"/>
            <a:t>Representa el costo de oportunidad de los fondos utilizados para financiar el proyecto, ya sea a través de deuda o capital propio.</a:t>
          </a:r>
          <a:endParaRPr lang="en-US"/>
        </a:p>
      </dgm:t>
    </dgm:pt>
    <dgm:pt modelId="{7F8EE5D2-7730-4757-B345-994C1D7C5136}" type="parTrans" cxnId="{0D794C33-50BA-444E-A635-7C8995C4D8B2}">
      <dgm:prSet/>
      <dgm:spPr/>
      <dgm:t>
        <a:bodyPr/>
        <a:lstStyle/>
        <a:p>
          <a:endParaRPr lang="en-US"/>
        </a:p>
      </dgm:t>
    </dgm:pt>
    <dgm:pt modelId="{21F80432-2264-4136-B007-C4B31CE111CC}" type="sibTrans" cxnId="{0D794C33-50BA-444E-A635-7C8995C4D8B2}">
      <dgm:prSet/>
      <dgm:spPr/>
      <dgm:t>
        <a:bodyPr/>
        <a:lstStyle/>
        <a:p>
          <a:endParaRPr lang="en-US"/>
        </a:p>
      </dgm:t>
    </dgm:pt>
    <dgm:pt modelId="{019CACA3-C439-41C5-88A4-D6529ECEF9B9}">
      <dgm:prSet/>
      <dgm:spPr/>
      <dgm:t>
        <a:bodyPr/>
        <a:lstStyle/>
        <a:p>
          <a:r>
            <a:rPr lang="es-ES"/>
            <a:t>Se calcula considerando el costo de las diferentes fuentes de financiamiento (deuda, acciones, etc.) ponderadas por su participación en la estructura de capital.</a:t>
          </a:r>
          <a:endParaRPr lang="en-US"/>
        </a:p>
      </dgm:t>
    </dgm:pt>
    <dgm:pt modelId="{3D054088-D3BF-4D60-B8C8-39AA05DFD30D}" type="parTrans" cxnId="{4A2DE3A4-D85E-4AF5-9E0F-B9FB333E0F61}">
      <dgm:prSet/>
      <dgm:spPr/>
      <dgm:t>
        <a:bodyPr/>
        <a:lstStyle/>
        <a:p>
          <a:endParaRPr lang="en-US"/>
        </a:p>
      </dgm:t>
    </dgm:pt>
    <dgm:pt modelId="{EBA0D226-ED6F-4EA1-83E6-25A0B6783235}" type="sibTrans" cxnId="{4A2DE3A4-D85E-4AF5-9E0F-B9FB333E0F61}">
      <dgm:prSet/>
      <dgm:spPr/>
      <dgm:t>
        <a:bodyPr/>
        <a:lstStyle/>
        <a:p>
          <a:endParaRPr lang="en-US"/>
        </a:p>
      </dgm:t>
    </dgm:pt>
    <dgm:pt modelId="{5D13A4EB-A995-404C-B080-63C14662C20E}">
      <dgm:prSet/>
      <dgm:spPr/>
      <dgm:t>
        <a:bodyPr/>
        <a:lstStyle/>
        <a:p>
          <a:r>
            <a:rPr lang="es-ES"/>
            <a:t>Es la tasa de descuento utilizada para calcular el valor presente neto (VPN) y la tasa interna de retorno (TIR) ​​del proyecto.</a:t>
          </a:r>
          <a:endParaRPr lang="en-US"/>
        </a:p>
      </dgm:t>
    </dgm:pt>
    <dgm:pt modelId="{88D25262-A9A9-4F5A-8C07-2B9C6456A0CD}" type="parTrans" cxnId="{7C70A5BF-7AA4-4D98-9B09-B69220874500}">
      <dgm:prSet/>
      <dgm:spPr/>
      <dgm:t>
        <a:bodyPr/>
        <a:lstStyle/>
        <a:p>
          <a:endParaRPr lang="en-US"/>
        </a:p>
      </dgm:t>
    </dgm:pt>
    <dgm:pt modelId="{4A5D6BBF-3A63-4C12-8D5A-67C1287E56BE}" type="sibTrans" cxnId="{7C70A5BF-7AA4-4D98-9B09-B69220874500}">
      <dgm:prSet/>
      <dgm:spPr/>
      <dgm:t>
        <a:bodyPr/>
        <a:lstStyle/>
        <a:p>
          <a:endParaRPr lang="en-US"/>
        </a:p>
      </dgm:t>
    </dgm:pt>
    <dgm:pt modelId="{92FF27B8-73EA-427B-9518-930879E1F063}">
      <dgm:prSet/>
      <dgm:spPr/>
      <dgm:t>
        <a:bodyPr/>
        <a:lstStyle/>
        <a:p>
          <a:r>
            <a:rPr lang="es-ES"/>
            <a:t>Un cálculo preciso del costo de capital es fundamental para evaluar adecuadamente la viabilidad financiera del proyecto informático.</a:t>
          </a:r>
          <a:endParaRPr lang="en-US"/>
        </a:p>
      </dgm:t>
    </dgm:pt>
    <dgm:pt modelId="{8DFFAB47-FCB0-4A95-B739-589A4DE43FBA}" type="parTrans" cxnId="{5E217218-7E31-47AF-A869-6110343F597B}">
      <dgm:prSet/>
      <dgm:spPr/>
      <dgm:t>
        <a:bodyPr/>
        <a:lstStyle/>
        <a:p>
          <a:endParaRPr lang="en-US"/>
        </a:p>
      </dgm:t>
    </dgm:pt>
    <dgm:pt modelId="{FD489889-AA6E-40F7-A398-AE245A4B64A7}" type="sibTrans" cxnId="{5E217218-7E31-47AF-A869-6110343F597B}">
      <dgm:prSet/>
      <dgm:spPr/>
      <dgm:t>
        <a:bodyPr/>
        <a:lstStyle/>
        <a:p>
          <a:endParaRPr lang="en-US"/>
        </a:p>
      </dgm:t>
    </dgm:pt>
    <dgm:pt modelId="{43D40535-2184-446E-A6FB-B201112C9143}">
      <dgm:prSet/>
      <dgm:spPr/>
      <dgm:t>
        <a:bodyPr/>
        <a:lstStyle/>
        <a:p>
          <a:r>
            <a:rPr lang="es-ES"/>
            <a:t>Factores como el riesgo, la estructura de capital, las tasas de interés y la inflación afectan el cálculo del costo de capital.</a:t>
          </a:r>
          <a:endParaRPr lang="en-US"/>
        </a:p>
      </dgm:t>
    </dgm:pt>
    <dgm:pt modelId="{AD15E9CD-DB8D-4390-933A-A6BCC6CA3E3A}" type="parTrans" cxnId="{DE8424EB-FA28-451E-950E-76009DEE79DC}">
      <dgm:prSet/>
      <dgm:spPr/>
      <dgm:t>
        <a:bodyPr/>
        <a:lstStyle/>
        <a:p>
          <a:endParaRPr lang="en-US"/>
        </a:p>
      </dgm:t>
    </dgm:pt>
    <dgm:pt modelId="{55824BB8-3800-4B0E-8ABB-48327A785D37}" type="sibTrans" cxnId="{DE8424EB-FA28-451E-950E-76009DEE79DC}">
      <dgm:prSet/>
      <dgm:spPr/>
      <dgm:t>
        <a:bodyPr/>
        <a:lstStyle/>
        <a:p>
          <a:endParaRPr lang="en-US"/>
        </a:p>
      </dgm:t>
    </dgm:pt>
    <dgm:pt modelId="{416BD302-14EF-4013-8514-E9CE6DBDB432}">
      <dgm:prSet/>
      <dgm:spPr/>
      <dgm:t>
        <a:bodyPr/>
        <a:lstStyle/>
        <a:p>
          <a:r>
            <a:rPr lang="es-ES"/>
            <a:t>Conocer el costo de capital permite a los gerentes tomar decisiones informadas sobre la aceptación o rechazo de proyectos informáticos en función de su rentabilidad esperada.</a:t>
          </a:r>
          <a:endParaRPr lang="en-US"/>
        </a:p>
      </dgm:t>
    </dgm:pt>
    <dgm:pt modelId="{E851BDA5-FD1D-4E2E-B4EB-7FCF74BA9DB7}" type="parTrans" cxnId="{170C7BCA-F3D7-4EE6-9382-181ADA3EBCF0}">
      <dgm:prSet/>
      <dgm:spPr/>
      <dgm:t>
        <a:bodyPr/>
        <a:lstStyle/>
        <a:p>
          <a:endParaRPr lang="en-US"/>
        </a:p>
      </dgm:t>
    </dgm:pt>
    <dgm:pt modelId="{015C12AA-9D50-472B-881C-D80ED7C08135}" type="sibTrans" cxnId="{170C7BCA-F3D7-4EE6-9382-181ADA3EBCF0}">
      <dgm:prSet/>
      <dgm:spPr/>
      <dgm:t>
        <a:bodyPr/>
        <a:lstStyle/>
        <a:p>
          <a:endParaRPr lang="en-US"/>
        </a:p>
      </dgm:t>
    </dgm:pt>
    <dgm:pt modelId="{D2DA6F94-1BBD-49F2-80A8-D2B8B89B274C}" type="pres">
      <dgm:prSet presAssocID="{0AD7443B-7CDC-4E7A-9CC5-A79A91891B67}" presName="linear" presStyleCnt="0">
        <dgm:presLayoutVars>
          <dgm:animLvl val="lvl"/>
          <dgm:resizeHandles val="exact"/>
        </dgm:presLayoutVars>
      </dgm:prSet>
      <dgm:spPr/>
    </dgm:pt>
    <dgm:pt modelId="{7FC7B1EE-78BC-4D98-91E0-AEB95A881989}" type="pres">
      <dgm:prSet presAssocID="{BCE52D7F-0D77-4D9F-9A47-FA89E5FE4739}" presName="parentText" presStyleLbl="node1" presStyleIdx="0" presStyleCnt="6">
        <dgm:presLayoutVars>
          <dgm:chMax val="0"/>
          <dgm:bulletEnabled val="1"/>
        </dgm:presLayoutVars>
      </dgm:prSet>
      <dgm:spPr/>
    </dgm:pt>
    <dgm:pt modelId="{9F1B8FC3-2DE5-4496-BACF-57E581AAC68E}" type="pres">
      <dgm:prSet presAssocID="{21F80432-2264-4136-B007-C4B31CE111CC}" presName="spacer" presStyleCnt="0"/>
      <dgm:spPr/>
    </dgm:pt>
    <dgm:pt modelId="{0E3FE487-06BA-435B-AB48-8696903D8C4A}" type="pres">
      <dgm:prSet presAssocID="{019CACA3-C439-41C5-88A4-D6529ECEF9B9}" presName="parentText" presStyleLbl="node1" presStyleIdx="1" presStyleCnt="6">
        <dgm:presLayoutVars>
          <dgm:chMax val="0"/>
          <dgm:bulletEnabled val="1"/>
        </dgm:presLayoutVars>
      </dgm:prSet>
      <dgm:spPr/>
    </dgm:pt>
    <dgm:pt modelId="{4D37B7D2-D568-43F1-9AF6-0419A327FD03}" type="pres">
      <dgm:prSet presAssocID="{EBA0D226-ED6F-4EA1-83E6-25A0B6783235}" presName="spacer" presStyleCnt="0"/>
      <dgm:spPr/>
    </dgm:pt>
    <dgm:pt modelId="{684087AA-83D2-4D6E-A36F-15065072254A}" type="pres">
      <dgm:prSet presAssocID="{5D13A4EB-A995-404C-B080-63C14662C20E}" presName="parentText" presStyleLbl="node1" presStyleIdx="2" presStyleCnt="6">
        <dgm:presLayoutVars>
          <dgm:chMax val="0"/>
          <dgm:bulletEnabled val="1"/>
        </dgm:presLayoutVars>
      </dgm:prSet>
      <dgm:spPr/>
    </dgm:pt>
    <dgm:pt modelId="{452A35A0-0772-40FA-B951-52C87602E315}" type="pres">
      <dgm:prSet presAssocID="{4A5D6BBF-3A63-4C12-8D5A-67C1287E56BE}" presName="spacer" presStyleCnt="0"/>
      <dgm:spPr/>
    </dgm:pt>
    <dgm:pt modelId="{FB5262A4-CE4F-4EC2-8D32-087C34AF785B}" type="pres">
      <dgm:prSet presAssocID="{92FF27B8-73EA-427B-9518-930879E1F063}" presName="parentText" presStyleLbl="node1" presStyleIdx="3" presStyleCnt="6">
        <dgm:presLayoutVars>
          <dgm:chMax val="0"/>
          <dgm:bulletEnabled val="1"/>
        </dgm:presLayoutVars>
      </dgm:prSet>
      <dgm:spPr/>
    </dgm:pt>
    <dgm:pt modelId="{507EDF70-5281-4C71-A8FB-C525110165CB}" type="pres">
      <dgm:prSet presAssocID="{FD489889-AA6E-40F7-A398-AE245A4B64A7}" presName="spacer" presStyleCnt="0"/>
      <dgm:spPr/>
    </dgm:pt>
    <dgm:pt modelId="{B00ED3AC-542E-464E-AEA4-CCDC1F1391D8}" type="pres">
      <dgm:prSet presAssocID="{43D40535-2184-446E-A6FB-B201112C9143}" presName="parentText" presStyleLbl="node1" presStyleIdx="4" presStyleCnt="6">
        <dgm:presLayoutVars>
          <dgm:chMax val="0"/>
          <dgm:bulletEnabled val="1"/>
        </dgm:presLayoutVars>
      </dgm:prSet>
      <dgm:spPr/>
    </dgm:pt>
    <dgm:pt modelId="{A189DA3E-DA86-4B6B-A40C-C20127D44932}" type="pres">
      <dgm:prSet presAssocID="{55824BB8-3800-4B0E-8ABB-48327A785D37}" presName="spacer" presStyleCnt="0"/>
      <dgm:spPr/>
    </dgm:pt>
    <dgm:pt modelId="{878E3AA2-71A6-43F3-90E1-8704A8CDC517}" type="pres">
      <dgm:prSet presAssocID="{416BD302-14EF-4013-8514-E9CE6DBDB432}" presName="parentText" presStyleLbl="node1" presStyleIdx="5" presStyleCnt="6">
        <dgm:presLayoutVars>
          <dgm:chMax val="0"/>
          <dgm:bulletEnabled val="1"/>
        </dgm:presLayoutVars>
      </dgm:prSet>
      <dgm:spPr/>
    </dgm:pt>
  </dgm:ptLst>
  <dgm:cxnLst>
    <dgm:cxn modelId="{A7F1DC07-04BA-4742-B9F0-7110A99226D4}" type="presOf" srcId="{92FF27B8-73EA-427B-9518-930879E1F063}" destId="{FB5262A4-CE4F-4EC2-8D32-087C34AF785B}" srcOrd="0" destOrd="0" presId="urn:microsoft.com/office/officeart/2005/8/layout/vList2"/>
    <dgm:cxn modelId="{824E0D15-C42F-4EEA-9FF3-D71EA7B59139}" type="presOf" srcId="{43D40535-2184-446E-A6FB-B201112C9143}" destId="{B00ED3AC-542E-464E-AEA4-CCDC1F1391D8}" srcOrd="0" destOrd="0" presId="urn:microsoft.com/office/officeart/2005/8/layout/vList2"/>
    <dgm:cxn modelId="{5E217218-7E31-47AF-A869-6110343F597B}" srcId="{0AD7443B-7CDC-4E7A-9CC5-A79A91891B67}" destId="{92FF27B8-73EA-427B-9518-930879E1F063}" srcOrd="3" destOrd="0" parTransId="{8DFFAB47-FCB0-4A95-B739-589A4DE43FBA}" sibTransId="{FD489889-AA6E-40F7-A398-AE245A4B64A7}"/>
    <dgm:cxn modelId="{396D0926-B536-4279-B977-DC7F4C70332E}" type="presOf" srcId="{416BD302-14EF-4013-8514-E9CE6DBDB432}" destId="{878E3AA2-71A6-43F3-90E1-8704A8CDC517}" srcOrd="0" destOrd="0" presId="urn:microsoft.com/office/officeart/2005/8/layout/vList2"/>
    <dgm:cxn modelId="{0D794C33-50BA-444E-A635-7C8995C4D8B2}" srcId="{0AD7443B-7CDC-4E7A-9CC5-A79A91891B67}" destId="{BCE52D7F-0D77-4D9F-9A47-FA89E5FE4739}" srcOrd="0" destOrd="0" parTransId="{7F8EE5D2-7730-4757-B345-994C1D7C5136}" sibTransId="{21F80432-2264-4136-B007-C4B31CE111CC}"/>
    <dgm:cxn modelId="{E875A249-888C-48AE-BA5C-21FED1BE1568}" type="presOf" srcId="{BCE52D7F-0D77-4D9F-9A47-FA89E5FE4739}" destId="{7FC7B1EE-78BC-4D98-91E0-AEB95A881989}" srcOrd="0" destOrd="0" presId="urn:microsoft.com/office/officeart/2005/8/layout/vList2"/>
    <dgm:cxn modelId="{DECC5F95-B505-49A1-8F32-9F27E52C1C6A}" type="presOf" srcId="{019CACA3-C439-41C5-88A4-D6529ECEF9B9}" destId="{0E3FE487-06BA-435B-AB48-8696903D8C4A}" srcOrd="0" destOrd="0" presId="urn:microsoft.com/office/officeart/2005/8/layout/vList2"/>
    <dgm:cxn modelId="{4A2DE3A4-D85E-4AF5-9E0F-B9FB333E0F61}" srcId="{0AD7443B-7CDC-4E7A-9CC5-A79A91891B67}" destId="{019CACA3-C439-41C5-88A4-D6529ECEF9B9}" srcOrd="1" destOrd="0" parTransId="{3D054088-D3BF-4D60-B8C8-39AA05DFD30D}" sibTransId="{EBA0D226-ED6F-4EA1-83E6-25A0B6783235}"/>
    <dgm:cxn modelId="{F1B29CA8-779E-4687-A41A-C3A674345FC6}" type="presOf" srcId="{0AD7443B-7CDC-4E7A-9CC5-A79A91891B67}" destId="{D2DA6F94-1BBD-49F2-80A8-D2B8B89B274C}" srcOrd="0" destOrd="0" presId="urn:microsoft.com/office/officeart/2005/8/layout/vList2"/>
    <dgm:cxn modelId="{7C70A5BF-7AA4-4D98-9B09-B69220874500}" srcId="{0AD7443B-7CDC-4E7A-9CC5-A79A91891B67}" destId="{5D13A4EB-A995-404C-B080-63C14662C20E}" srcOrd="2" destOrd="0" parTransId="{88D25262-A9A9-4F5A-8C07-2B9C6456A0CD}" sibTransId="{4A5D6BBF-3A63-4C12-8D5A-67C1287E56BE}"/>
    <dgm:cxn modelId="{170C7BCA-F3D7-4EE6-9382-181ADA3EBCF0}" srcId="{0AD7443B-7CDC-4E7A-9CC5-A79A91891B67}" destId="{416BD302-14EF-4013-8514-E9CE6DBDB432}" srcOrd="5" destOrd="0" parTransId="{E851BDA5-FD1D-4E2E-B4EB-7FCF74BA9DB7}" sibTransId="{015C12AA-9D50-472B-881C-D80ED7C08135}"/>
    <dgm:cxn modelId="{40984DD4-8B8E-451C-8C7B-18F4A6CE9769}" type="presOf" srcId="{5D13A4EB-A995-404C-B080-63C14662C20E}" destId="{684087AA-83D2-4D6E-A36F-15065072254A}" srcOrd="0" destOrd="0" presId="urn:microsoft.com/office/officeart/2005/8/layout/vList2"/>
    <dgm:cxn modelId="{DE8424EB-FA28-451E-950E-76009DEE79DC}" srcId="{0AD7443B-7CDC-4E7A-9CC5-A79A91891B67}" destId="{43D40535-2184-446E-A6FB-B201112C9143}" srcOrd="4" destOrd="0" parTransId="{AD15E9CD-DB8D-4390-933A-A6BCC6CA3E3A}" sibTransId="{55824BB8-3800-4B0E-8ABB-48327A785D37}"/>
    <dgm:cxn modelId="{476A3438-42D9-4521-A345-EFFC5C4C5734}" type="presParOf" srcId="{D2DA6F94-1BBD-49F2-80A8-D2B8B89B274C}" destId="{7FC7B1EE-78BC-4D98-91E0-AEB95A881989}" srcOrd="0" destOrd="0" presId="urn:microsoft.com/office/officeart/2005/8/layout/vList2"/>
    <dgm:cxn modelId="{199D12FC-F3E8-42B3-B326-DD55CDB6CF38}" type="presParOf" srcId="{D2DA6F94-1BBD-49F2-80A8-D2B8B89B274C}" destId="{9F1B8FC3-2DE5-4496-BACF-57E581AAC68E}" srcOrd="1" destOrd="0" presId="urn:microsoft.com/office/officeart/2005/8/layout/vList2"/>
    <dgm:cxn modelId="{FC3911EF-4C0F-4F5F-987B-D3344AB1BDC2}" type="presParOf" srcId="{D2DA6F94-1BBD-49F2-80A8-D2B8B89B274C}" destId="{0E3FE487-06BA-435B-AB48-8696903D8C4A}" srcOrd="2" destOrd="0" presId="urn:microsoft.com/office/officeart/2005/8/layout/vList2"/>
    <dgm:cxn modelId="{66043DD0-7DD2-4515-B11A-DF1B9D733F99}" type="presParOf" srcId="{D2DA6F94-1BBD-49F2-80A8-D2B8B89B274C}" destId="{4D37B7D2-D568-43F1-9AF6-0419A327FD03}" srcOrd="3" destOrd="0" presId="urn:microsoft.com/office/officeart/2005/8/layout/vList2"/>
    <dgm:cxn modelId="{7873B31B-CBFF-43B4-A3CD-F762B7E1F05D}" type="presParOf" srcId="{D2DA6F94-1BBD-49F2-80A8-D2B8B89B274C}" destId="{684087AA-83D2-4D6E-A36F-15065072254A}" srcOrd="4" destOrd="0" presId="urn:microsoft.com/office/officeart/2005/8/layout/vList2"/>
    <dgm:cxn modelId="{12F9257F-2A14-433B-B755-B4593F2DEEF7}" type="presParOf" srcId="{D2DA6F94-1BBD-49F2-80A8-D2B8B89B274C}" destId="{452A35A0-0772-40FA-B951-52C87602E315}" srcOrd="5" destOrd="0" presId="urn:microsoft.com/office/officeart/2005/8/layout/vList2"/>
    <dgm:cxn modelId="{217C2359-469F-4D61-AB91-E596063FC5E4}" type="presParOf" srcId="{D2DA6F94-1BBD-49F2-80A8-D2B8B89B274C}" destId="{FB5262A4-CE4F-4EC2-8D32-087C34AF785B}" srcOrd="6" destOrd="0" presId="urn:microsoft.com/office/officeart/2005/8/layout/vList2"/>
    <dgm:cxn modelId="{B088D348-7048-4972-A933-6261C3865F66}" type="presParOf" srcId="{D2DA6F94-1BBD-49F2-80A8-D2B8B89B274C}" destId="{507EDF70-5281-4C71-A8FB-C525110165CB}" srcOrd="7" destOrd="0" presId="urn:microsoft.com/office/officeart/2005/8/layout/vList2"/>
    <dgm:cxn modelId="{BBE6BEC6-8799-4207-8034-D51AF7A98AC2}" type="presParOf" srcId="{D2DA6F94-1BBD-49F2-80A8-D2B8B89B274C}" destId="{B00ED3AC-542E-464E-AEA4-CCDC1F1391D8}" srcOrd="8" destOrd="0" presId="urn:microsoft.com/office/officeart/2005/8/layout/vList2"/>
    <dgm:cxn modelId="{EEF69AAD-8949-4D74-8D36-E5EB2F0DB130}" type="presParOf" srcId="{D2DA6F94-1BBD-49F2-80A8-D2B8B89B274C}" destId="{A189DA3E-DA86-4B6B-A40C-C20127D44932}" srcOrd="9" destOrd="0" presId="urn:microsoft.com/office/officeart/2005/8/layout/vList2"/>
    <dgm:cxn modelId="{7600246B-4EAB-491A-8D31-94F9059F0FAB}" type="presParOf" srcId="{D2DA6F94-1BBD-49F2-80A8-D2B8B89B274C}" destId="{878E3AA2-71A6-43F3-90E1-8704A8CDC517}"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603C79-36A1-4279-BD05-DA596503ECB7}"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23431FFB-9E79-42A7-A779-92789DBEAAAA}">
      <dgm:prSet custT="1"/>
      <dgm:spPr/>
      <dgm:t>
        <a:bodyPr/>
        <a:lstStyle/>
        <a:p>
          <a:pPr>
            <a:lnSpc>
              <a:spcPct val="100000"/>
            </a:lnSpc>
          </a:pPr>
          <a:r>
            <a:rPr lang="es-ES" sz="2000" dirty="0"/>
            <a:t>Los flujos netos de efectivo representan la diferencia entre los ingresos y egresos de efectivo del proyecto a lo largo de su vida útil.</a:t>
          </a:r>
          <a:endParaRPr lang="en-US" sz="2000" dirty="0"/>
        </a:p>
      </dgm:t>
    </dgm:pt>
    <dgm:pt modelId="{DDF25EA0-C844-4BC1-8C2B-3C1E72B114EC}" type="parTrans" cxnId="{5FE1E9D4-95AA-4E53-BBCD-FF4B8F7A8FAD}">
      <dgm:prSet/>
      <dgm:spPr/>
      <dgm:t>
        <a:bodyPr/>
        <a:lstStyle/>
        <a:p>
          <a:endParaRPr lang="en-US"/>
        </a:p>
      </dgm:t>
    </dgm:pt>
    <dgm:pt modelId="{99878212-D57F-453A-9743-7EEEA8D2C876}" type="sibTrans" cxnId="{5FE1E9D4-95AA-4E53-BBCD-FF4B8F7A8FAD}">
      <dgm:prSet/>
      <dgm:spPr/>
      <dgm:t>
        <a:bodyPr/>
        <a:lstStyle/>
        <a:p>
          <a:endParaRPr lang="en-US"/>
        </a:p>
      </dgm:t>
    </dgm:pt>
    <dgm:pt modelId="{32CAC037-B9E2-48BF-A6DD-FEB84EAE1384}">
      <dgm:prSet custT="1"/>
      <dgm:spPr/>
      <dgm:t>
        <a:bodyPr/>
        <a:lstStyle/>
        <a:p>
          <a:pPr>
            <a:lnSpc>
              <a:spcPct val="100000"/>
            </a:lnSpc>
          </a:pPr>
          <a:r>
            <a:rPr lang="es-ES" sz="2000" dirty="0"/>
            <a:t>Su cálculo es fundamental para determinar la capacidad del proyecto para generar liquidez y cubrir sus obligaciones.</a:t>
          </a:r>
          <a:endParaRPr lang="en-US" sz="2000" dirty="0"/>
        </a:p>
      </dgm:t>
    </dgm:pt>
    <dgm:pt modelId="{7B5419FA-8DDB-45A5-ACF3-03BCF5619EC0}" type="parTrans" cxnId="{7FC36D47-2390-46FE-B515-386DE019DE12}">
      <dgm:prSet/>
      <dgm:spPr/>
      <dgm:t>
        <a:bodyPr/>
        <a:lstStyle/>
        <a:p>
          <a:endParaRPr lang="en-US"/>
        </a:p>
      </dgm:t>
    </dgm:pt>
    <dgm:pt modelId="{F1C88643-DD5B-4303-A0E1-BEA9BE533240}" type="sibTrans" cxnId="{7FC36D47-2390-46FE-B515-386DE019DE12}">
      <dgm:prSet/>
      <dgm:spPr/>
      <dgm:t>
        <a:bodyPr/>
        <a:lstStyle/>
        <a:p>
          <a:endParaRPr lang="en-US"/>
        </a:p>
      </dgm:t>
    </dgm:pt>
    <dgm:pt modelId="{FF33DABB-D1C9-45F4-ADFF-CA504841766E}" type="pres">
      <dgm:prSet presAssocID="{5D603C79-36A1-4279-BD05-DA596503ECB7}" presName="root" presStyleCnt="0">
        <dgm:presLayoutVars>
          <dgm:dir/>
          <dgm:resizeHandles val="exact"/>
        </dgm:presLayoutVars>
      </dgm:prSet>
      <dgm:spPr/>
    </dgm:pt>
    <dgm:pt modelId="{9907B795-BF3F-408E-B183-9E3902D58D60}" type="pres">
      <dgm:prSet presAssocID="{23431FFB-9E79-42A7-A779-92789DBEAAAA}" presName="compNode" presStyleCnt="0"/>
      <dgm:spPr/>
    </dgm:pt>
    <dgm:pt modelId="{FA024FE5-3A9D-409F-A26E-00A333771AE0}" type="pres">
      <dgm:prSet presAssocID="{23431FFB-9E79-42A7-A779-92789DBEAAA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nero"/>
        </a:ext>
      </dgm:extLst>
    </dgm:pt>
    <dgm:pt modelId="{E89DD520-4AB5-47E5-A98C-E3E14824065E}" type="pres">
      <dgm:prSet presAssocID="{23431FFB-9E79-42A7-A779-92789DBEAAAA}" presName="spaceRect" presStyleCnt="0"/>
      <dgm:spPr/>
    </dgm:pt>
    <dgm:pt modelId="{C84359F9-8074-4ED0-B7FC-3DCB66761C2E}" type="pres">
      <dgm:prSet presAssocID="{23431FFB-9E79-42A7-A779-92789DBEAAAA}" presName="textRect" presStyleLbl="revTx" presStyleIdx="0" presStyleCnt="2">
        <dgm:presLayoutVars>
          <dgm:chMax val="1"/>
          <dgm:chPref val="1"/>
        </dgm:presLayoutVars>
      </dgm:prSet>
      <dgm:spPr/>
    </dgm:pt>
    <dgm:pt modelId="{CBEB9897-0C9A-4DF2-9A7A-E3F5BC2C8025}" type="pres">
      <dgm:prSet presAssocID="{99878212-D57F-453A-9743-7EEEA8D2C876}" presName="sibTrans" presStyleCnt="0"/>
      <dgm:spPr/>
    </dgm:pt>
    <dgm:pt modelId="{21FED13A-FCFB-4EE5-9D29-447F3A5FE9F5}" type="pres">
      <dgm:prSet presAssocID="{32CAC037-B9E2-48BF-A6DD-FEB84EAE1384}" presName="compNode" presStyleCnt="0"/>
      <dgm:spPr/>
    </dgm:pt>
    <dgm:pt modelId="{DD9B05C8-35E6-4F62-B5B2-B062DB7125FD}" type="pres">
      <dgm:prSet presAssocID="{32CAC037-B9E2-48BF-A6DD-FEB84EAE138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alculadora"/>
        </a:ext>
      </dgm:extLst>
    </dgm:pt>
    <dgm:pt modelId="{394050FD-80EB-4F8B-B159-9CC6702495DF}" type="pres">
      <dgm:prSet presAssocID="{32CAC037-B9E2-48BF-A6DD-FEB84EAE1384}" presName="spaceRect" presStyleCnt="0"/>
      <dgm:spPr/>
    </dgm:pt>
    <dgm:pt modelId="{1B454142-2AC7-415B-A2D0-3CF1226979E5}" type="pres">
      <dgm:prSet presAssocID="{32CAC037-B9E2-48BF-A6DD-FEB84EAE1384}" presName="textRect" presStyleLbl="revTx" presStyleIdx="1" presStyleCnt="2">
        <dgm:presLayoutVars>
          <dgm:chMax val="1"/>
          <dgm:chPref val="1"/>
        </dgm:presLayoutVars>
      </dgm:prSet>
      <dgm:spPr/>
    </dgm:pt>
  </dgm:ptLst>
  <dgm:cxnLst>
    <dgm:cxn modelId="{7FC36D47-2390-46FE-B515-386DE019DE12}" srcId="{5D603C79-36A1-4279-BD05-DA596503ECB7}" destId="{32CAC037-B9E2-48BF-A6DD-FEB84EAE1384}" srcOrd="1" destOrd="0" parTransId="{7B5419FA-8DDB-45A5-ACF3-03BCF5619EC0}" sibTransId="{F1C88643-DD5B-4303-A0E1-BEA9BE533240}"/>
    <dgm:cxn modelId="{2085A196-99F1-4FDB-B615-8EA0C9E33A7D}" type="presOf" srcId="{23431FFB-9E79-42A7-A779-92789DBEAAAA}" destId="{C84359F9-8074-4ED0-B7FC-3DCB66761C2E}" srcOrd="0" destOrd="0" presId="urn:microsoft.com/office/officeart/2018/2/layout/IconLabelList"/>
    <dgm:cxn modelId="{A59AA9C9-B8EA-404D-A68E-6DD0DFB3E165}" type="presOf" srcId="{5D603C79-36A1-4279-BD05-DA596503ECB7}" destId="{FF33DABB-D1C9-45F4-ADFF-CA504841766E}" srcOrd="0" destOrd="0" presId="urn:microsoft.com/office/officeart/2018/2/layout/IconLabelList"/>
    <dgm:cxn modelId="{5FE1E9D4-95AA-4E53-BBCD-FF4B8F7A8FAD}" srcId="{5D603C79-36A1-4279-BD05-DA596503ECB7}" destId="{23431FFB-9E79-42A7-A779-92789DBEAAAA}" srcOrd="0" destOrd="0" parTransId="{DDF25EA0-C844-4BC1-8C2B-3C1E72B114EC}" sibTransId="{99878212-D57F-453A-9743-7EEEA8D2C876}"/>
    <dgm:cxn modelId="{7C3887DB-7014-4DF8-9924-D93DFA97B48F}" type="presOf" srcId="{32CAC037-B9E2-48BF-A6DD-FEB84EAE1384}" destId="{1B454142-2AC7-415B-A2D0-3CF1226979E5}" srcOrd="0" destOrd="0" presId="urn:microsoft.com/office/officeart/2018/2/layout/IconLabelList"/>
    <dgm:cxn modelId="{459C528F-5991-470B-9BBC-59C5AB239AEC}" type="presParOf" srcId="{FF33DABB-D1C9-45F4-ADFF-CA504841766E}" destId="{9907B795-BF3F-408E-B183-9E3902D58D60}" srcOrd="0" destOrd="0" presId="urn:microsoft.com/office/officeart/2018/2/layout/IconLabelList"/>
    <dgm:cxn modelId="{A194FA07-DD56-4992-AD70-2ECEAC980213}" type="presParOf" srcId="{9907B795-BF3F-408E-B183-9E3902D58D60}" destId="{FA024FE5-3A9D-409F-A26E-00A333771AE0}" srcOrd="0" destOrd="0" presId="urn:microsoft.com/office/officeart/2018/2/layout/IconLabelList"/>
    <dgm:cxn modelId="{84FCA38B-7BCF-47F4-A07F-E80D08EA7116}" type="presParOf" srcId="{9907B795-BF3F-408E-B183-9E3902D58D60}" destId="{E89DD520-4AB5-47E5-A98C-E3E14824065E}" srcOrd="1" destOrd="0" presId="urn:microsoft.com/office/officeart/2018/2/layout/IconLabelList"/>
    <dgm:cxn modelId="{11A4472A-1857-431E-AAD5-5510197A7C3C}" type="presParOf" srcId="{9907B795-BF3F-408E-B183-9E3902D58D60}" destId="{C84359F9-8074-4ED0-B7FC-3DCB66761C2E}" srcOrd="2" destOrd="0" presId="urn:microsoft.com/office/officeart/2018/2/layout/IconLabelList"/>
    <dgm:cxn modelId="{4F5F32DB-2231-46C5-B413-56A171E0F131}" type="presParOf" srcId="{FF33DABB-D1C9-45F4-ADFF-CA504841766E}" destId="{CBEB9897-0C9A-4DF2-9A7A-E3F5BC2C8025}" srcOrd="1" destOrd="0" presId="urn:microsoft.com/office/officeart/2018/2/layout/IconLabelList"/>
    <dgm:cxn modelId="{B483AAE9-E754-4C27-96B4-3A5453CBD2E3}" type="presParOf" srcId="{FF33DABB-D1C9-45F4-ADFF-CA504841766E}" destId="{21FED13A-FCFB-4EE5-9D29-447F3A5FE9F5}" srcOrd="2" destOrd="0" presId="urn:microsoft.com/office/officeart/2018/2/layout/IconLabelList"/>
    <dgm:cxn modelId="{9A79D522-B648-43DF-99D3-FBC6CEE3F08B}" type="presParOf" srcId="{21FED13A-FCFB-4EE5-9D29-447F3A5FE9F5}" destId="{DD9B05C8-35E6-4F62-B5B2-B062DB7125FD}" srcOrd="0" destOrd="0" presId="urn:microsoft.com/office/officeart/2018/2/layout/IconLabelList"/>
    <dgm:cxn modelId="{E8B806DC-377C-4608-900C-F5A8B1A04A6B}" type="presParOf" srcId="{21FED13A-FCFB-4EE5-9D29-447F3A5FE9F5}" destId="{394050FD-80EB-4F8B-B159-9CC6702495DF}" srcOrd="1" destOrd="0" presId="urn:microsoft.com/office/officeart/2018/2/layout/IconLabelList"/>
    <dgm:cxn modelId="{38F50923-5347-410A-9563-B326EC6C53DB}" type="presParOf" srcId="{21FED13A-FCFB-4EE5-9D29-447F3A5FE9F5}" destId="{1B454142-2AC7-415B-A2D0-3CF1226979E5}"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7B1EE-78BC-4D98-91E0-AEB95A881989}">
      <dsp:nvSpPr>
        <dsp:cNvPr id="0" name=""/>
        <dsp:cNvSpPr/>
      </dsp:nvSpPr>
      <dsp:spPr>
        <a:xfrm>
          <a:off x="0" y="861692"/>
          <a:ext cx="7693058" cy="636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kern="1200"/>
            <a:t>Representa el costo de oportunidad de los fondos utilizados para financiar el proyecto, ya sea a través de deuda o capital propio.</a:t>
          </a:r>
          <a:endParaRPr lang="en-US" sz="1600" kern="1200"/>
        </a:p>
      </dsp:txBody>
      <dsp:txXfrm>
        <a:off x="31070" y="892762"/>
        <a:ext cx="7630918" cy="574340"/>
      </dsp:txXfrm>
    </dsp:sp>
    <dsp:sp modelId="{0E3FE487-06BA-435B-AB48-8696903D8C4A}">
      <dsp:nvSpPr>
        <dsp:cNvPr id="0" name=""/>
        <dsp:cNvSpPr/>
      </dsp:nvSpPr>
      <dsp:spPr>
        <a:xfrm>
          <a:off x="0" y="1544252"/>
          <a:ext cx="7693058" cy="636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kern="1200"/>
            <a:t>Se calcula considerando el costo de las diferentes fuentes de financiamiento (deuda, acciones, etc.) ponderadas por su participación en la estructura de capital.</a:t>
          </a:r>
          <a:endParaRPr lang="en-US" sz="1600" kern="1200"/>
        </a:p>
      </dsp:txBody>
      <dsp:txXfrm>
        <a:off x="31070" y="1575322"/>
        <a:ext cx="7630918" cy="574340"/>
      </dsp:txXfrm>
    </dsp:sp>
    <dsp:sp modelId="{684087AA-83D2-4D6E-A36F-15065072254A}">
      <dsp:nvSpPr>
        <dsp:cNvPr id="0" name=""/>
        <dsp:cNvSpPr/>
      </dsp:nvSpPr>
      <dsp:spPr>
        <a:xfrm>
          <a:off x="0" y="2226812"/>
          <a:ext cx="7693058" cy="636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kern="1200"/>
            <a:t>Es la tasa de descuento utilizada para calcular el valor presente neto (VPN) y la tasa interna de retorno (TIR) ​​del proyecto.</a:t>
          </a:r>
          <a:endParaRPr lang="en-US" sz="1600" kern="1200"/>
        </a:p>
      </dsp:txBody>
      <dsp:txXfrm>
        <a:off x="31070" y="2257882"/>
        <a:ext cx="7630918" cy="574340"/>
      </dsp:txXfrm>
    </dsp:sp>
    <dsp:sp modelId="{FB5262A4-CE4F-4EC2-8D32-087C34AF785B}">
      <dsp:nvSpPr>
        <dsp:cNvPr id="0" name=""/>
        <dsp:cNvSpPr/>
      </dsp:nvSpPr>
      <dsp:spPr>
        <a:xfrm>
          <a:off x="0" y="2909372"/>
          <a:ext cx="7693058" cy="636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kern="1200"/>
            <a:t>Un cálculo preciso del costo de capital es fundamental para evaluar adecuadamente la viabilidad financiera del proyecto informático.</a:t>
          </a:r>
          <a:endParaRPr lang="en-US" sz="1600" kern="1200"/>
        </a:p>
      </dsp:txBody>
      <dsp:txXfrm>
        <a:off x="31070" y="2940442"/>
        <a:ext cx="7630918" cy="574340"/>
      </dsp:txXfrm>
    </dsp:sp>
    <dsp:sp modelId="{B00ED3AC-542E-464E-AEA4-CCDC1F1391D8}">
      <dsp:nvSpPr>
        <dsp:cNvPr id="0" name=""/>
        <dsp:cNvSpPr/>
      </dsp:nvSpPr>
      <dsp:spPr>
        <a:xfrm>
          <a:off x="0" y="3591933"/>
          <a:ext cx="7693058" cy="636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kern="1200"/>
            <a:t>Factores como el riesgo, la estructura de capital, las tasas de interés y la inflación afectan el cálculo del costo de capital.</a:t>
          </a:r>
          <a:endParaRPr lang="en-US" sz="1600" kern="1200"/>
        </a:p>
      </dsp:txBody>
      <dsp:txXfrm>
        <a:off x="31070" y="3623003"/>
        <a:ext cx="7630918" cy="574340"/>
      </dsp:txXfrm>
    </dsp:sp>
    <dsp:sp modelId="{878E3AA2-71A6-43F3-90E1-8704A8CDC517}">
      <dsp:nvSpPr>
        <dsp:cNvPr id="0" name=""/>
        <dsp:cNvSpPr/>
      </dsp:nvSpPr>
      <dsp:spPr>
        <a:xfrm>
          <a:off x="0" y="4274493"/>
          <a:ext cx="7693058" cy="636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kern="1200"/>
            <a:t>Conocer el costo de capital permite a los gerentes tomar decisiones informadas sobre la aceptación o rechazo de proyectos informáticos en función de su rentabilidad esperada.</a:t>
          </a:r>
          <a:endParaRPr lang="en-US" sz="1600" kern="1200"/>
        </a:p>
      </dsp:txBody>
      <dsp:txXfrm>
        <a:off x="31070" y="4305563"/>
        <a:ext cx="7630918" cy="574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024FE5-3A9D-409F-A26E-00A333771AE0}">
      <dsp:nvSpPr>
        <dsp:cNvPr id="0" name=""/>
        <dsp:cNvSpPr/>
      </dsp:nvSpPr>
      <dsp:spPr>
        <a:xfrm>
          <a:off x="979396" y="761280"/>
          <a:ext cx="1483312" cy="1483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359F9-8074-4ED0-B7FC-3DCB66761C2E}">
      <dsp:nvSpPr>
        <dsp:cNvPr id="0" name=""/>
        <dsp:cNvSpPr/>
      </dsp:nvSpPr>
      <dsp:spPr>
        <a:xfrm>
          <a:off x="72928" y="2784359"/>
          <a:ext cx="329625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s-ES" sz="2000" kern="1200" dirty="0"/>
            <a:t>Los flujos netos de efectivo representan la diferencia entre los ingresos y egresos de efectivo del proyecto a lo largo de su vida útil.</a:t>
          </a:r>
          <a:endParaRPr lang="en-US" sz="2000" kern="1200" dirty="0"/>
        </a:p>
      </dsp:txBody>
      <dsp:txXfrm>
        <a:off x="72928" y="2784359"/>
        <a:ext cx="3296250" cy="1575000"/>
      </dsp:txXfrm>
    </dsp:sp>
    <dsp:sp modelId="{DD9B05C8-35E6-4F62-B5B2-B062DB7125FD}">
      <dsp:nvSpPr>
        <dsp:cNvPr id="0" name=""/>
        <dsp:cNvSpPr/>
      </dsp:nvSpPr>
      <dsp:spPr>
        <a:xfrm>
          <a:off x="4852490" y="761280"/>
          <a:ext cx="1483312" cy="1483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454142-2AC7-415B-A2D0-3CF1226979E5}">
      <dsp:nvSpPr>
        <dsp:cNvPr id="0" name=""/>
        <dsp:cNvSpPr/>
      </dsp:nvSpPr>
      <dsp:spPr>
        <a:xfrm>
          <a:off x="3946021" y="2784359"/>
          <a:ext cx="329625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s-ES" sz="2000" kern="1200" dirty="0"/>
            <a:t>Su cálculo es fundamental para determinar la capacidad del proyecto para generar liquidez y cubrir sus obligaciones.</a:t>
          </a:r>
          <a:endParaRPr lang="en-US" sz="2000" kern="1200" dirty="0"/>
        </a:p>
      </dsp:txBody>
      <dsp:txXfrm>
        <a:off x="3946021" y="2784359"/>
        <a:ext cx="3296250" cy="1575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5586B75A-687E-405C-8A0B-8D00578BA2C3}" type="datetimeFigureOut">
              <a:rPr lang="en-US" dirty="0"/>
              <a:pPr/>
              <a:t>6/24/2026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6/24/2026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iproup.com/innovacion/16948-tasa-interna-de-retorno-tir-vpnque-es-y-cuanto-en-argentina" TargetMode="External"/><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6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209082" y="984739"/>
            <a:ext cx="2870678" cy="2121191"/>
          </a:xfrm>
          <a:prstGeom prst="rect">
            <a:avLst/>
          </a:prstGeom>
          <a:effectLst>
            <a:softEdge rad="88900"/>
          </a:effectLst>
        </p:spPr>
      </p:pic>
      <p:sp>
        <p:nvSpPr>
          <p:cNvPr id="4" name="Título 3"/>
          <p:cNvSpPr>
            <a:spLocks noGrp="1"/>
          </p:cNvSpPr>
          <p:nvPr>
            <p:ph type="title"/>
          </p:nvPr>
        </p:nvSpPr>
        <p:spPr>
          <a:xfrm>
            <a:off x="0" y="3432895"/>
            <a:ext cx="3432517" cy="2665476"/>
          </a:xfrm>
        </p:spPr>
        <p:txBody>
          <a:bodyPr>
            <a:normAutofit fontScale="90000"/>
          </a:bodyPr>
          <a:lstStyle/>
          <a:p>
            <a:pPr algn="ctr"/>
            <a:r>
              <a:rPr lang="es-ES" dirty="0"/>
              <a:t>FACULTAD DE INGENIERÍA</a:t>
            </a:r>
            <a:br>
              <a:rPr lang="es-ES" dirty="0"/>
            </a:br>
            <a:br>
              <a:rPr lang="es-ES" dirty="0"/>
            </a:br>
            <a:r>
              <a:rPr lang="es-ES" dirty="0"/>
              <a:t> UNIVERSIDAD NACIONAL DE JUJUY</a:t>
            </a:r>
            <a:br>
              <a:rPr lang="es-ES" dirty="0"/>
            </a:br>
            <a:endParaRPr lang="en-US" dirty="0"/>
          </a:p>
        </p:txBody>
      </p:sp>
      <p:sp>
        <p:nvSpPr>
          <p:cNvPr id="6" name="Marcador de texto 5"/>
          <p:cNvSpPr>
            <a:spLocks noGrp="1"/>
          </p:cNvSpPr>
          <p:nvPr>
            <p:ph type="body" sz="half" idx="2"/>
          </p:nvPr>
        </p:nvSpPr>
        <p:spPr>
          <a:xfrm>
            <a:off x="3860093" y="2325235"/>
            <a:ext cx="7998971" cy="1060596"/>
          </a:xfrm>
        </p:spPr>
        <p:txBody>
          <a:bodyPr>
            <a:normAutofit fontScale="55000" lnSpcReduction="20000"/>
          </a:bodyPr>
          <a:lstStyle/>
          <a:p>
            <a:r>
              <a:rPr lang="es-ES" dirty="0"/>
              <a:t>Carrera: </a:t>
            </a:r>
          </a:p>
          <a:p>
            <a:r>
              <a:rPr lang="es-ES" sz="4700" b="1" dirty="0">
                <a:solidFill>
                  <a:srgbClr val="002060"/>
                </a:solidFill>
              </a:rPr>
              <a:t>Formulación, Evaluación de Proyectos Informáticos y </a:t>
            </a:r>
            <a:r>
              <a:rPr lang="es-ES" sz="4700" b="1" dirty="0" err="1">
                <a:solidFill>
                  <a:srgbClr val="002060"/>
                </a:solidFill>
              </a:rPr>
              <a:t>Emprendedorismo</a:t>
            </a:r>
            <a:r>
              <a:rPr lang="es-ES" sz="4700" b="1" dirty="0">
                <a:solidFill>
                  <a:srgbClr val="002060"/>
                </a:solidFill>
              </a:rPr>
              <a:t> Digital</a:t>
            </a:r>
            <a:endParaRPr lang="en-US" sz="4700" b="1" dirty="0">
              <a:solidFill>
                <a:srgbClr val="002060"/>
              </a:solidFill>
            </a:endParaRPr>
          </a:p>
        </p:txBody>
      </p:sp>
      <p:graphicFrame>
        <p:nvGraphicFramePr>
          <p:cNvPr id="8" name="Tabla 7"/>
          <p:cNvGraphicFramePr>
            <a:graphicFrameLocks noGrp="1"/>
          </p:cNvGraphicFramePr>
          <p:nvPr>
            <p:extLst>
              <p:ext uri="{D42A27DB-BD31-4B8C-83A1-F6EECF244321}">
                <p14:modId xmlns:p14="http://schemas.microsoft.com/office/powerpoint/2010/main" val="876905174"/>
              </p:ext>
            </p:extLst>
          </p:nvPr>
        </p:nvGraphicFramePr>
        <p:xfrm>
          <a:off x="3860094" y="1200652"/>
          <a:ext cx="7738717" cy="816547"/>
        </p:xfrm>
        <a:graphic>
          <a:graphicData uri="http://schemas.openxmlformats.org/drawingml/2006/table">
            <a:tbl>
              <a:tblPr firstRow="1" firstCol="1" bandRow="1">
                <a:tableStyleId>{5C22544A-7EE6-4342-B048-85BDC9FD1C3A}</a:tableStyleId>
              </a:tblPr>
              <a:tblGrid>
                <a:gridCol w="3277631">
                  <a:extLst>
                    <a:ext uri="{9D8B030D-6E8A-4147-A177-3AD203B41FA5}">
                      <a16:colId xmlns:a16="http://schemas.microsoft.com/office/drawing/2014/main" val="1492963570"/>
                    </a:ext>
                  </a:extLst>
                </a:gridCol>
                <a:gridCol w="2526205">
                  <a:extLst>
                    <a:ext uri="{9D8B030D-6E8A-4147-A177-3AD203B41FA5}">
                      <a16:colId xmlns:a16="http://schemas.microsoft.com/office/drawing/2014/main" val="1708911155"/>
                    </a:ext>
                  </a:extLst>
                </a:gridCol>
                <a:gridCol w="1934881">
                  <a:extLst>
                    <a:ext uri="{9D8B030D-6E8A-4147-A177-3AD203B41FA5}">
                      <a16:colId xmlns:a16="http://schemas.microsoft.com/office/drawing/2014/main" val="837921709"/>
                    </a:ext>
                  </a:extLst>
                </a:gridCol>
              </a:tblGrid>
              <a:tr h="56271">
                <a:tc>
                  <a:txBody>
                    <a:bodyPr/>
                    <a:lstStyle/>
                    <a:p>
                      <a:pPr algn="just">
                        <a:lnSpc>
                          <a:spcPct val="115000"/>
                        </a:lnSpc>
                        <a:spcBef>
                          <a:spcPts val="300"/>
                        </a:spcBef>
                        <a:spcAft>
                          <a:spcPts val="300"/>
                        </a:spcAft>
                      </a:pPr>
                      <a:r>
                        <a:rPr lang="es-AR" sz="2400" dirty="0">
                          <a:effectLst/>
                        </a:rPr>
                        <a:t>CARRERA Y PLAN DE ESTUDIO</a:t>
                      </a: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algn="just">
                        <a:lnSpc>
                          <a:spcPct val="115000"/>
                        </a:lnSpc>
                        <a:spcBef>
                          <a:spcPts val="300"/>
                        </a:spcBef>
                        <a:spcAft>
                          <a:spcPts val="300"/>
                        </a:spcAft>
                      </a:pPr>
                      <a:r>
                        <a:rPr lang="es-AR" sz="2400" dirty="0">
                          <a:effectLst/>
                        </a:rPr>
                        <a:t>Ingeniería Informática</a:t>
                      </a: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algn="just">
                        <a:lnSpc>
                          <a:spcPct val="115000"/>
                        </a:lnSpc>
                        <a:spcBef>
                          <a:spcPts val="300"/>
                        </a:spcBef>
                        <a:spcAft>
                          <a:spcPts val="300"/>
                        </a:spcAft>
                      </a:pPr>
                      <a:r>
                        <a:rPr lang="es-AR" sz="2400" dirty="0">
                          <a:effectLst/>
                        </a:rPr>
                        <a:t>2026</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128893655"/>
                  </a:ext>
                </a:extLst>
              </a:tr>
            </a:tbl>
          </a:graphicData>
        </a:graphic>
      </p:graphicFrame>
      <p:graphicFrame>
        <p:nvGraphicFramePr>
          <p:cNvPr id="10" name="Marcador de posición de imagen 9"/>
          <p:cNvGraphicFramePr>
            <a:graphicFrameLocks noGrp="1"/>
          </p:cNvGraphicFramePr>
          <p:nvPr>
            <p:ph type="pic" idx="1"/>
            <p:extLst>
              <p:ext uri="{D42A27DB-BD31-4B8C-83A1-F6EECF244321}">
                <p14:modId xmlns:p14="http://schemas.microsoft.com/office/powerpoint/2010/main" val="2377549529"/>
              </p:ext>
            </p:extLst>
          </p:nvPr>
        </p:nvGraphicFramePr>
        <p:xfrm>
          <a:off x="3860094" y="3805878"/>
          <a:ext cx="7738717" cy="903862"/>
        </p:xfrm>
        <a:graphic>
          <a:graphicData uri="http://schemas.openxmlformats.org/drawingml/2006/table">
            <a:tbl>
              <a:tblPr firstRow="1" firstCol="1" bandRow="1">
                <a:tableStyleId>{5C22544A-7EE6-4342-B048-85BDC9FD1C3A}</a:tableStyleId>
              </a:tblPr>
              <a:tblGrid>
                <a:gridCol w="3277631">
                  <a:extLst>
                    <a:ext uri="{9D8B030D-6E8A-4147-A177-3AD203B41FA5}">
                      <a16:colId xmlns:a16="http://schemas.microsoft.com/office/drawing/2014/main" val="1492963570"/>
                    </a:ext>
                  </a:extLst>
                </a:gridCol>
                <a:gridCol w="2526205">
                  <a:extLst>
                    <a:ext uri="{9D8B030D-6E8A-4147-A177-3AD203B41FA5}">
                      <a16:colId xmlns:a16="http://schemas.microsoft.com/office/drawing/2014/main" val="1708911155"/>
                    </a:ext>
                  </a:extLst>
                </a:gridCol>
                <a:gridCol w="1934881">
                  <a:extLst>
                    <a:ext uri="{9D8B030D-6E8A-4147-A177-3AD203B41FA5}">
                      <a16:colId xmlns:a16="http://schemas.microsoft.com/office/drawing/2014/main" val="837921709"/>
                    </a:ext>
                  </a:extLst>
                </a:gridCol>
              </a:tblGrid>
              <a:tr h="903862">
                <a:tc>
                  <a:txBody>
                    <a:bodyPr/>
                    <a:lstStyle/>
                    <a:p>
                      <a:pPr algn="just">
                        <a:lnSpc>
                          <a:spcPct val="115000"/>
                        </a:lnSpc>
                        <a:spcBef>
                          <a:spcPts val="300"/>
                        </a:spcBef>
                        <a:spcAft>
                          <a:spcPts val="300"/>
                        </a:spcAft>
                      </a:pPr>
                      <a:r>
                        <a:rPr lang="es-AR" sz="2400" dirty="0">
                          <a:effectLst/>
                        </a:rPr>
                        <a:t>CARRERA Y PLAN DE ESTUDIO</a:t>
                      </a: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Bef>
                          <a:spcPts val="300"/>
                        </a:spcBef>
                        <a:spcAft>
                          <a:spcPts val="300"/>
                        </a:spcAft>
                      </a:pPr>
                      <a:r>
                        <a:rPr lang="es-AR" sz="2400" dirty="0">
                          <a:effectLst/>
                        </a:rPr>
                        <a:t>Licenciatura en Sistemas</a:t>
                      </a:r>
                      <a:endPar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es-AR" sz="2400">
                          <a:effectLst/>
                        </a:rPr>
                        <a:t>2026</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128893655"/>
                  </a:ext>
                </a:extLst>
              </a:tr>
            </a:tbl>
          </a:graphicData>
        </a:graphic>
      </p:graphicFrame>
      <p:sp>
        <p:nvSpPr>
          <p:cNvPr id="11" name="Marcador de texto 5"/>
          <p:cNvSpPr txBox="1">
            <a:spLocks/>
          </p:cNvSpPr>
          <p:nvPr/>
        </p:nvSpPr>
        <p:spPr>
          <a:xfrm>
            <a:off x="3860093" y="4336757"/>
            <a:ext cx="7583972" cy="858129"/>
          </a:xfrm>
          <a:prstGeom prst="rect">
            <a:avLst/>
          </a:prstGeom>
        </p:spPr>
        <p:txBody>
          <a:bodyPr vert="horz" lIns="91440" tIns="45720" rIns="91440" bIns="45720" rtlCol="0" anchor="t">
            <a:normAutofit fontScale="92500"/>
          </a:bodyPr>
          <a:lstStyle>
            <a:lvl1pPr marL="0" indent="0" algn="l" defTabSz="914400" rtl="0" eaLnBrk="1" latinLnBrk="0" hangingPunct="1">
              <a:lnSpc>
                <a:spcPct val="100000"/>
              </a:lnSpc>
              <a:spcBef>
                <a:spcPts val="1200"/>
              </a:spcBef>
              <a:buClr>
                <a:schemeClr val="accent1"/>
              </a:buClr>
              <a:buFont typeface="Wingdings 2" pitchFamily="18" charset="2"/>
              <a:buNone/>
              <a:defRPr sz="1400" kern="1200">
                <a:solidFill>
                  <a:srgbClr val="FFFFFF"/>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1200"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000"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900"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900"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900"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900"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90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900" kern="1200">
                <a:solidFill>
                  <a:schemeClr val="tx1">
                    <a:lumMod val="65000"/>
                    <a:lumOff val="35000"/>
                  </a:schemeClr>
                </a:solidFill>
                <a:latin typeface="+mn-lt"/>
                <a:ea typeface="+mn-ea"/>
                <a:cs typeface="+mn-cs"/>
              </a:defRPr>
            </a:lvl9pPr>
          </a:lstStyle>
          <a:p>
            <a:r>
              <a:rPr lang="es-ES" dirty="0"/>
              <a:t>Carrera: </a:t>
            </a:r>
          </a:p>
          <a:p>
            <a:r>
              <a:rPr lang="es-ES" sz="2800" b="1" dirty="0">
                <a:solidFill>
                  <a:srgbClr val="002060"/>
                </a:solidFill>
              </a:rPr>
              <a:t>Formulación, Evaluación de Proyectos Informáticos</a:t>
            </a:r>
            <a:endParaRPr lang="en-US" sz="2800" dirty="0"/>
          </a:p>
        </p:txBody>
      </p:sp>
    </p:spTree>
    <p:extLst>
      <p:ext uri="{BB962C8B-B14F-4D97-AF65-F5344CB8AC3E}">
        <p14:creationId xmlns:p14="http://schemas.microsoft.com/office/powerpoint/2010/main" val="1971566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59D758-C7F6-384B-88B0-F07F6D59BCE8}"/>
              </a:ext>
            </a:extLst>
          </p:cNvPr>
          <p:cNvSpPr>
            <a:spLocks noGrp="1"/>
          </p:cNvSpPr>
          <p:nvPr>
            <p:ph type="title"/>
          </p:nvPr>
        </p:nvSpPr>
        <p:spPr/>
        <p:txBody>
          <a:bodyPr/>
          <a:lstStyle/>
          <a:p>
            <a:r>
              <a:rPr lang="es-AR" dirty="0"/>
              <a:t>Determinación de los costos</a:t>
            </a:r>
          </a:p>
        </p:txBody>
      </p:sp>
      <p:sp>
        <p:nvSpPr>
          <p:cNvPr id="3" name="Marcador de contenido 2">
            <a:extLst>
              <a:ext uri="{FF2B5EF4-FFF2-40B4-BE49-F238E27FC236}">
                <a16:creationId xmlns:a16="http://schemas.microsoft.com/office/drawing/2014/main" id="{E1185BB5-8810-48D5-AE37-FFA91C2AB10C}"/>
              </a:ext>
            </a:extLst>
          </p:cNvPr>
          <p:cNvSpPr>
            <a:spLocks noGrp="1"/>
          </p:cNvSpPr>
          <p:nvPr>
            <p:ph idx="1"/>
          </p:nvPr>
        </p:nvSpPr>
        <p:spPr/>
        <p:txBody>
          <a:bodyPr>
            <a:normAutofit/>
          </a:bodyPr>
          <a:lstStyle/>
          <a:p>
            <a:pPr algn="just"/>
            <a:r>
              <a:rPr lang="es-AR" sz="2800" dirty="0"/>
              <a:t>Costo: es un </a:t>
            </a:r>
            <a:r>
              <a:rPr lang="es-AR" sz="2800" dirty="0" err="1"/>
              <a:t>desemboldo</a:t>
            </a:r>
            <a:r>
              <a:rPr lang="es-AR" sz="2800" dirty="0"/>
              <a:t> en efectivo o en especie hecho en el pasado (costos </a:t>
            </a:r>
            <a:r>
              <a:rPr lang="es-AR" sz="2800" dirty="0" err="1"/>
              <a:t>unididos</a:t>
            </a:r>
            <a:r>
              <a:rPr lang="es-AR" sz="2800" dirty="0"/>
              <a:t>), en el presente (inversión), en el futuro (costos futuros) o en forma virtual (costo de oportunidad)</a:t>
            </a:r>
          </a:p>
        </p:txBody>
      </p:sp>
    </p:spTree>
    <p:extLst>
      <p:ext uri="{BB962C8B-B14F-4D97-AF65-F5344CB8AC3E}">
        <p14:creationId xmlns:p14="http://schemas.microsoft.com/office/powerpoint/2010/main" val="845157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44D189-A0A5-0E3E-5AF4-EDAC846BC69B}"/>
              </a:ext>
            </a:extLst>
          </p:cNvPr>
          <p:cNvSpPr>
            <a:spLocks noGrp="1"/>
          </p:cNvSpPr>
          <p:nvPr>
            <p:ph type="title"/>
          </p:nvPr>
        </p:nvSpPr>
        <p:spPr/>
        <p:txBody>
          <a:bodyPr/>
          <a:lstStyle/>
          <a:p>
            <a:r>
              <a:rPr lang="es-AR" dirty="0"/>
              <a:t>Costos de producción</a:t>
            </a:r>
          </a:p>
        </p:txBody>
      </p:sp>
      <p:sp>
        <p:nvSpPr>
          <p:cNvPr id="3" name="Marcador de contenido 2">
            <a:extLst>
              <a:ext uri="{FF2B5EF4-FFF2-40B4-BE49-F238E27FC236}">
                <a16:creationId xmlns:a16="http://schemas.microsoft.com/office/drawing/2014/main" id="{09E5F4A8-DD3C-003A-0532-6F3132DA115B}"/>
              </a:ext>
            </a:extLst>
          </p:cNvPr>
          <p:cNvSpPr>
            <a:spLocks noGrp="1"/>
          </p:cNvSpPr>
          <p:nvPr>
            <p:ph idx="1"/>
          </p:nvPr>
        </p:nvSpPr>
        <p:spPr/>
        <p:txBody>
          <a:bodyPr>
            <a:normAutofit/>
          </a:bodyPr>
          <a:lstStyle/>
          <a:p>
            <a:pPr algn="just"/>
            <a:r>
              <a:rPr lang="es-ES" sz="2800" dirty="0"/>
              <a:t>Los costos de producción se refieren a los gastos necesarios para fabricar o producir bienes o servicios dentro de un proyecto o empresa. Estos costos incluyen todos los recursos utilizados en el proceso de producción, desde materia prima hasta mano de obra y otros costos indirectos asociados directamente con la producción.</a:t>
            </a:r>
            <a:endParaRPr lang="es-AR" sz="2800" dirty="0"/>
          </a:p>
        </p:txBody>
      </p:sp>
    </p:spTree>
    <p:extLst>
      <p:ext uri="{BB962C8B-B14F-4D97-AF65-F5344CB8AC3E}">
        <p14:creationId xmlns:p14="http://schemas.microsoft.com/office/powerpoint/2010/main" val="392296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5F5BDA-C919-170D-1A62-7A7C8C92292D}"/>
              </a:ext>
            </a:extLst>
          </p:cNvPr>
          <p:cNvSpPr>
            <a:spLocks noGrp="1"/>
          </p:cNvSpPr>
          <p:nvPr>
            <p:ph type="title"/>
          </p:nvPr>
        </p:nvSpPr>
        <p:spPr/>
        <p:txBody>
          <a:bodyPr/>
          <a:lstStyle/>
          <a:p>
            <a:r>
              <a:rPr lang="es-ES" dirty="0"/>
              <a:t>Los costos de producción se pueden clasificar en varias categorías:</a:t>
            </a:r>
            <a:endParaRPr lang="es-AR" dirty="0"/>
          </a:p>
        </p:txBody>
      </p:sp>
      <p:sp>
        <p:nvSpPr>
          <p:cNvPr id="3" name="Marcador de contenido 2">
            <a:extLst>
              <a:ext uri="{FF2B5EF4-FFF2-40B4-BE49-F238E27FC236}">
                <a16:creationId xmlns:a16="http://schemas.microsoft.com/office/drawing/2014/main" id="{0314C845-9024-D7D3-B63B-974181C16BEB}"/>
              </a:ext>
            </a:extLst>
          </p:cNvPr>
          <p:cNvSpPr>
            <a:spLocks noGrp="1"/>
          </p:cNvSpPr>
          <p:nvPr>
            <p:ph idx="1"/>
          </p:nvPr>
        </p:nvSpPr>
        <p:spPr/>
        <p:txBody>
          <a:bodyPr/>
          <a:lstStyle/>
          <a:p>
            <a:pPr marL="0" indent="0">
              <a:buNone/>
            </a:pPr>
            <a:r>
              <a:rPr lang="es-ES" dirty="0"/>
              <a:t>Costos Directos de Producción:</a:t>
            </a:r>
          </a:p>
          <a:p>
            <a:r>
              <a:rPr lang="es-ES" dirty="0"/>
              <a:t>Materia Prima: Costo de los materiales utilizados directamente en la fabricación del producto.</a:t>
            </a:r>
          </a:p>
          <a:p>
            <a:r>
              <a:rPr lang="es-ES" dirty="0"/>
              <a:t>Mano de Obra Directa: Salarios y beneficios del personal directamente involucrado en la producción.</a:t>
            </a:r>
            <a:endParaRPr lang="es-AR" dirty="0"/>
          </a:p>
        </p:txBody>
      </p:sp>
    </p:spTree>
    <p:extLst>
      <p:ext uri="{BB962C8B-B14F-4D97-AF65-F5344CB8AC3E}">
        <p14:creationId xmlns:p14="http://schemas.microsoft.com/office/powerpoint/2010/main" val="4023873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089FF4-FCBD-6BD5-2103-097766F41652}"/>
              </a:ext>
            </a:extLst>
          </p:cNvPr>
          <p:cNvSpPr>
            <a:spLocks noGrp="1"/>
          </p:cNvSpPr>
          <p:nvPr>
            <p:ph type="title"/>
          </p:nvPr>
        </p:nvSpPr>
        <p:spPr/>
        <p:txBody>
          <a:bodyPr/>
          <a:lstStyle/>
          <a:p>
            <a:r>
              <a:rPr lang="es-AR" dirty="0"/>
              <a:t>Costos Indirectos de Producción:</a:t>
            </a:r>
            <a:br>
              <a:rPr lang="es-AR" dirty="0"/>
            </a:br>
            <a:endParaRPr lang="es-AR" dirty="0"/>
          </a:p>
        </p:txBody>
      </p:sp>
      <p:sp>
        <p:nvSpPr>
          <p:cNvPr id="3" name="Marcador de contenido 2">
            <a:extLst>
              <a:ext uri="{FF2B5EF4-FFF2-40B4-BE49-F238E27FC236}">
                <a16:creationId xmlns:a16="http://schemas.microsoft.com/office/drawing/2014/main" id="{D8A91C5D-E8B0-9E1B-9CD8-C26F6AAC226C}"/>
              </a:ext>
            </a:extLst>
          </p:cNvPr>
          <p:cNvSpPr>
            <a:spLocks noGrp="1"/>
          </p:cNvSpPr>
          <p:nvPr>
            <p:ph idx="1"/>
          </p:nvPr>
        </p:nvSpPr>
        <p:spPr/>
        <p:txBody>
          <a:bodyPr/>
          <a:lstStyle/>
          <a:p>
            <a:r>
              <a:rPr lang="es-ES" dirty="0"/>
              <a:t>Costos Indirectos de Fabricación: Incluyen todos los costos indirectos asociados con la producción, como el mantenimiento de la maquinaria, energía eléctrica utilizada en la planta, </a:t>
            </a:r>
            <a:r>
              <a:rPr lang="es-ES" dirty="0" err="1"/>
              <a:t>etc.Costos</a:t>
            </a:r>
            <a:r>
              <a:rPr lang="es-ES" dirty="0"/>
              <a:t> Generales de Fabricación: </a:t>
            </a:r>
          </a:p>
          <a:p>
            <a:r>
              <a:rPr lang="es-ES" dirty="0"/>
              <a:t>Costos administrativos y de apoyo relacionados con la producción, como los salarios del personal indirecto, alquiler de instalaciones de producción, seguros, etc.</a:t>
            </a:r>
            <a:endParaRPr lang="es-AR" dirty="0"/>
          </a:p>
        </p:txBody>
      </p:sp>
    </p:spTree>
    <p:extLst>
      <p:ext uri="{BB962C8B-B14F-4D97-AF65-F5344CB8AC3E}">
        <p14:creationId xmlns:p14="http://schemas.microsoft.com/office/powerpoint/2010/main" val="2022620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FCA0B9-4118-20F7-F9AA-1F44777B533F}"/>
              </a:ext>
            </a:extLst>
          </p:cNvPr>
          <p:cNvSpPr>
            <a:spLocks noGrp="1"/>
          </p:cNvSpPr>
          <p:nvPr>
            <p:ph type="title"/>
          </p:nvPr>
        </p:nvSpPr>
        <p:spPr/>
        <p:txBody>
          <a:bodyPr/>
          <a:lstStyle/>
          <a:p>
            <a:pPr algn="just"/>
            <a:r>
              <a:rPr lang="es-ES" dirty="0"/>
              <a:t>Otros Costos Relacionados con la Producción:</a:t>
            </a:r>
            <a:endParaRPr lang="es-AR" dirty="0"/>
          </a:p>
        </p:txBody>
      </p:sp>
      <p:sp>
        <p:nvSpPr>
          <p:cNvPr id="3" name="Marcador de contenido 2">
            <a:extLst>
              <a:ext uri="{FF2B5EF4-FFF2-40B4-BE49-F238E27FC236}">
                <a16:creationId xmlns:a16="http://schemas.microsoft.com/office/drawing/2014/main" id="{435AC338-103E-F6EE-1B64-1DCA207E2805}"/>
              </a:ext>
            </a:extLst>
          </p:cNvPr>
          <p:cNvSpPr>
            <a:spLocks noGrp="1"/>
          </p:cNvSpPr>
          <p:nvPr>
            <p:ph idx="1"/>
          </p:nvPr>
        </p:nvSpPr>
        <p:spPr/>
        <p:txBody>
          <a:bodyPr>
            <a:normAutofit/>
          </a:bodyPr>
          <a:lstStyle/>
          <a:p>
            <a:pPr algn="just"/>
            <a:r>
              <a:rPr lang="es-ES" sz="3200" dirty="0"/>
              <a:t>Costos de Distribución: Costos asociados con el transporte y almacenamiento del producto terminado.</a:t>
            </a:r>
          </a:p>
          <a:p>
            <a:pPr algn="just"/>
            <a:r>
              <a:rPr lang="es-ES" sz="3200" dirty="0"/>
              <a:t>Costos de Ventas: Comisiones de ventas, publicidad, promoción de ventas, etc.</a:t>
            </a:r>
            <a:endParaRPr lang="es-AR" sz="3200" dirty="0"/>
          </a:p>
        </p:txBody>
      </p:sp>
    </p:spTree>
    <p:extLst>
      <p:ext uri="{BB962C8B-B14F-4D97-AF65-F5344CB8AC3E}">
        <p14:creationId xmlns:p14="http://schemas.microsoft.com/office/powerpoint/2010/main" val="1719567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AFEF2D-E619-1D2D-CA48-C29C9EC9C4C9}"/>
              </a:ext>
            </a:extLst>
          </p:cNvPr>
          <p:cNvSpPr>
            <a:spLocks noGrp="1"/>
          </p:cNvSpPr>
          <p:nvPr>
            <p:ph type="title"/>
          </p:nvPr>
        </p:nvSpPr>
        <p:spPr/>
        <p:txBody>
          <a:bodyPr/>
          <a:lstStyle/>
          <a:p>
            <a:r>
              <a:rPr lang="es-ES" dirty="0"/>
              <a:t>Tipos de costos que podrían estar involucrados en proyectos informáticos</a:t>
            </a:r>
            <a:endParaRPr lang="es-AR" dirty="0"/>
          </a:p>
        </p:txBody>
      </p:sp>
      <p:sp>
        <p:nvSpPr>
          <p:cNvPr id="3" name="Marcador de contenido 2">
            <a:extLst>
              <a:ext uri="{FF2B5EF4-FFF2-40B4-BE49-F238E27FC236}">
                <a16:creationId xmlns:a16="http://schemas.microsoft.com/office/drawing/2014/main" id="{4C0DEABE-A720-3443-A651-DB97E3578E85}"/>
              </a:ext>
            </a:extLst>
          </p:cNvPr>
          <p:cNvSpPr>
            <a:spLocks noGrp="1"/>
          </p:cNvSpPr>
          <p:nvPr>
            <p:ph idx="1"/>
          </p:nvPr>
        </p:nvSpPr>
        <p:spPr/>
        <p:txBody>
          <a:bodyPr/>
          <a:lstStyle/>
          <a:p>
            <a:pPr marL="0" indent="0" algn="just">
              <a:buNone/>
            </a:pPr>
            <a:r>
              <a:rPr lang="es-ES" sz="2800" b="1" dirty="0"/>
              <a:t>Costos Directos:</a:t>
            </a:r>
          </a:p>
          <a:p>
            <a:pPr marL="0" indent="0" algn="just">
              <a:buNone/>
            </a:pPr>
            <a:endParaRPr lang="es-ES" sz="2800" dirty="0"/>
          </a:p>
          <a:p>
            <a:pPr algn="just">
              <a:buFont typeface="Arial" panose="020B0604020202020204" pitchFamily="34" charset="0"/>
              <a:buChar char="•"/>
            </a:pPr>
            <a:r>
              <a:rPr lang="es-ES" b="1" dirty="0"/>
              <a:t>Desarrollo de Software:</a:t>
            </a:r>
            <a:r>
              <a:rPr lang="es-ES" dirty="0"/>
              <a:t> Incluye el costo de los programadores y desarrolladores de software que trabajan en la creación del producto informático.</a:t>
            </a:r>
          </a:p>
          <a:p>
            <a:pPr algn="just">
              <a:buFont typeface="Arial" panose="020B0604020202020204" pitchFamily="34" charset="0"/>
              <a:buChar char="•"/>
            </a:pPr>
            <a:r>
              <a:rPr lang="es-ES" b="1" dirty="0"/>
              <a:t>Licencias de </a:t>
            </a:r>
            <a:r>
              <a:rPr lang="es-ES" b="1" dirty="0" err="1"/>
              <a:t>Sofware</a:t>
            </a:r>
            <a:r>
              <a:rPr lang="es-ES" b="1" dirty="0"/>
              <a:t> y Herramientas:</a:t>
            </a:r>
            <a:r>
              <a:rPr lang="es-ES" dirty="0"/>
              <a:t> Costos asociados con la adquisición de software y herramientas necesarias para el desarrollo y la operación del proyecto.</a:t>
            </a:r>
          </a:p>
          <a:p>
            <a:pPr algn="just">
              <a:buFont typeface="Arial" panose="020B0604020202020204" pitchFamily="34" charset="0"/>
              <a:buChar char="•"/>
            </a:pPr>
            <a:r>
              <a:rPr lang="es-ES" b="1" dirty="0"/>
              <a:t>Hardware Especializado:</a:t>
            </a:r>
            <a:r>
              <a:rPr lang="es-ES" dirty="0"/>
              <a:t> Equipos de hardware específicos necesarios para el desarrollo y la ejecución del software.</a:t>
            </a:r>
          </a:p>
        </p:txBody>
      </p:sp>
    </p:spTree>
    <p:extLst>
      <p:ext uri="{BB962C8B-B14F-4D97-AF65-F5344CB8AC3E}">
        <p14:creationId xmlns:p14="http://schemas.microsoft.com/office/powerpoint/2010/main" val="3240255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3B3658-8D81-3405-3574-55E120B5DB48}"/>
              </a:ext>
            </a:extLst>
          </p:cNvPr>
          <p:cNvSpPr>
            <a:spLocks noGrp="1"/>
          </p:cNvSpPr>
          <p:nvPr>
            <p:ph type="title"/>
          </p:nvPr>
        </p:nvSpPr>
        <p:spPr/>
        <p:txBody>
          <a:bodyPr/>
          <a:lstStyle/>
          <a:p>
            <a:r>
              <a:rPr lang="es-AR" dirty="0"/>
              <a:t>Costos Indirectos:</a:t>
            </a:r>
          </a:p>
        </p:txBody>
      </p:sp>
      <p:sp>
        <p:nvSpPr>
          <p:cNvPr id="3" name="Marcador de contenido 2">
            <a:extLst>
              <a:ext uri="{FF2B5EF4-FFF2-40B4-BE49-F238E27FC236}">
                <a16:creationId xmlns:a16="http://schemas.microsoft.com/office/drawing/2014/main" id="{D2076864-7DA4-DFDF-31F7-CB859E23A412}"/>
              </a:ext>
            </a:extLst>
          </p:cNvPr>
          <p:cNvSpPr>
            <a:spLocks noGrp="1"/>
          </p:cNvSpPr>
          <p:nvPr>
            <p:ph idx="1"/>
          </p:nvPr>
        </p:nvSpPr>
        <p:spPr/>
        <p:txBody>
          <a:bodyPr>
            <a:normAutofit/>
          </a:bodyPr>
          <a:lstStyle/>
          <a:p>
            <a:pPr algn="just"/>
            <a:r>
              <a:rPr lang="es-ES" sz="2800" dirty="0"/>
              <a:t>Infraestructura Tecnológica: Costos asociados con la infraestructura de TI, como servidores, redes, almacenamiento en la nube, etc.</a:t>
            </a:r>
          </a:p>
          <a:p>
            <a:pPr algn="just"/>
            <a:r>
              <a:rPr lang="es-ES" sz="2800" dirty="0"/>
              <a:t>Soporte Técnico: Costos relacionados con el mantenimiento y el soporte técnico continuo del sistema una vez implementado.</a:t>
            </a:r>
          </a:p>
          <a:p>
            <a:pPr algn="just"/>
            <a:r>
              <a:rPr lang="es-ES" sz="2800" dirty="0"/>
              <a:t>Capacitación y Formación: Costos de capacitación del personal en el uso del software desarrollado o en las nuevas tecnologías implementadas.</a:t>
            </a:r>
            <a:endParaRPr lang="es-AR" sz="2800" dirty="0"/>
          </a:p>
        </p:txBody>
      </p:sp>
    </p:spTree>
    <p:extLst>
      <p:ext uri="{BB962C8B-B14F-4D97-AF65-F5344CB8AC3E}">
        <p14:creationId xmlns:p14="http://schemas.microsoft.com/office/powerpoint/2010/main" val="4217080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EDE7F9-7E24-5DD9-626E-9998A8B456DF}"/>
              </a:ext>
            </a:extLst>
          </p:cNvPr>
          <p:cNvSpPr>
            <a:spLocks noGrp="1"/>
          </p:cNvSpPr>
          <p:nvPr>
            <p:ph type="title"/>
          </p:nvPr>
        </p:nvSpPr>
        <p:spPr/>
        <p:txBody>
          <a:bodyPr>
            <a:normAutofit/>
          </a:bodyPr>
          <a:lstStyle/>
          <a:p>
            <a:r>
              <a:rPr lang="es-AR" sz="3200" dirty="0"/>
              <a:t>Costos Administrativos:</a:t>
            </a:r>
          </a:p>
        </p:txBody>
      </p:sp>
      <p:sp>
        <p:nvSpPr>
          <p:cNvPr id="3" name="Marcador de contenido 2">
            <a:extLst>
              <a:ext uri="{FF2B5EF4-FFF2-40B4-BE49-F238E27FC236}">
                <a16:creationId xmlns:a16="http://schemas.microsoft.com/office/drawing/2014/main" id="{509096FB-24A7-12EE-CFF2-40EDB60F1B36}"/>
              </a:ext>
            </a:extLst>
          </p:cNvPr>
          <p:cNvSpPr>
            <a:spLocks noGrp="1"/>
          </p:cNvSpPr>
          <p:nvPr>
            <p:ph idx="1"/>
          </p:nvPr>
        </p:nvSpPr>
        <p:spPr>
          <a:xfrm>
            <a:off x="3869268" y="868680"/>
            <a:ext cx="7315200" cy="5120640"/>
          </a:xfrm>
        </p:spPr>
        <p:txBody>
          <a:bodyPr>
            <a:normAutofit/>
          </a:bodyPr>
          <a:lstStyle/>
          <a:p>
            <a:pPr algn="just"/>
            <a:r>
              <a:rPr lang="es-ES" sz="2800" dirty="0"/>
              <a:t>Salarios y Beneficios del Personal: Costos asociados con el personal administrativo y de gestión que supervisa y coordina el proyecto.</a:t>
            </a:r>
          </a:p>
          <a:p>
            <a:pPr algn="just"/>
            <a:r>
              <a:rPr lang="es-ES" sz="2800" dirty="0"/>
              <a:t>Gastos Generales: Costos indirectos de operación, como alquiler de oficinas, servicios públicos, seguros, etc.</a:t>
            </a:r>
            <a:endParaRPr lang="es-AR" sz="2800" dirty="0"/>
          </a:p>
        </p:txBody>
      </p:sp>
    </p:spTree>
    <p:extLst>
      <p:ext uri="{BB962C8B-B14F-4D97-AF65-F5344CB8AC3E}">
        <p14:creationId xmlns:p14="http://schemas.microsoft.com/office/powerpoint/2010/main" val="3057347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B91EEC-093F-5DCF-CE9F-0F623653DECB}"/>
              </a:ext>
            </a:extLst>
          </p:cNvPr>
          <p:cNvSpPr>
            <a:spLocks noGrp="1"/>
          </p:cNvSpPr>
          <p:nvPr>
            <p:ph type="title"/>
          </p:nvPr>
        </p:nvSpPr>
        <p:spPr/>
        <p:txBody>
          <a:bodyPr/>
          <a:lstStyle/>
          <a:p>
            <a:r>
              <a:rPr lang="es-ES" dirty="0"/>
              <a:t> Costo financiero en proyectos de </a:t>
            </a:r>
            <a:r>
              <a:rPr lang="es-ES" dirty="0" err="1"/>
              <a:t>informaticos</a:t>
            </a:r>
            <a:endParaRPr lang="es-AR" dirty="0"/>
          </a:p>
        </p:txBody>
      </p:sp>
      <p:sp>
        <p:nvSpPr>
          <p:cNvPr id="3" name="Marcador de contenido 2">
            <a:extLst>
              <a:ext uri="{FF2B5EF4-FFF2-40B4-BE49-F238E27FC236}">
                <a16:creationId xmlns:a16="http://schemas.microsoft.com/office/drawing/2014/main" id="{0A066BE4-9AF6-7997-74C3-E7DD04FC5734}"/>
              </a:ext>
            </a:extLst>
          </p:cNvPr>
          <p:cNvSpPr>
            <a:spLocks noGrp="1"/>
          </p:cNvSpPr>
          <p:nvPr>
            <p:ph idx="1"/>
          </p:nvPr>
        </p:nvSpPr>
        <p:spPr/>
        <p:txBody>
          <a:bodyPr>
            <a:normAutofit/>
          </a:bodyPr>
          <a:lstStyle/>
          <a:p>
            <a:pPr algn="just"/>
            <a:r>
              <a:rPr lang="es-AR" sz="2400" dirty="0"/>
              <a:t>Intereses de Préstamos, </a:t>
            </a:r>
            <a:r>
              <a:rPr lang="es-ES" sz="2400" dirty="0"/>
              <a:t>Costos de Financiamiento de Equipos, Comisiones por , Uso de Tarjetas de Crédito,  Costos de Conversión de Divisas, </a:t>
            </a:r>
            <a:r>
              <a:rPr lang="es-AR" sz="2400" dirty="0"/>
              <a:t>Honorarios de Asesoría Financiera, </a:t>
            </a:r>
            <a:r>
              <a:rPr lang="es-ES" sz="2400" b="1" dirty="0"/>
              <a:t>Seguros Financieros.</a:t>
            </a:r>
          </a:p>
          <a:p>
            <a:pPr algn="just"/>
            <a:endParaRPr lang="es-ES" sz="2400" b="1" dirty="0"/>
          </a:p>
          <a:p>
            <a:pPr marL="0" indent="0" algn="just">
              <a:buNone/>
            </a:pPr>
            <a:r>
              <a:rPr lang="es-ES" sz="2400" b="1" dirty="0"/>
              <a:t>Por Ejemplo, a</a:t>
            </a:r>
            <a:r>
              <a:rPr lang="es-ES" sz="2400" dirty="0"/>
              <a:t>lgunos proyectos pueden requerir la contratación de seguros financieros, como pólizas contra riesgos de tipo de cambio o fluctuaciones en los mercados financieros, cuyos costos son considerados gastos financieros.</a:t>
            </a:r>
          </a:p>
          <a:p>
            <a:pPr algn="just"/>
            <a:endParaRPr lang="es-AR" sz="2400" dirty="0"/>
          </a:p>
        </p:txBody>
      </p:sp>
    </p:spTree>
    <p:extLst>
      <p:ext uri="{BB962C8B-B14F-4D97-AF65-F5344CB8AC3E}">
        <p14:creationId xmlns:p14="http://schemas.microsoft.com/office/powerpoint/2010/main" val="287420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4C4406-80C3-C859-3E03-C62825AB8A59}"/>
              </a:ext>
            </a:extLst>
          </p:cNvPr>
          <p:cNvSpPr>
            <a:spLocks noGrp="1"/>
          </p:cNvSpPr>
          <p:nvPr>
            <p:ph type="title"/>
          </p:nvPr>
        </p:nvSpPr>
        <p:spPr/>
        <p:txBody>
          <a:bodyPr/>
          <a:lstStyle/>
          <a:p>
            <a:r>
              <a:rPr lang="es-AR" dirty="0"/>
              <a:t>Otros Costos Relacionados:</a:t>
            </a:r>
          </a:p>
        </p:txBody>
      </p:sp>
      <p:sp>
        <p:nvSpPr>
          <p:cNvPr id="3" name="Marcador de contenido 2">
            <a:extLst>
              <a:ext uri="{FF2B5EF4-FFF2-40B4-BE49-F238E27FC236}">
                <a16:creationId xmlns:a16="http://schemas.microsoft.com/office/drawing/2014/main" id="{4C549D0C-7297-6B98-19BA-A7612CDC6CB4}"/>
              </a:ext>
            </a:extLst>
          </p:cNvPr>
          <p:cNvSpPr>
            <a:spLocks noGrp="1"/>
          </p:cNvSpPr>
          <p:nvPr>
            <p:ph idx="1"/>
          </p:nvPr>
        </p:nvSpPr>
        <p:spPr>
          <a:xfrm>
            <a:off x="3869268" y="864108"/>
            <a:ext cx="7575480" cy="5120640"/>
          </a:xfrm>
        </p:spPr>
        <p:txBody>
          <a:bodyPr>
            <a:normAutofit/>
          </a:bodyPr>
          <a:lstStyle/>
          <a:p>
            <a:pPr algn="just"/>
            <a:r>
              <a:rPr lang="es-ES" sz="2800" dirty="0"/>
              <a:t>Costos de Integración y Pruebas: Costos asociados con la integración del software desarrollado con sistemas existentes y las pruebas necesarias para garantizar su funcionamiento adecuado.</a:t>
            </a:r>
          </a:p>
          <a:p>
            <a:pPr algn="just"/>
            <a:r>
              <a:rPr lang="es-ES" sz="2800" dirty="0"/>
              <a:t>Costos de Seguridad y Cumplimiento: Inversiones en medidas de seguridad cibernética y cumplimiento normativo relacionadas con la protección de datos y la privacidad.</a:t>
            </a:r>
            <a:endParaRPr lang="es-AR" sz="2800" dirty="0"/>
          </a:p>
        </p:txBody>
      </p:sp>
    </p:spTree>
    <p:extLst>
      <p:ext uri="{BB962C8B-B14F-4D97-AF65-F5344CB8AC3E}">
        <p14:creationId xmlns:p14="http://schemas.microsoft.com/office/powerpoint/2010/main" val="1425307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BEC9F3-018A-ED7C-E8BF-DBBC8B8EB65F}"/>
              </a:ext>
            </a:extLst>
          </p:cNvPr>
          <p:cNvSpPr>
            <a:spLocks noGrp="1"/>
          </p:cNvSpPr>
          <p:nvPr>
            <p:ph type="title"/>
          </p:nvPr>
        </p:nvSpPr>
        <p:spPr/>
        <p:txBody>
          <a:bodyPr/>
          <a:lstStyle/>
          <a:p>
            <a:r>
              <a:rPr lang="es-ES" dirty="0"/>
              <a:t>V. Evaluación financiera del proyecto. </a:t>
            </a:r>
            <a:r>
              <a:rPr lang="es-ES" sz="2800" dirty="0"/>
              <a:t>(estudio económico, evaluación económica) </a:t>
            </a:r>
            <a:endParaRPr lang="es-AR" dirty="0"/>
          </a:p>
        </p:txBody>
      </p:sp>
      <p:sp>
        <p:nvSpPr>
          <p:cNvPr id="3" name="Marcador de contenido 2">
            <a:extLst>
              <a:ext uri="{FF2B5EF4-FFF2-40B4-BE49-F238E27FC236}">
                <a16:creationId xmlns:a16="http://schemas.microsoft.com/office/drawing/2014/main" id="{5628648C-2F1C-AFD9-6BFB-1A6168783463}"/>
              </a:ext>
            </a:extLst>
          </p:cNvPr>
          <p:cNvSpPr>
            <a:spLocks noGrp="1"/>
          </p:cNvSpPr>
          <p:nvPr>
            <p:ph idx="1"/>
          </p:nvPr>
        </p:nvSpPr>
        <p:spPr>
          <a:xfrm>
            <a:off x="3869268" y="1247566"/>
            <a:ext cx="7315200" cy="5120640"/>
          </a:xfrm>
        </p:spPr>
        <p:txBody>
          <a:bodyPr>
            <a:normAutofit/>
          </a:bodyPr>
          <a:lstStyle/>
          <a:p>
            <a:pPr algn="just"/>
            <a:r>
              <a:rPr lang="es-ES" sz="2400" dirty="0"/>
              <a:t>5.1 Integración de estados financieros proforma.5.1.1 Estado de resultados.</a:t>
            </a:r>
          </a:p>
          <a:p>
            <a:pPr algn="just"/>
            <a:r>
              <a:rPr lang="es-ES" sz="2400" dirty="0"/>
              <a:t>5.2 Cálculo de los flujos netos de efectivo.</a:t>
            </a:r>
          </a:p>
          <a:p>
            <a:pPr algn="just"/>
            <a:r>
              <a:rPr lang="es-ES" sz="2400" dirty="0"/>
              <a:t>5.3 Indicadores financieros de evaluación de proyectos informáticos.5.3.1 Retorno de la inversión (ROI).5.3.2 Costo beneficio.5.3.3 Valor presente neto (VPN) y Tasa interna de retorno (TIR)</a:t>
            </a:r>
          </a:p>
          <a:p>
            <a:pPr algn="just"/>
            <a:r>
              <a:rPr lang="es-ES" sz="2400" dirty="0"/>
              <a:t>5.4 Matriz de análisis integral para la toma de decisiones</a:t>
            </a:r>
          </a:p>
          <a:p>
            <a:pPr algn="just"/>
            <a:endParaRPr lang="es-AR" sz="2400" dirty="0"/>
          </a:p>
        </p:txBody>
      </p:sp>
    </p:spTree>
    <p:extLst>
      <p:ext uri="{BB962C8B-B14F-4D97-AF65-F5344CB8AC3E}">
        <p14:creationId xmlns:p14="http://schemas.microsoft.com/office/powerpoint/2010/main" val="267884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C9614B-9B0F-A687-A786-8A8449FBB716}"/>
              </a:ext>
            </a:extLst>
          </p:cNvPr>
          <p:cNvSpPr>
            <a:spLocks noGrp="1"/>
          </p:cNvSpPr>
          <p:nvPr>
            <p:ph type="title"/>
          </p:nvPr>
        </p:nvSpPr>
        <p:spPr>
          <a:xfrm>
            <a:off x="252919" y="1123837"/>
            <a:ext cx="3153958" cy="4601183"/>
          </a:xfrm>
        </p:spPr>
        <p:txBody>
          <a:bodyPr>
            <a:normAutofit/>
          </a:bodyPr>
          <a:lstStyle/>
          <a:p>
            <a:r>
              <a:rPr lang="es-ES" sz="3200" dirty="0"/>
              <a:t>Costos de Implementación y Puesta en Marcha:</a:t>
            </a:r>
            <a:endParaRPr lang="es-AR" sz="3200" dirty="0"/>
          </a:p>
        </p:txBody>
      </p:sp>
      <p:sp>
        <p:nvSpPr>
          <p:cNvPr id="3" name="Marcador de contenido 2">
            <a:extLst>
              <a:ext uri="{FF2B5EF4-FFF2-40B4-BE49-F238E27FC236}">
                <a16:creationId xmlns:a16="http://schemas.microsoft.com/office/drawing/2014/main" id="{CC4799D2-0381-7954-FC24-40C5EA1A1E2C}"/>
              </a:ext>
            </a:extLst>
          </p:cNvPr>
          <p:cNvSpPr>
            <a:spLocks noGrp="1"/>
          </p:cNvSpPr>
          <p:nvPr>
            <p:ph idx="1"/>
          </p:nvPr>
        </p:nvSpPr>
        <p:spPr/>
        <p:txBody>
          <a:bodyPr>
            <a:normAutofit/>
          </a:bodyPr>
          <a:lstStyle/>
          <a:p>
            <a:pPr algn="just"/>
            <a:r>
              <a:rPr lang="es-ES" sz="2800" dirty="0"/>
              <a:t>Costos de Despliegue: Costos asociados con la implementación del software en entornos de producción y la capacitación inicial de usuarios finales.</a:t>
            </a:r>
            <a:endParaRPr lang="es-AR" sz="2800" dirty="0"/>
          </a:p>
        </p:txBody>
      </p:sp>
    </p:spTree>
    <p:extLst>
      <p:ext uri="{BB962C8B-B14F-4D97-AF65-F5344CB8AC3E}">
        <p14:creationId xmlns:p14="http://schemas.microsoft.com/office/powerpoint/2010/main" val="4033514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30351F-E3D4-51E4-AEA2-8AE564991A67}"/>
              </a:ext>
            </a:extLst>
          </p:cNvPr>
          <p:cNvSpPr>
            <a:spLocks noGrp="1"/>
          </p:cNvSpPr>
          <p:nvPr>
            <p:ph type="title"/>
          </p:nvPr>
        </p:nvSpPr>
        <p:spPr/>
        <p:txBody>
          <a:bodyPr/>
          <a:lstStyle/>
          <a:p>
            <a:r>
              <a:rPr lang="es-AR" dirty="0"/>
              <a:t>Costo de </a:t>
            </a:r>
            <a:r>
              <a:rPr lang="es-ES" dirty="0"/>
              <a:t>depreciación y amortización en proyectos informáticos </a:t>
            </a:r>
            <a:endParaRPr lang="es-AR" dirty="0"/>
          </a:p>
        </p:txBody>
      </p:sp>
      <p:sp>
        <p:nvSpPr>
          <p:cNvPr id="3" name="Marcador de contenido 2">
            <a:extLst>
              <a:ext uri="{FF2B5EF4-FFF2-40B4-BE49-F238E27FC236}">
                <a16:creationId xmlns:a16="http://schemas.microsoft.com/office/drawing/2014/main" id="{2AACA675-E355-A6DB-3C2F-66B3DD876200}"/>
              </a:ext>
            </a:extLst>
          </p:cNvPr>
          <p:cNvSpPr>
            <a:spLocks noGrp="1"/>
          </p:cNvSpPr>
          <p:nvPr>
            <p:ph idx="1"/>
          </p:nvPr>
        </p:nvSpPr>
        <p:spPr/>
        <p:txBody>
          <a:bodyPr>
            <a:normAutofit/>
          </a:bodyPr>
          <a:lstStyle/>
          <a:p>
            <a:pPr algn="just"/>
            <a:r>
              <a:rPr lang="es-ES" sz="3200" dirty="0"/>
              <a:t>En proyectos informáticos, la depreciación y la amortización son conceptos contables importantes que reflejan la distribución de costos de activos a lo largo de su vida útil.</a:t>
            </a:r>
            <a:endParaRPr lang="es-AR" sz="3200" dirty="0"/>
          </a:p>
        </p:txBody>
      </p:sp>
    </p:spTree>
    <p:extLst>
      <p:ext uri="{BB962C8B-B14F-4D97-AF65-F5344CB8AC3E}">
        <p14:creationId xmlns:p14="http://schemas.microsoft.com/office/powerpoint/2010/main" val="4129959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2233C5-AA74-516F-589F-EBCD2A16606C}"/>
              </a:ext>
            </a:extLst>
          </p:cNvPr>
          <p:cNvSpPr>
            <a:spLocks noGrp="1"/>
          </p:cNvSpPr>
          <p:nvPr>
            <p:ph type="title"/>
          </p:nvPr>
        </p:nvSpPr>
        <p:spPr/>
        <p:txBody>
          <a:bodyPr/>
          <a:lstStyle/>
          <a:p>
            <a:r>
              <a:rPr lang="es-AR" dirty="0"/>
              <a:t>Depreciación</a:t>
            </a:r>
          </a:p>
        </p:txBody>
      </p:sp>
      <p:sp>
        <p:nvSpPr>
          <p:cNvPr id="3" name="Marcador de contenido 2">
            <a:extLst>
              <a:ext uri="{FF2B5EF4-FFF2-40B4-BE49-F238E27FC236}">
                <a16:creationId xmlns:a16="http://schemas.microsoft.com/office/drawing/2014/main" id="{C67A7582-BC52-239A-E564-0908A89F417A}"/>
              </a:ext>
            </a:extLst>
          </p:cNvPr>
          <p:cNvSpPr>
            <a:spLocks noGrp="1"/>
          </p:cNvSpPr>
          <p:nvPr>
            <p:ph idx="1"/>
          </p:nvPr>
        </p:nvSpPr>
        <p:spPr/>
        <p:txBody>
          <a:bodyPr>
            <a:normAutofit/>
          </a:bodyPr>
          <a:lstStyle/>
          <a:p>
            <a:pPr algn="just"/>
            <a:r>
              <a:rPr lang="es-ES" sz="3200" dirty="0"/>
              <a:t>La depreciación se refiere a la distribución del costo de un activo tangible a lo largo de su vida útil estimada. En proyectos informáticos, un ejemplo común de depreciación sería el equipo de hardware utilizado para el desarrollo y la ejecución del software. </a:t>
            </a:r>
            <a:endParaRPr lang="es-AR" sz="3200" dirty="0"/>
          </a:p>
        </p:txBody>
      </p:sp>
    </p:spTree>
    <p:extLst>
      <p:ext uri="{BB962C8B-B14F-4D97-AF65-F5344CB8AC3E}">
        <p14:creationId xmlns:p14="http://schemas.microsoft.com/office/powerpoint/2010/main" val="3983514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0D2733-96E4-5E39-B2AC-A74AD1940FDE}"/>
              </a:ext>
            </a:extLst>
          </p:cNvPr>
          <p:cNvSpPr>
            <a:spLocks noGrp="1"/>
          </p:cNvSpPr>
          <p:nvPr>
            <p:ph type="title"/>
          </p:nvPr>
        </p:nvSpPr>
        <p:spPr/>
        <p:txBody>
          <a:bodyPr/>
          <a:lstStyle/>
          <a:p>
            <a:r>
              <a:rPr lang="es-ES" dirty="0"/>
              <a:t>Supongamos que una empresa adquiere un servidor para alojar su aplicación web:</a:t>
            </a:r>
            <a:endParaRPr lang="es-AR" dirty="0"/>
          </a:p>
        </p:txBody>
      </p:sp>
      <p:sp>
        <p:nvSpPr>
          <p:cNvPr id="3" name="Marcador de contenido 2">
            <a:extLst>
              <a:ext uri="{FF2B5EF4-FFF2-40B4-BE49-F238E27FC236}">
                <a16:creationId xmlns:a16="http://schemas.microsoft.com/office/drawing/2014/main" id="{F4F32E49-2589-9BC2-9FDD-E548BE6A56AB}"/>
              </a:ext>
            </a:extLst>
          </p:cNvPr>
          <p:cNvSpPr>
            <a:spLocks noGrp="1"/>
          </p:cNvSpPr>
          <p:nvPr>
            <p:ph idx="1"/>
          </p:nvPr>
        </p:nvSpPr>
        <p:spPr>
          <a:xfrm>
            <a:off x="3539613" y="864108"/>
            <a:ext cx="7644855" cy="5120640"/>
          </a:xfrm>
        </p:spPr>
        <p:txBody>
          <a:bodyPr>
            <a:normAutofit lnSpcReduction="10000"/>
          </a:bodyPr>
          <a:lstStyle/>
          <a:p>
            <a:pPr algn="just"/>
            <a:r>
              <a:rPr lang="es-ES" sz="2800" dirty="0"/>
              <a:t>Costo del servidor: $10,000</a:t>
            </a:r>
          </a:p>
          <a:p>
            <a:pPr algn="just"/>
            <a:r>
              <a:rPr lang="es-ES" sz="2800" dirty="0"/>
              <a:t>Vida útil estimada: 5 años</a:t>
            </a:r>
          </a:p>
          <a:p>
            <a:pPr algn="just"/>
            <a:r>
              <a:rPr lang="es-ES" sz="2800" dirty="0"/>
              <a:t>Para calcular la depreciación anual utilizando el método de línea recta, dividiríamos el costo del servidor por su vida útil:</a:t>
            </a:r>
          </a:p>
          <a:p>
            <a:pPr marL="0" indent="0" algn="just">
              <a:buNone/>
            </a:pPr>
            <a:endParaRPr lang="es-ES" sz="2800" dirty="0"/>
          </a:p>
          <a:p>
            <a:pPr marL="0" indent="0" algn="just">
              <a:buNone/>
            </a:pPr>
            <a:endParaRPr lang="es-ES" sz="2800" dirty="0"/>
          </a:p>
          <a:p>
            <a:pPr marL="0" indent="0" algn="just">
              <a:buNone/>
            </a:pPr>
            <a:endParaRPr lang="es-ES" sz="2800" dirty="0"/>
          </a:p>
          <a:p>
            <a:pPr marL="0" indent="0" algn="just">
              <a:buNone/>
            </a:pPr>
            <a:r>
              <a:rPr lang="es-ES" sz="2800" dirty="0"/>
              <a:t>Esto significa que la empresa contabilizaría $2,000 cada año como gasto por depreciación del servidor en sus estados financieros.</a:t>
            </a:r>
          </a:p>
          <a:p>
            <a:pPr algn="just"/>
            <a:endParaRPr lang="es-AR" sz="2800" dirty="0"/>
          </a:p>
        </p:txBody>
      </p:sp>
      <p:pic>
        <p:nvPicPr>
          <p:cNvPr id="5" name="Imagen 4">
            <a:extLst>
              <a:ext uri="{FF2B5EF4-FFF2-40B4-BE49-F238E27FC236}">
                <a16:creationId xmlns:a16="http://schemas.microsoft.com/office/drawing/2014/main" id="{85230572-2993-745C-9408-B325874BDAF6}"/>
              </a:ext>
            </a:extLst>
          </p:cNvPr>
          <p:cNvPicPr>
            <a:picLocks noChangeAspect="1"/>
          </p:cNvPicPr>
          <p:nvPr/>
        </p:nvPicPr>
        <p:blipFill rotWithShape="1">
          <a:blip r:embed="rId2"/>
          <a:srcRect l="31737" t="46880" r="24395" b="44728"/>
          <a:stretch/>
        </p:blipFill>
        <p:spPr>
          <a:xfrm>
            <a:off x="4023475" y="3156154"/>
            <a:ext cx="7500205" cy="806589"/>
          </a:xfrm>
          <a:prstGeom prst="rect">
            <a:avLst/>
          </a:prstGeom>
        </p:spPr>
      </p:pic>
    </p:spTree>
    <p:extLst>
      <p:ext uri="{BB962C8B-B14F-4D97-AF65-F5344CB8AC3E}">
        <p14:creationId xmlns:p14="http://schemas.microsoft.com/office/powerpoint/2010/main" val="1987300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6B7860-3C16-9AE1-22AB-2AC27F636242}"/>
              </a:ext>
            </a:extLst>
          </p:cNvPr>
          <p:cNvSpPr>
            <a:spLocks noGrp="1"/>
          </p:cNvSpPr>
          <p:nvPr>
            <p:ph type="title"/>
          </p:nvPr>
        </p:nvSpPr>
        <p:spPr/>
        <p:txBody>
          <a:bodyPr/>
          <a:lstStyle/>
          <a:p>
            <a:r>
              <a:rPr lang="es-AR" dirty="0"/>
              <a:t>Amortización</a:t>
            </a:r>
          </a:p>
        </p:txBody>
      </p:sp>
      <p:sp>
        <p:nvSpPr>
          <p:cNvPr id="3" name="Marcador de contenido 2">
            <a:extLst>
              <a:ext uri="{FF2B5EF4-FFF2-40B4-BE49-F238E27FC236}">
                <a16:creationId xmlns:a16="http://schemas.microsoft.com/office/drawing/2014/main" id="{DEDF9FA7-8BA4-E279-1842-6340AC34EF9F}"/>
              </a:ext>
            </a:extLst>
          </p:cNvPr>
          <p:cNvSpPr>
            <a:spLocks noGrp="1"/>
          </p:cNvSpPr>
          <p:nvPr>
            <p:ph idx="1"/>
          </p:nvPr>
        </p:nvSpPr>
        <p:spPr/>
        <p:txBody>
          <a:bodyPr>
            <a:normAutofit/>
          </a:bodyPr>
          <a:lstStyle/>
          <a:p>
            <a:pPr algn="just"/>
            <a:r>
              <a:rPr lang="es-ES" sz="3200" dirty="0"/>
              <a:t>La amortización se refiere a la distribución del costo de un activo intangible a lo largo de su vida útil estimada. En el contexto de proyectos informáticos, un ejemplo típico de amortización podría ser el costo de desarrollo de software propio (costos de investigación y desarrollo capitalizados):</a:t>
            </a:r>
            <a:endParaRPr lang="es-AR" sz="3200" dirty="0"/>
          </a:p>
        </p:txBody>
      </p:sp>
    </p:spTree>
    <p:extLst>
      <p:ext uri="{BB962C8B-B14F-4D97-AF65-F5344CB8AC3E}">
        <p14:creationId xmlns:p14="http://schemas.microsoft.com/office/powerpoint/2010/main" val="2678793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8E77A0-9D6D-8548-3FF9-5FC86AFEEDF2}"/>
              </a:ext>
            </a:extLst>
          </p:cNvPr>
          <p:cNvSpPr>
            <a:spLocks noGrp="1"/>
          </p:cNvSpPr>
          <p:nvPr>
            <p:ph type="title"/>
          </p:nvPr>
        </p:nvSpPr>
        <p:spPr/>
        <p:txBody>
          <a:bodyPr>
            <a:normAutofit fontScale="90000"/>
          </a:bodyPr>
          <a:lstStyle/>
          <a:p>
            <a:r>
              <a:rPr lang="es-ES" dirty="0"/>
              <a:t>Supongamos que la empresa decide amortizar el costo del desarrollo de software durante su vida útil utilizando el método de línea recta:</a:t>
            </a:r>
            <a:endParaRPr lang="es-AR" dirty="0"/>
          </a:p>
        </p:txBody>
      </p:sp>
      <p:sp>
        <p:nvSpPr>
          <p:cNvPr id="3" name="Marcador de contenido 2">
            <a:extLst>
              <a:ext uri="{FF2B5EF4-FFF2-40B4-BE49-F238E27FC236}">
                <a16:creationId xmlns:a16="http://schemas.microsoft.com/office/drawing/2014/main" id="{FC291BC7-13A8-210B-1E4B-B38D1BC82226}"/>
              </a:ext>
            </a:extLst>
          </p:cNvPr>
          <p:cNvSpPr>
            <a:spLocks noGrp="1"/>
          </p:cNvSpPr>
          <p:nvPr>
            <p:ph idx="1"/>
          </p:nvPr>
        </p:nvSpPr>
        <p:spPr/>
        <p:txBody>
          <a:bodyPr>
            <a:normAutofit/>
          </a:bodyPr>
          <a:lstStyle/>
          <a:p>
            <a:pPr algn="just"/>
            <a:r>
              <a:rPr lang="es-ES" sz="2800" dirty="0"/>
              <a:t>Costo de desarrollo de software: $50,000</a:t>
            </a:r>
          </a:p>
          <a:p>
            <a:pPr algn="just"/>
            <a:r>
              <a:rPr lang="es-ES" sz="2800" dirty="0"/>
              <a:t>Vida útil estimada del software: 5 años</a:t>
            </a:r>
          </a:p>
          <a:p>
            <a:pPr algn="just"/>
            <a:r>
              <a:rPr lang="es-ES" sz="2800" dirty="0"/>
              <a:t>Supongamos que la empresa decide amortizar el costo del desarrollo de software durante su vida útil utilizando el método de línea recta:</a:t>
            </a:r>
          </a:p>
          <a:p>
            <a:pPr algn="just"/>
            <a:endParaRPr lang="es-ES" sz="2800" dirty="0"/>
          </a:p>
          <a:p>
            <a:pPr algn="just"/>
            <a:endParaRPr lang="es-ES" sz="2800" dirty="0"/>
          </a:p>
          <a:p>
            <a:pPr algn="just"/>
            <a:r>
              <a:rPr lang="es-ES" sz="2800" dirty="0"/>
              <a:t>Entonces, la empresa registraría $10,000 cada año como gasto por amortización del software en sus estados financieros.</a:t>
            </a:r>
            <a:endParaRPr lang="es-AR" sz="2800" dirty="0"/>
          </a:p>
        </p:txBody>
      </p:sp>
      <p:pic>
        <p:nvPicPr>
          <p:cNvPr id="5" name="Imagen 4">
            <a:extLst>
              <a:ext uri="{FF2B5EF4-FFF2-40B4-BE49-F238E27FC236}">
                <a16:creationId xmlns:a16="http://schemas.microsoft.com/office/drawing/2014/main" id="{FF8B1207-A4EC-2A40-4C9C-72400F90DE97}"/>
              </a:ext>
            </a:extLst>
          </p:cNvPr>
          <p:cNvPicPr>
            <a:picLocks noChangeAspect="1"/>
          </p:cNvPicPr>
          <p:nvPr/>
        </p:nvPicPr>
        <p:blipFill rotWithShape="1">
          <a:blip r:embed="rId2"/>
          <a:srcRect l="33266" t="37843" r="19436" b="54627"/>
          <a:stretch/>
        </p:blipFill>
        <p:spPr>
          <a:xfrm>
            <a:off x="4247535" y="3760838"/>
            <a:ext cx="5766620" cy="516194"/>
          </a:xfrm>
          <a:prstGeom prst="rect">
            <a:avLst/>
          </a:prstGeom>
        </p:spPr>
      </p:pic>
    </p:spTree>
    <p:extLst>
      <p:ext uri="{BB962C8B-B14F-4D97-AF65-F5344CB8AC3E}">
        <p14:creationId xmlns:p14="http://schemas.microsoft.com/office/powerpoint/2010/main" val="1509120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7AAA3C-EF75-9DC4-C965-CB9FC0057E4A}"/>
              </a:ext>
            </a:extLst>
          </p:cNvPr>
          <p:cNvSpPr>
            <a:spLocks noGrp="1"/>
          </p:cNvSpPr>
          <p:nvPr>
            <p:ph type="title"/>
          </p:nvPr>
        </p:nvSpPr>
        <p:spPr/>
        <p:txBody>
          <a:bodyPr>
            <a:normAutofit/>
          </a:bodyPr>
          <a:lstStyle/>
          <a:p>
            <a:r>
              <a:rPr lang="es-AR" sz="3200" dirty="0"/>
              <a:t>Consideraciones</a:t>
            </a:r>
          </a:p>
        </p:txBody>
      </p:sp>
      <p:sp>
        <p:nvSpPr>
          <p:cNvPr id="3" name="Marcador de contenido 2">
            <a:extLst>
              <a:ext uri="{FF2B5EF4-FFF2-40B4-BE49-F238E27FC236}">
                <a16:creationId xmlns:a16="http://schemas.microsoft.com/office/drawing/2014/main" id="{9384827B-5E28-B49D-30FB-17FF2C67B2E7}"/>
              </a:ext>
            </a:extLst>
          </p:cNvPr>
          <p:cNvSpPr>
            <a:spLocks noGrp="1"/>
          </p:cNvSpPr>
          <p:nvPr>
            <p:ph idx="1"/>
          </p:nvPr>
        </p:nvSpPr>
        <p:spPr>
          <a:xfrm>
            <a:off x="3716594" y="864108"/>
            <a:ext cx="7467874" cy="3589905"/>
          </a:xfrm>
        </p:spPr>
        <p:txBody>
          <a:bodyPr>
            <a:normAutofit/>
          </a:bodyPr>
          <a:lstStyle/>
          <a:p>
            <a:pPr algn="just"/>
            <a:r>
              <a:rPr lang="es-ES" sz="2400" dirty="0"/>
              <a:t>Métodos de Depreciación y Amortización: Además del método de línea recta, existen otros métodos como el método de unidades producidas y el método de saldos decrecientes acelerados que pueden ser aplicables dependiendo de la política contable de la empresa y las regulaciones fiscales.</a:t>
            </a:r>
          </a:p>
          <a:p>
            <a:pPr algn="just"/>
            <a:r>
              <a:rPr lang="es-ES" sz="2400" dirty="0"/>
              <a:t>Impacto Financiero: La depreciación y la amortización afectan la utilidad neta reportada de la empresa al reducir los ingresos imponibles, lo cual puede tener implicaciones fiscales significativas.</a:t>
            </a:r>
            <a:endParaRPr lang="es-AR" sz="2400" dirty="0"/>
          </a:p>
        </p:txBody>
      </p:sp>
      <p:sp>
        <p:nvSpPr>
          <p:cNvPr id="5" name="CuadroTexto 4">
            <a:extLst>
              <a:ext uri="{FF2B5EF4-FFF2-40B4-BE49-F238E27FC236}">
                <a16:creationId xmlns:a16="http://schemas.microsoft.com/office/drawing/2014/main" id="{17A11CE2-2367-97BF-0D9B-9A234CEF0903}"/>
              </a:ext>
            </a:extLst>
          </p:cNvPr>
          <p:cNvSpPr txBox="1"/>
          <p:nvPr/>
        </p:nvSpPr>
        <p:spPr>
          <a:xfrm>
            <a:off x="3878826" y="4617646"/>
            <a:ext cx="7467874" cy="1938992"/>
          </a:xfrm>
          <a:prstGeom prst="rect">
            <a:avLst/>
          </a:prstGeom>
          <a:noFill/>
        </p:spPr>
        <p:txBody>
          <a:bodyPr wrap="square">
            <a:spAutoFit/>
          </a:bodyPr>
          <a:lstStyle/>
          <a:p>
            <a:pPr algn="just"/>
            <a:r>
              <a:rPr lang="es-ES" sz="2400" dirty="0"/>
              <a:t>Estos ejemplos ilustran cómo la depreciación y la amortización se aplican en proyectos informáticos para distribuir los costos de activos tangibles e intangibles a lo largo de su vida útil, reflejando así su uso y desgaste en los estados financieros de la empresa.</a:t>
            </a:r>
            <a:endParaRPr lang="es-AR" sz="2400" dirty="0"/>
          </a:p>
        </p:txBody>
      </p:sp>
    </p:spTree>
    <p:extLst>
      <p:ext uri="{BB962C8B-B14F-4D97-AF65-F5344CB8AC3E}">
        <p14:creationId xmlns:p14="http://schemas.microsoft.com/office/powerpoint/2010/main" val="2682090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237CE4-4285-34CA-1FE7-E19644F56E14}"/>
              </a:ext>
            </a:extLst>
          </p:cNvPr>
          <p:cNvSpPr>
            <a:spLocks noGrp="1"/>
          </p:cNvSpPr>
          <p:nvPr>
            <p:ph type="title"/>
          </p:nvPr>
        </p:nvSpPr>
        <p:spPr/>
        <p:txBody>
          <a:bodyPr/>
          <a:lstStyle/>
          <a:p>
            <a:r>
              <a:rPr lang="es-ES" dirty="0"/>
              <a:t>Costo de Control de Calidad en Proyectos Informáticos</a:t>
            </a:r>
            <a:endParaRPr lang="es-AR" dirty="0"/>
          </a:p>
        </p:txBody>
      </p:sp>
      <p:sp>
        <p:nvSpPr>
          <p:cNvPr id="3" name="Marcador de contenido 2">
            <a:extLst>
              <a:ext uri="{FF2B5EF4-FFF2-40B4-BE49-F238E27FC236}">
                <a16:creationId xmlns:a16="http://schemas.microsoft.com/office/drawing/2014/main" id="{E30023DE-55DD-9BCC-05EF-07CA1888F0EC}"/>
              </a:ext>
            </a:extLst>
          </p:cNvPr>
          <p:cNvSpPr>
            <a:spLocks noGrp="1"/>
          </p:cNvSpPr>
          <p:nvPr>
            <p:ph idx="1"/>
          </p:nvPr>
        </p:nvSpPr>
        <p:spPr/>
        <p:txBody>
          <a:bodyPr>
            <a:normAutofit/>
          </a:bodyPr>
          <a:lstStyle/>
          <a:p>
            <a:pPr algn="just"/>
            <a:r>
              <a:rPr lang="es-AR" sz="3600" dirty="0"/>
              <a:t>En la actualidad el departamento de control de calidad tiene autonomía y es una función muy importante.</a:t>
            </a:r>
          </a:p>
          <a:p>
            <a:pPr algn="just"/>
            <a:endParaRPr lang="es-AR" sz="3600" dirty="0"/>
          </a:p>
        </p:txBody>
      </p:sp>
    </p:spTree>
    <p:extLst>
      <p:ext uri="{BB962C8B-B14F-4D97-AF65-F5344CB8AC3E}">
        <p14:creationId xmlns:p14="http://schemas.microsoft.com/office/powerpoint/2010/main" val="4096908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40F935-70A8-00FD-8076-D8EA7F1539E7}"/>
              </a:ext>
            </a:extLst>
          </p:cNvPr>
          <p:cNvSpPr>
            <a:spLocks noGrp="1"/>
          </p:cNvSpPr>
          <p:nvPr>
            <p:ph type="title"/>
          </p:nvPr>
        </p:nvSpPr>
        <p:spPr/>
        <p:txBody>
          <a:bodyPr>
            <a:normAutofit/>
          </a:bodyPr>
          <a:lstStyle/>
          <a:p>
            <a:pPr algn="just"/>
            <a:r>
              <a:rPr lang="es-ES" sz="2400" dirty="0"/>
              <a:t>Supongamos que una empresa está desarrollando un nuevo software de gestión empresarial y ha establecido un proceso riguroso de control de calidad para asegurar la fiabilidad y la usabilidad del producto. </a:t>
            </a:r>
            <a:endParaRPr lang="es-AR" sz="2400" dirty="0"/>
          </a:p>
        </p:txBody>
      </p:sp>
      <p:sp>
        <p:nvSpPr>
          <p:cNvPr id="3" name="Marcador de contenido 2">
            <a:extLst>
              <a:ext uri="{FF2B5EF4-FFF2-40B4-BE49-F238E27FC236}">
                <a16:creationId xmlns:a16="http://schemas.microsoft.com/office/drawing/2014/main" id="{F68D1F18-0624-8C26-B63C-B9C5830584EB}"/>
              </a:ext>
            </a:extLst>
          </p:cNvPr>
          <p:cNvSpPr>
            <a:spLocks noGrp="1"/>
          </p:cNvSpPr>
          <p:nvPr>
            <p:ph idx="1"/>
          </p:nvPr>
        </p:nvSpPr>
        <p:spPr/>
        <p:txBody>
          <a:bodyPr>
            <a:normAutofit/>
          </a:bodyPr>
          <a:lstStyle/>
          <a:p>
            <a:pPr algn="just"/>
            <a:r>
              <a:rPr lang="es-ES" sz="3200" dirty="0"/>
              <a:t>Los principales componentes de los costos de control de calidad en este proyecto podrían ser:</a:t>
            </a:r>
            <a:endParaRPr lang="es-AR" sz="3200" dirty="0"/>
          </a:p>
        </p:txBody>
      </p:sp>
    </p:spTree>
    <p:extLst>
      <p:ext uri="{BB962C8B-B14F-4D97-AF65-F5344CB8AC3E}">
        <p14:creationId xmlns:p14="http://schemas.microsoft.com/office/powerpoint/2010/main" val="1014101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4151BF-9117-F66E-96B0-6F54C0D1C5A1}"/>
              </a:ext>
            </a:extLst>
          </p:cNvPr>
          <p:cNvSpPr>
            <a:spLocks noGrp="1"/>
          </p:cNvSpPr>
          <p:nvPr>
            <p:ph type="title"/>
          </p:nvPr>
        </p:nvSpPr>
        <p:spPr/>
        <p:txBody>
          <a:bodyPr/>
          <a:lstStyle/>
          <a:p>
            <a:r>
              <a:rPr lang="es-AR" dirty="0"/>
              <a:t>Pruebas de Calidad:</a:t>
            </a:r>
          </a:p>
        </p:txBody>
      </p:sp>
      <p:sp>
        <p:nvSpPr>
          <p:cNvPr id="3" name="Marcador de contenido 2">
            <a:extLst>
              <a:ext uri="{FF2B5EF4-FFF2-40B4-BE49-F238E27FC236}">
                <a16:creationId xmlns:a16="http://schemas.microsoft.com/office/drawing/2014/main" id="{49FE24B0-835F-3B11-740D-FA0ADC288677}"/>
              </a:ext>
            </a:extLst>
          </p:cNvPr>
          <p:cNvSpPr>
            <a:spLocks noGrp="1"/>
          </p:cNvSpPr>
          <p:nvPr>
            <p:ph idx="1"/>
          </p:nvPr>
        </p:nvSpPr>
        <p:spPr>
          <a:xfrm>
            <a:off x="3539613" y="864108"/>
            <a:ext cx="7993625" cy="5120640"/>
          </a:xfrm>
        </p:spPr>
        <p:txBody>
          <a:bodyPr>
            <a:normAutofit/>
          </a:bodyPr>
          <a:lstStyle/>
          <a:p>
            <a:pPr algn="just"/>
            <a:r>
              <a:rPr lang="es-ES" sz="2800" dirty="0"/>
              <a:t>Automatización de Pruebas: Implementación de herramientas y scripts para pruebas automatizadas que verifiquen la funcionalidad del software de manera sistemática.</a:t>
            </a:r>
          </a:p>
          <a:p>
            <a:pPr algn="just"/>
            <a:r>
              <a:rPr lang="es-ES" sz="2800" dirty="0"/>
              <a:t>Pruebas Manuales: Asignación de recursos humanos para realizar pruebas exhaustivas del software en diferentes escenarios y condiciones.</a:t>
            </a:r>
          </a:p>
          <a:p>
            <a:pPr marL="0" indent="0" algn="just">
              <a:buNone/>
            </a:pPr>
            <a:r>
              <a:rPr lang="es-ES" sz="2800" dirty="0"/>
              <a:t>Ejemplo de costo: Contratación de un equipo de QA (</a:t>
            </a:r>
            <a:r>
              <a:rPr lang="es-ES" sz="2800" dirty="0" err="1"/>
              <a:t>Quality</a:t>
            </a:r>
            <a:r>
              <a:rPr lang="es-ES" sz="2800" dirty="0"/>
              <a:t> </a:t>
            </a:r>
            <a:r>
              <a:rPr lang="es-ES" sz="2800" dirty="0" err="1"/>
              <a:t>Assurance</a:t>
            </a:r>
            <a:r>
              <a:rPr lang="es-ES" sz="2800" dirty="0"/>
              <a:t>) para ejecutar pruebas durante todo el ciclo de desarrollo del software.</a:t>
            </a:r>
            <a:endParaRPr lang="es-AR" sz="2800" dirty="0"/>
          </a:p>
        </p:txBody>
      </p:sp>
    </p:spTree>
    <p:extLst>
      <p:ext uri="{BB962C8B-B14F-4D97-AF65-F5344CB8AC3E}">
        <p14:creationId xmlns:p14="http://schemas.microsoft.com/office/powerpoint/2010/main" val="62842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2" name="Rectangle 21">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24" name="Rectangle 23">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AA9AF9CC-3767-F53D-F688-EC646521E8F6}"/>
              </a:ext>
            </a:extLst>
          </p:cNvPr>
          <p:cNvSpPr>
            <a:spLocks noGrp="1"/>
          </p:cNvSpPr>
          <p:nvPr>
            <p:ph type="title"/>
          </p:nvPr>
        </p:nvSpPr>
        <p:spPr>
          <a:xfrm>
            <a:off x="339213" y="1298448"/>
            <a:ext cx="3989324" cy="4482920"/>
          </a:xfrm>
        </p:spPr>
        <p:txBody>
          <a:bodyPr vert="horz" lIns="91440" tIns="45720" rIns="91440" bIns="45720" rtlCol="0" anchor="b">
            <a:normAutofit fontScale="90000"/>
          </a:bodyPr>
          <a:lstStyle/>
          <a:p>
            <a:pPr algn="just"/>
            <a:r>
              <a:rPr lang="en-US" spc="-100" dirty="0"/>
              <a:t>El </a:t>
            </a:r>
            <a:r>
              <a:rPr lang="en-US" spc="-100" dirty="0" err="1"/>
              <a:t>análisis</a:t>
            </a:r>
            <a:r>
              <a:rPr lang="en-US" spc="-100" dirty="0"/>
              <a:t> </a:t>
            </a:r>
            <a:r>
              <a:rPr lang="en-US" spc="-100" dirty="0" err="1"/>
              <a:t>económico</a:t>
            </a:r>
            <a:r>
              <a:rPr lang="en-US" spc="-100" dirty="0"/>
              <a:t> y </a:t>
            </a:r>
            <a:r>
              <a:rPr lang="en-US" spc="-100" dirty="0" err="1"/>
              <a:t>financiero</a:t>
            </a:r>
            <a:r>
              <a:rPr lang="en-US" spc="-100" dirty="0"/>
              <a:t> son dos </a:t>
            </a:r>
            <a:r>
              <a:rPr lang="en-US" spc="-100" dirty="0" err="1"/>
              <a:t>enfoques</a:t>
            </a:r>
            <a:r>
              <a:rPr lang="en-US" spc="-100" dirty="0"/>
              <a:t> </a:t>
            </a:r>
            <a:r>
              <a:rPr lang="en-US" spc="-100" dirty="0" err="1"/>
              <a:t>distintos</a:t>
            </a:r>
            <a:r>
              <a:rPr lang="en-US" spc="-100" dirty="0"/>
              <a:t> </a:t>
            </a:r>
            <a:r>
              <a:rPr lang="en-US" spc="-100" dirty="0" err="1"/>
              <a:t>pero</a:t>
            </a:r>
            <a:r>
              <a:rPr lang="en-US" spc="-100" dirty="0"/>
              <a:t> </a:t>
            </a:r>
            <a:r>
              <a:rPr lang="en-US" spc="-100" dirty="0" err="1"/>
              <a:t>complementarios</a:t>
            </a:r>
            <a:r>
              <a:rPr lang="en-US" spc="-100" dirty="0"/>
              <a:t> </a:t>
            </a:r>
            <a:r>
              <a:rPr lang="en-US" spc="-100" dirty="0" err="1"/>
              <a:t>utilizados</a:t>
            </a:r>
            <a:r>
              <a:rPr lang="en-US" spc="-100" dirty="0"/>
              <a:t> para </a:t>
            </a:r>
            <a:r>
              <a:rPr lang="en-US" spc="-100" dirty="0" err="1"/>
              <a:t>evaluar</a:t>
            </a:r>
            <a:r>
              <a:rPr lang="en-US" spc="-100" dirty="0"/>
              <a:t> </a:t>
            </a:r>
            <a:r>
              <a:rPr lang="en-US" spc="-100" dirty="0" err="1"/>
              <a:t>el</a:t>
            </a:r>
            <a:r>
              <a:rPr lang="en-US" spc="-100" dirty="0"/>
              <a:t> </a:t>
            </a:r>
            <a:r>
              <a:rPr lang="en-US" spc="-100" dirty="0" err="1"/>
              <a:t>rendimiento</a:t>
            </a:r>
            <a:r>
              <a:rPr lang="en-US" spc="-100" dirty="0"/>
              <a:t> y la </a:t>
            </a:r>
            <a:r>
              <a:rPr lang="en-US" spc="-100" dirty="0" err="1"/>
              <a:t>salud</a:t>
            </a:r>
            <a:r>
              <a:rPr lang="en-US" spc="-100" dirty="0"/>
              <a:t> de </a:t>
            </a:r>
            <a:r>
              <a:rPr lang="en-US" spc="-100" dirty="0" err="1"/>
              <a:t>una</a:t>
            </a:r>
            <a:r>
              <a:rPr lang="en-US" spc="-100" dirty="0"/>
              <a:t> </a:t>
            </a:r>
            <a:r>
              <a:rPr lang="en-US" spc="-100" dirty="0" err="1"/>
              <a:t>empresa</a:t>
            </a:r>
            <a:r>
              <a:rPr lang="en-US" spc="-100" dirty="0"/>
              <a:t>. </a:t>
            </a:r>
          </a:p>
        </p:txBody>
      </p:sp>
      <p:pic>
        <p:nvPicPr>
          <p:cNvPr id="4" name="Marcador de contenido 3" descr="Texto&#10;&#10;Descripción generada automáticamente con confianza media">
            <a:extLst>
              <a:ext uri="{FF2B5EF4-FFF2-40B4-BE49-F238E27FC236}">
                <a16:creationId xmlns:a16="http://schemas.microsoft.com/office/drawing/2014/main" id="{CF77B7BE-563B-A5B1-BF12-3EDFC335BC53}"/>
              </a:ext>
            </a:extLst>
          </p:cNvPr>
          <p:cNvPicPr>
            <a:picLocks noGrp="1" noChangeAspect="1"/>
          </p:cNvPicPr>
          <p:nvPr>
            <p:ph idx="1"/>
          </p:nvPr>
        </p:nvPicPr>
        <p:blipFill>
          <a:blip r:embed="rId2"/>
          <a:stretch>
            <a:fillRect/>
          </a:stretch>
        </p:blipFill>
        <p:spPr>
          <a:xfrm>
            <a:off x="5120640" y="1299847"/>
            <a:ext cx="6367271" cy="4250153"/>
          </a:xfrm>
          <a:prstGeom prst="rect">
            <a:avLst/>
          </a:prstGeom>
        </p:spPr>
      </p:pic>
      <p:sp>
        <p:nvSpPr>
          <p:cNvPr id="28" name="Rectangle 27">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2858578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924CBF-CCD6-4865-CFE5-C82ACE075F29}"/>
              </a:ext>
            </a:extLst>
          </p:cNvPr>
          <p:cNvSpPr>
            <a:spLocks noGrp="1"/>
          </p:cNvSpPr>
          <p:nvPr>
            <p:ph type="title"/>
          </p:nvPr>
        </p:nvSpPr>
        <p:spPr/>
        <p:txBody>
          <a:bodyPr/>
          <a:lstStyle/>
          <a:p>
            <a:r>
              <a:rPr lang="es-AR" dirty="0"/>
              <a:t>Infraestructura de Pruebas:</a:t>
            </a:r>
          </a:p>
        </p:txBody>
      </p:sp>
      <p:sp>
        <p:nvSpPr>
          <p:cNvPr id="3" name="Marcador de contenido 2">
            <a:extLst>
              <a:ext uri="{FF2B5EF4-FFF2-40B4-BE49-F238E27FC236}">
                <a16:creationId xmlns:a16="http://schemas.microsoft.com/office/drawing/2014/main" id="{624377E1-FE4D-E450-5350-DE0E666F1F6B}"/>
              </a:ext>
            </a:extLst>
          </p:cNvPr>
          <p:cNvSpPr>
            <a:spLocks noGrp="1"/>
          </p:cNvSpPr>
          <p:nvPr>
            <p:ph idx="1"/>
          </p:nvPr>
        </p:nvSpPr>
        <p:spPr>
          <a:xfrm>
            <a:off x="3524865" y="864108"/>
            <a:ext cx="7659603" cy="5120640"/>
          </a:xfrm>
        </p:spPr>
        <p:txBody>
          <a:bodyPr>
            <a:normAutofit lnSpcReduction="10000"/>
          </a:bodyPr>
          <a:lstStyle/>
          <a:p>
            <a:pPr algn="just"/>
            <a:r>
              <a:rPr lang="es-ES" sz="2800" dirty="0"/>
              <a:t>Ambientes de Desarrollo y Pruebas: Configuración y mantenimiento de entornos dedicados para desarrollo y pruebas que reflejen los entornos de producción.</a:t>
            </a:r>
          </a:p>
          <a:p>
            <a:pPr algn="just"/>
            <a:r>
              <a:rPr lang="es-ES" sz="2800" dirty="0"/>
              <a:t>Herramientas de Gestión de Defectos: Implementación de sistemas para el seguimiento y la gestión eficiente de los problemas encontrados durante las pruebas.</a:t>
            </a:r>
          </a:p>
          <a:p>
            <a:pPr algn="just"/>
            <a:endParaRPr lang="es-ES" sz="2800" dirty="0"/>
          </a:p>
          <a:p>
            <a:pPr marL="0" indent="0" algn="just">
              <a:buNone/>
            </a:pPr>
            <a:r>
              <a:rPr lang="es-ES" sz="2800" dirty="0"/>
              <a:t>Ejemplo de costo: Contratación de servidores de prueba y licencias de software para herramientas de gestión de defectos.</a:t>
            </a:r>
            <a:endParaRPr lang="es-AR" sz="2800" dirty="0"/>
          </a:p>
        </p:txBody>
      </p:sp>
    </p:spTree>
    <p:extLst>
      <p:ext uri="{BB962C8B-B14F-4D97-AF65-F5344CB8AC3E}">
        <p14:creationId xmlns:p14="http://schemas.microsoft.com/office/powerpoint/2010/main" val="3833021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B8197B-F320-6490-3E4E-0720C902FD2F}"/>
              </a:ext>
            </a:extLst>
          </p:cNvPr>
          <p:cNvSpPr>
            <a:spLocks noGrp="1"/>
          </p:cNvSpPr>
          <p:nvPr>
            <p:ph type="title"/>
          </p:nvPr>
        </p:nvSpPr>
        <p:spPr/>
        <p:txBody>
          <a:bodyPr/>
          <a:lstStyle/>
          <a:p>
            <a:r>
              <a:rPr lang="es-AR" dirty="0"/>
              <a:t>Auditorías y Revisiones:</a:t>
            </a:r>
          </a:p>
        </p:txBody>
      </p:sp>
      <p:sp>
        <p:nvSpPr>
          <p:cNvPr id="3" name="Marcador de contenido 2">
            <a:extLst>
              <a:ext uri="{FF2B5EF4-FFF2-40B4-BE49-F238E27FC236}">
                <a16:creationId xmlns:a16="http://schemas.microsoft.com/office/drawing/2014/main" id="{221BBA3B-5267-BA88-1F0C-F612CED15531}"/>
              </a:ext>
            </a:extLst>
          </p:cNvPr>
          <p:cNvSpPr>
            <a:spLocks noGrp="1"/>
          </p:cNvSpPr>
          <p:nvPr>
            <p:ph idx="1"/>
          </p:nvPr>
        </p:nvSpPr>
        <p:spPr/>
        <p:txBody>
          <a:bodyPr>
            <a:normAutofit/>
          </a:bodyPr>
          <a:lstStyle/>
          <a:p>
            <a:pPr algn="just"/>
            <a:r>
              <a:rPr lang="es-ES" sz="2800" dirty="0"/>
              <a:t>Auditorías Externas: Contratación de servicios externos para auditar el código y las prácticas de desarrollo del software.</a:t>
            </a:r>
          </a:p>
          <a:p>
            <a:pPr algn="just"/>
            <a:r>
              <a:rPr lang="es-ES" sz="2800" dirty="0"/>
              <a:t>Revisiones Internas: Revisiones regulares por parte del equipo interno para garantizar el cumplimiento de estándares de calidad y buenas prácticas.</a:t>
            </a:r>
          </a:p>
          <a:p>
            <a:pPr marL="0" indent="0" algn="just">
              <a:buNone/>
            </a:pPr>
            <a:r>
              <a:rPr lang="es-ES" sz="2800" dirty="0"/>
              <a:t>Ejemplo de costo: Honorarios de consultores externos para realizar auditorías de código y procesos.</a:t>
            </a:r>
            <a:endParaRPr lang="es-AR" sz="2800" dirty="0"/>
          </a:p>
        </p:txBody>
      </p:sp>
    </p:spTree>
    <p:extLst>
      <p:ext uri="{BB962C8B-B14F-4D97-AF65-F5344CB8AC3E}">
        <p14:creationId xmlns:p14="http://schemas.microsoft.com/office/powerpoint/2010/main" val="1826232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2629F2-BD5C-6D93-E42F-B78E60F6B5C0}"/>
              </a:ext>
            </a:extLst>
          </p:cNvPr>
          <p:cNvSpPr>
            <a:spLocks noGrp="1"/>
          </p:cNvSpPr>
          <p:nvPr>
            <p:ph type="title"/>
          </p:nvPr>
        </p:nvSpPr>
        <p:spPr/>
        <p:txBody>
          <a:bodyPr>
            <a:normAutofit/>
          </a:bodyPr>
          <a:lstStyle/>
          <a:p>
            <a:r>
              <a:rPr lang="es-AR" sz="3200" dirty="0"/>
              <a:t>Formación y Certificaciones:</a:t>
            </a:r>
          </a:p>
        </p:txBody>
      </p:sp>
      <p:sp>
        <p:nvSpPr>
          <p:cNvPr id="3" name="Marcador de contenido 2">
            <a:extLst>
              <a:ext uri="{FF2B5EF4-FFF2-40B4-BE49-F238E27FC236}">
                <a16:creationId xmlns:a16="http://schemas.microsoft.com/office/drawing/2014/main" id="{00D78E7F-F7B9-3E0C-F08F-18089C1F6263}"/>
              </a:ext>
            </a:extLst>
          </p:cNvPr>
          <p:cNvSpPr>
            <a:spLocks noGrp="1"/>
          </p:cNvSpPr>
          <p:nvPr>
            <p:ph idx="1"/>
          </p:nvPr>
        </p:nvSpPr>
        <p:spPr>
          <a:xfrm>
            <a:off x="3869268" y="864108"/>
            <a:ext cx="7560732" cy="5120640"/>
          </a:xfrm>
        </p:spPr>
        <p:txBody>
          <a:bodyPr>
            <a:normAutofit/>
          </a:bodyPr>
          <a:lstStyle/>
          <a:p>
            <a:pPr algn="just"/>
            <a:r>
              <a:rPr lang="es-ES" sz="2800" dirty="0"/>
              <a:t>Certificación de Calidad: Obtención de certificaciones reconocidas internacionalmente que validen la calidad del software y los procesos de desarrollo.</a:t>
            </a:r>
          </a:p>
          <a:p>
            <a:pPr algn="just"/>
            <a:r>
              <a:rPr lang="es-ES" sz="2800" dirty="0"/>
              <a:t>Formación Continua: Capacitación del personal en nuevas metodologías y técnicas de prueba para mejorar la eficiencia del control de calidad.</a:t>
            </a:r>
          </a:p>
          <a:p>
            <a:pPr algn="just"/>
            <a:endParaRPr lang="es-ES" sz="2800" dirty="0"/>
          </a:p>
          <a:p>
            <a:pPr marL="0" indent="0" algn="just">
              <a:buNone/>
            </a:pPr>
            <a:r>
              <a:rPr lang="es-ES" sz="2800" dirty="0"/>
              <a:t>Ejemplo de costo: Matrículas en cursos de certificación y talleres de formación para el equipo de control de calidad.</a:t>
            </a:r>
            <a:endParaRPr lang="es-AR" sz="2800" dirty="0"/>
          </a:p>
        </p:txBody>
      </p:sp>
    </p:spTree>
    <p:extLst>
      <p:ext uri="{BB962C8B-B14F-4D97-AF65-F5344CB8AC3E}">
        <p14:creationId xmlns:p14="http://schemas.microsoft.com/office/powerpoint/2010/main" val="27653013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2CEF4F-7FBF-5295-9567-776C8BA46357}"/>
              </a:ext>
            </a:extLst>
          </p:cNvPr>
          <p:cNvSpPr>
            <a:spLocks noGrp="1"/>
          </p:cNvSpPr>
          <p:nvPr>
            <p:ph type="title"/>
          </p:nvPr>
        </p:nvSpPr>
        <p:spPr/>
        <p:txBody>
          <a:bodyPr>
            <a:normAutofit/>
          </a:bodyPr>
          <a:lstStyle/>
          <a:p>
            <a:r>
              <a:rPr lang="es-AR" sz="3200" dirty="0"/>
              <a:t>Ejemplos de costo de mantenimiento: </a:t>
            </a:r>
          </a:p>
        </p:txBody>
      </p:sp>
      <p:sp>
        <p:nvSpPr>
          <p:cNvPr id="3" name="Marcador de contenido 2">
            <a:extLst>
              <a:ext uri="{FF2B5EF4-FFF2-40B4-BE49-F238E27FC236}">
                <a16:creationId xmlns:a16="http://schemas.microsoft.com/office/drawing/2014/main" id="{7B2CDEB3-33FD-140B-37D8-640FF1D35BA3}"/>
              </a:ext>
            </a:extLst>
          </p:cNvPr>
          <p:cNvSpPr>
            <a:spLocks noGrp="1"/>
          </p:cNvSpPr>
          <p:nvPr>
            <p:ph idx="1"/>
          </p:nvPr>
        </p:nvSpPr>
        <p:spPr/>
        <p:txBody>
          <a:bodyPr>
            <a:normAutofit/>
          </a:bodyPr>
          <a:lstStyle/>
          <a:p>
            <a:pPr algn="just"/>
            <a:r>
              <a:rPr lang="es-AR" sz="3200" dirty="0"/>
              <a:t>Soporte Técnico, </a:t>
            </a:r>
            <a:r>
              <a:rPr lang="es-AR" sz="3200" b="1" dirty="0"/>
              <a:t>Actualizaciones y Parches, </a:t>
            </a:r>
            <a:r>
              <a:rPr lang="es-AR" sz="3200" dirty="0"/>
              <a:t>Optimización de Rendimiento,  Mantenimiento Preventivo,…etc.</a:t>
            </a:r>
          </a:p>
          <a:p>
            <a:pPr algn="just"/>
            <a:endParaRPr lang="es-AR" sz="3200" dirty="0"/>
          </a:p>
        </p:txBody>
      </p:sp>
    </p:spTree>
    <p:extLst>
      <p:ext uri="{BB962C8B-B14F-4D97-AF65-F5344CB8AC3E}">
        <p14:creationId xmlns:p14="http://schemas.microsoft.com/office/powerpoint/2010/main" val="2102603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5CF2FC8-D184-4B10-83A5-61FC2148B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3848"/>
            <a:ext cx="560825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3" name="Marcador de contenido 2">
            <a:extLst>
              <a:ext uri="{FF2B5EF4-FFF2-40B4-BE49-F238E27FC236}">
                <a16:creationId xmlns:a16="http://schemas.microsoft.com/office/drawing/2014/main" id="{E5509091-9306-B71B-FC1D-F0996E65A6D3}"/>
              </a:ext>
            </a:extLst>
          </p:cNvPr>
          <p:cNvSpPr>
            <a:spLocks noGrp="1"/>
          </p:cNvSpPr>
          <p:nvPr>
            <p:ph idx="1"/>
          </p:nvPr>
        </p:nvSpPr>
        <p:spPr>
          <a:xfrm>
            <a:off x="289249" y="1312606"/>
            <a:ext cx="4998962" cy="4472375"/>
          </a:xfrm>
        </p:spPr>
        <p:txBody>
          <a:bodyPr anchor="t">
            <a:normAutofit fontScale="92500"/>
          </a:bodyPr>
          <a:lstStyle/>
          <a:p>
            <a:pPr algn="just"/>
            <a:r>
              <a:rPr lang="es-ES" sz="2800" dirty="0">
                <a:solidFill>
                  <a:srgbClr val="FFFFFF"/>
                </a:solidFill>
              </a:rPr>
              <a:t>Es importante notar que, en proyectos informáticos, los costos pueden variar significativamente dependiendo de la escala del proyecto, la complejidad del software desarrollado y los requisitos específicos del cliente o usuario final. La gestión adecuada de estos costos es crucial para asegurar la viabilidad económica y el éxito del proyecto informático.</a:t>
            </a:r>
            <a:endParaRPr lang="es-AR" sz="2800" dirty="0">
              <a:solidFill>
                <a:srgbClr val="FFFFFF"/>
              </a:solidFill>
            </a:endParaRPr>
          </a:p>
        </p:txBody>
      </p:sp>
      <p:pic>
        <p:nvPicPr>
          <p:cNvPr id="8" name="Imagen 7">
            <a:extLst>
              <a:ext uri="{FF2B5EF4-FFF2-40B4-BE49-F238E27FC236}">
                <a16:creationId xmlns:a16="http://schemas.microsoft.com/office/drawing/2014/main" id="{D4A74643-1C94-3BEF-70AB-91CBF2544F73}"/>
              </a:ext>
            </a:extLst>
          </p:cNvPr>
          <p:cNvPicPr>
            <a:picLocks noChangeAspect="1"/>
          </p:cNvPicPr>
          <p:nvPr/>
        </p:nvPicPr>
        <p:blipFill>
          <a:blip r:embed="rId2"/>
          <a:stretch>
            <a:fillRect/>
          </a:stretch>
        </p:blipFill>
        <p:spPr>
          <a:xfrm>
            <a:off x="5608255" y="1091381"/>
            <a:ext cx="6207527" cy="4655645"/>
          </a:xfrm>
          <a:prstGeom prst="rect">
            <a:avLst/>
          </a:prstGeom>
        </p:spPr>
      </p:pic>
    </p:spTree>
    <p:extLst>
      <p:ext uri="{BB962C8B-B14F-4D97-AF65-F5344CB8AC3E}">
        <p14:creationId xmlns:p14="http://schemas.microsoft.com/office/powerpoint/2010/main" val="1086232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20">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0" name="Rectangle 22">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25" name="Rectangle 24">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677678AA-B01D-049C-85DB-3C0FF3E0067E}"/>
              </a:ext>
            </a:extLst>
          </p:cNvPr>
          <p:cNvSpPr>
            <a:spLocks noGrp="1"/>
          </p:cNvSpPr>
          <p:nvPr>
            <p:ph type="title"/>
          </p:nvPr>
        </p:nvSpPr>
        <p:spPr>
          <a:xfrm>
            <a:off x="282208" y="2006370"/>
            <a:ext cx="4077814" cy="3255264"/>
          </a:xfrm>
        </p:spPr>
        <p:txBody>
          <a:bodyPr vert="horz" lIns="91440" tIns="45720" rIns="91440" bIns="45720" rtlCol="0" anchor="b">
            <a:noAutofit/>
          </a:bodyPr>
          <a:lstStyle/>
          <a:p>
            <a:pPr algn="just"/>
            <a:r>
              <a:rPr lang="en-US" sz="5400" spc="-100" dirty="0" err="1"/>
              <a:t>Inversión</a:t>
            </a:r>
            <a:r>
              <a:rPr lang="en-US" sz="5400" spc="-100" dirty="0"/>
              <a:t> total </a:t>
            </a:r>
            <a:r>
              <a:rPr lang="en-US" sz="5400" spc="-100" dirty="0" err="1"/>
              <a:t>inicial</a:t>
            </a:r>
            <a:r>
              <a:rPr lang="en-US" sz="5400" spc="-100" dirty="0"/>
              <a:t>:  </a:t>
            </a:r>
            <a:r>
              <a:rPr lang="en-US" sz="5400" spc="-100" dirty="0" err="1"/>
              <a:t>inversión</a:t>
            </a:r>
            <a:r>
              <a:rPr lang="en-US" sz="5400" spc="-100" dirty="0"/>
              <a:t> </a:t>
            </a:r>
            <a:r>
              <a:rPr lang="en-US" sz="5400" spc="-100" dirty="0" err="1"/>
              <a:t>inicial</a:t>
            </a:r>
            <a:r>
              <a:rPr lang="en-US" sz="5400" spc="-100" dirty="0"/>
              <a:t> y </a:t>
            </a:r>
            <a:r>
              <a:rPr lang="en-US" sz="5400" spc="-100" dirty="0" err="1"/>
              <a:t>diferida</a:t>
            </a:r>
            <a:endParaRPr lang="en-US" sz="5400" spc="-100" dirty="0"/>
          </a:p>
        </p:txBody>
      </p:sp>
      <p:pic>
        <p:nvPicPr>
          <p:cNvPr id="5" name="Marcador de contenido 4" descr="Imagen de la pantalla de un celular de un mensaje en letras blancas&#10;&#10;Descripción generada automáticamente con confianza baja">
            <a:extLst>
              <a:ext uri="{FF2B5EF4-FFF2-40B4-BE49-F238E27FC236}">
                <a16:creationId xmlns:a16="http://schemas.microsoft.com/office/drawing/2014/main" id="{6996D431-22CC-9A26-A4E6-88A8E64E7D9F}"/>
              </a:ext>
            </a:extLst>
          </p:cNvPr>
          <p:cNvPicPr>
            <a:picLocks noGrp="1" noChangeAspect="1"/>
          </p:cNvPicPr>
          <p:nvPr>
            <p:ph idx="1"/>
          </p:nvPr>
        </p:nvPicPr>
        <p:blipFill rotWithShape="1">
          <a:blip r:embed="rId2"/>
          <a:srcRect l="988" r="366" b="-2"/>
          <a:stretch/>
        </p:blipFill>
        <p:spPr>
          <a:xfrm>
            <a:off x="5120640" y="969474"/>
            <a:ext cx="6367271" cy="4910899"/>
          </a:xfrm>
          <a:prstGeom prst="rect">
            <a:avLst/>
          </a:prstGeom>
        </p:spPr>
      </p:pic>
      <p:sp>
        <p:nvSpPr>
          <p:cNvPr id="29" name="Rectangle 28">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6621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443132-918C-00C3-8AE7-D0EBF7501795}"/>
              </a:ext>
            </a:extLst>
          </p:cNvPr>
          <p:cNvSpPr>
            <a:spLocks noGrp="1"/>
          </p:cNvSpPr>
          <p:nvPr>
            <p:ph type="title"/>
          </p:nvPr>
        </p:nvSpPr>
        <p:spPr/>
        <p:txBody>
          <a:bodyPr/>
          <a:lstStyle/>
          <a:p>
            <a:r>
              <a:rPr lang="es-AR" dirty="0"/>
              <a:t>Inversión Inicial:</a:t>
            </a:r>
          </a:p>
        </p:txBody>
      </p:sp>
      <p:sp>
        <p:nvSpPr>
          <p:cNvPr id="3" name="Marcador de contenido 2">
            <a:extLst>
              <a:ext uri="{FF2B5EF4-FFF2-40B4-BE49-F238E27FC236}">
                <a16:creationId xmlns:a16="http://schemas.microsoft.com/office/drawing/2014/main" id="{D2C0F997-9A93-6B84-48D8-E94E7780823C}"/>
              </a:ext>
            </a:extLst>
          </p:cNvPr>
          <p:cNvSpPr>
            <a:spLocks noGrp="1"/>
          </p:cNvSpPr>
          <p:nvPr>
            <p:ph idx="1"/>
          </p:nvPr>
        </p:nvSpPr>
        <p:spPr/>
        <p:txBody>
          <a:bodyPr>
            <a:normAutofit/>
          </a:bodyPr>
          <a:lstStyle/>
          <a:p>
            <a:pPr algn="just">
              <a:buFont typeface="Arial" panose="020B0604020202020204" pitchFamily="34" charset="0"/>
              <a:buChar char="•"/>
            </a:pPr>
            <a:r>
              <a:rPr lang="es-ES" sz="2400" dirty="0"/>
              <a:t>Es el monto de dinero necesario para adquirir todos los activos necesarios y poner en marcha el proyecto en su fase inicial. Esta inversión incluye:</a:t>
            </a:r>
          </a:p>
          <a:p>
            <a:pPr marL="742950" lvl="1" indent="-285750" algn="just">
              <a:buFont typeface="Arial" panose="020B0604020202020204" pitchFamily="34" charset="0"/>
              <a:buChar char="•"/>
            </a:pPr>
            <a:r>
              <a:rPr lang="es-ES" sz="2000" b="1" dirty="0"/>
              <a:t>Activos Tangibles:</a:t>
            </a:r>
            <a:r>
              <a:rPr lang="es-ES" sz="2000" dirty="0"/>
              <a:t> Como equipo, maquinaria, hardware informático, muebles, etc.</a:t>
            </a:r>
          </a:p>
          <a:p>
            <a:pPr marL="742950" lvl="1" indent="-285750" algn="just">
              <a:buFont typeface="Arial" panose="020B0604020202020204" pitchFamily="34" charset="0"/>
              <a:buChar char="•"/>
            </a:pPr>
            <a:r>
              <a:rPr lang="es-ES" sz="2000" b="1" dirty="0"/>
              <a:t>Activos Intangibles:</a:t>
            </a:r>
            <a:r>
              <a:rPr lang="es-ES" sz="2000" dirty="0"/>
              <a:t> Como costos de diseño, investigación y desarrollo inicial, derechos de patente, etc.</a:t>
            </a:r>
          </a:p>
          <a:p>
            <a:pPr marL="742950" lvl="1" indent="-285750" algn="just">
              <a:buFont typeface="Arial" panose="020B0604020202020204" pitchFamily="34" charset="0"/>
              <a:buChar char="•"/>
            </a:pPr>
            <a:r>
              <a:rPr lang="es-ES" sz="2000" b="1" dirty="0"/>
              <a:t>Capital de Trabajo Inicial:</a:t>
            </a:r>
            <a:r>
              <a:rPr lang="es-ES" sz="2000" dirty="0"/>
              <a:t> Para financiar las operaciones iniciales antes de que el proyecto comience a generar ingresos.</a:t>
            </a:r>
          </a:p>
          <a:p>
            <a:pPr marL="0" indent="0" algn="just">
              <a:buNone/>
            </a:pPr>
            <a:r>
              <a:rPr lang="es-ES" sz="2400" dirty="0"/>
              <a:t>Esta parte de la inversión está directamente relacionada con los activos necesarios para iniciar las operaciones del proyecto.</a:t>
            </a:r>
          </a:p>
          <a:p>
            <a:pPr algn="just"/>
            <a:endParaRPr lang="es-AR" sz="2400" dirty="0"/>
          </a:p>
        </p:txBody>
      </p:sp>
    </p:spTree>
    <p:extLst>
      <p:ext uri="{BB962C8B-B14F-4D97-AF65-F5344CB8AC3E}">
        <p14:creationId xmlns:p14="http://schemas.microsoft.com/office/powerpoint/2010/main" val="508910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8D15DB-6BB0-1BC4-B555-6BED231437E7}"/>
              </a:ext>
            </a:extLst>
          </p:cNvPr>
          <p:cNvSpPr>
            <a:spLocks noGrp="1"/>
          </p:cNvSpPr>
          <p:nvPr>
            <p:ph type="title"/>
          </p:nvPr>
        </p:nvSpPr>
        <p:spPr/>
        <p:txBody>
          <a:bodyPr/>
          <a:lstStyle/>
          <a:p>
            <a:r>
              <a:rPr lang="es-AR" dirty="0"/>
              <a:t>Inversión Diferida:</a:t>
            </a:r>
          </a:p>
        </p:txBody>
      </p:sp>
      <p:sp>
        <p:nvSpPr>
          <p:cNvPr id="3" name="Marcador de contenido 2">
            <a:extLst>
              <a:ext uri="{FF2B5EF4-FFF2-40B4-BE49-F238E27FC236}">
                <a16:creationId xmlns:a16="http://schemas.microsoft.com/office/drawing/2014/main" id="{EC9658C9-790C-2C6C-1DE5-BC9A1798A97C}"/>
              </a:ext>
            </a:extLst>
          </p:cNvPr>
          <p:cNvSpPr>
            <a:spLocks noGrp="1"/>
          </p:cNvSpPr>
          <p:nvPr>
            <p:ph idx="1"/>
          </p:nvPr>
        </p:nvSpPr>
        <p:spPr>
          <a:xfrm>
            <a:off x="3869268" y="864108"/>
            <a:ext cx="7315200" cy="5993892"/>
          </a:xfrm>
        </p:spPr>
        <p:txBody>
          <a:bodyPr>
            <a:normAutofit/>
          </a:bodyPr>
          <a:lstStyle/>
          <a:p>
            <a:pPr algn="just">
              <a:buFont typeface="Arial" panose="020B0604020202020204" pitchFamily="34" charset="0"/>
              <a:buChar char="•"/>
            </a:pPr>
            <a:r>
              <a:rPr lang="es-ES" sz="2400" dirty="0"/>
              <a:t>Se refiere a los gastos adicionales necesarios para poner en marcha el proyecto, pero que se distribuyen en el tiempo y no se pagan de manera inmediata al inicio del proyecto. </a:t>
            </a:r>
          </a:p>
          <a:p>
            <a:pPr algn="just">
              <a:buFont typeface="Arial" panose="020B0604020202020204" pitchFamily="34" charset="0"/>
              <a:buChar char="•"/>
            </a:pPr>
            <a:r>
              <a:rPr lang="es-ES" sz="2400" dirty="0"/>
              <a:t>Esto puede incluir:</a:t>
            </a:r>
          </a:p>
          <a:p>
            <a:pPr marL="742950" lvl="1" indent="-285750" algn="just">
              <a:buFont typeface="Arial" panose="020B0604020202020204" pitchFamily="34" charset="0"/>
              <a:buChar char="•"/>
            </a:pPr>
            <a:r>
              <a:rPr lang="es-ES" sz="2000" b="1" dirty="0"/>
              <a:t>Gastos Preoperativos:</a:t>
            </a:r>
            <a:r>
              <a:rPr lang="es-ES" sz="2000" dirty="0"/>
              <a:t> Como costos de organización, estudios de mercado, honorarios legales, etc.</a:t>
            </a:r>
          </a:p>
          <a:p>
            <a:pPr marL="742950" lvl="1" indent="-285750" algn="just">
              <a:buFont typeface="Arial" panose="020B0604020202020204" pitchFamily="34" charset="0"/>
              <a:buChar char="•"/>
            </a:pPr>
            <a:r>
              <a:rPr lang="es-ES" sz="2000" b="1" dirty="0"/>
              <a:t>Gastos de Puesta en Marcha:</a:t>
            </a:r>
            <a:r>
              <a:rPr lang="es-ES" sz="2000" dirty="0"/>
              <a:t> Como publicidad inicial, entrenamiento de personal, promoción inicial, etc.</a:t>
            </a:r>
          </a:p>
          <a:p>
            <a:pPr marL="0" indent="0" algn="just">
              <a:buNone/>
            </a:pPr>
            <a:r>
              <a:rPr lang="es-ES" sz="2400" dirty="0"/>
              <a:t>Estos gastos se amortizan o se distribuyen a lo largo del tiempo de vida útil del proyecto y no forman parte de la inversión inicial directa en activos tangibles e intangibles necesarios para comenzar las operaciones.</a:t>
            </a:r>
          </a:p>
          <a:p>
            <a:pPr algn="just"/>
            <a:endParaRPr lang="es-AR" sz="2400" dirty="0"/>
          </a:p>
        </p:txBody>
      </p:sp>
    </p:spTree>
    <p:extLst>
      <p:ext uri="{BB962C8B-B14F-4D97-AF65-F5344CB8AC3E}">
        <p14:creationId xmlns:p14="http://schemas.microsoft.com/office/powerpoint/2010/main" val="10515375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E9F5D7F-1BBC-4096-ADA7-AA9C9E4D2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D370DD-716B-4528-B475-331F84CEA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3"/>
            <a:ext cx="7052486"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D5149CE6-3E8D-DC5C-9406-4B1A27740212}"/>
              </a:ext>
            </a:extLst>
          </p:cNvPr>
          <p:cNvSpPr>
            <a:spLocks noGrp="1"/>
          </p:cNvSpPr>
          <p:nvPr>
            <p:ph type="title"/>
          </p:nvPr>
        </p:nvSpPr>
        <p:spPr>
          <a:xfrm>
            <a:off x="289248" y="1123837"/>
            <a:ext cx="6451110" cy="1255469"/>
          </a:xfrm>
        </p:spPr>
        <p:txBody>
          <a:bodyPr>
            <a:normAutofit/>
          </a:bodyPr>
          <a:lstStyle/>
          <a:p>
            <a:r>
              <a:rPr lang="es-ES" dirty="0"/>
              <a:t>Importancia en la Evaluación de Proyectos</a:t>
            </a:r>
            <a:endParaRPr lang="es-AR" dirty="0"/>
          </a:p>
        </p:txBody>
      </p:sp>
      <p:sp>
        <p:nvSpPr>
          <p:cNvPr id="3" name="Marcador de contenido 2">
            <a:extLst>
              <a:ext uri="{FF2B5EF4-FFF2-40B4-BE49-F238E27FC236}">
                <a16:creationId xmlns:a16="http://schemas.microsoft.com/office/drawing/2014/main" id="{6C2D11BD-E98A-A1B6-B417-789760FC6800}"/>
              </a:ext>
            </a:extLst>
          </p:cNvPr>
          <p:cNvSpPr>
            <a:spLocks noGrp="1"/>
          </p:cNvSpPr>
          <p:nvPr>
            <p:ph idx="1"/>
          </p:nvPr>
        </p:nvSpPr>
        <p:spPr>
          <a:xfrm>
            <a:off x="289248" y="2510395"/>
            <a:ext cx="6451109" cy="3274586"/>
          </a:xfrm>
        </p:spPr>
        <p:txBody>
          <a:bodyPr anchor="t">
            <a:normAutofit/>
          </a:bodyPr>
          <a:lstStyle/>
          <a:p>
            <a:pPr algn="just"/>
            <a:r>
              <a:rPr lang="es-ES" sz="2800" dirty="0">
                <a:solidFill>
                  <a:srgbClr val="FFFFFF"/>
                </a:solidFill>
              </a:rPr>
              <a:t>La evaluación correcta de la inversión total inicial es crucial para determinar la viabilidad económica de un proyecto. Incluir tanto la inversión inicial como la diferida proporciona una visión completa de todos los recursos financieros necesarios desde el inicio hasta la operación completa del proyecto.</a:t>
            </a:r>
            <a:endParaRPr lang="es-AR" sz="2800" dirty="0">
              <a:solidFill>
                <a:srgbClr val="FFFFFF"/>
              </a:solidFill>
            </a:endParaRPr>
          </a:p>
        </p:txBody>
      </p:sp>
      <p:pic>
        <p:nvPicPr>
          <p:cNvPr id="4" name="Imagen 3" descr="Diagrama&#10;&#10;Descripción generada automáticamente">
            <a:extLst>
              <a:ext uri="{FF2B5EF4-FFF2-40B4-BE49-F238E27FC236}">
                <a16:creationId xmlns:a16="http://schemas.microsoft.com/office/drawing/2014/main" id="{ED1DFF14-006C-B22C-065C-45C8A9B92D44}"/>
              </a:ext>
            </a:extLst>
          </p:cNvPr>
          <p:cNvPicPr>
            <a:picLocks noChangeAspect="1"/>
          </p:cNvPicPr>
          <p:nvPr/>
        </p:nvPicPr>
        <p:blipFill>
          <a:blip r:embed="rId2"/>
          <a:stretch>
            <a:fillRect/>
          </a:stretch>
        </p:blipFill>
        <p:spPr>
          <a:xfrm>
            <a:off x="7052487" y="1932039"/>
            <a:ext cx="5042470" cy="2836388"/>
          </a:xfrm>
          <a:prstGeom prst="rect">
            <a:avLst/>
          </a:prstGeom>
        </p:spPr>
      </p:pic>
      <p:sp>
        <p:nvSpPr>
          <p:cNvPr id="18" name="Rectangle 17">
            <a:extLst>
              <a:ext uri="{FF2B5EF4-FFF2-40B4-BE49-F238E27FC236}">
                <a16:creationId xmlns:a16="http://schemas.microsoft.com/office/drawing/2014/main" id="{E79D076F-656A-4CD9-83AD-AF8F4B28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3547605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EE9F5D7F-1BBC-4096-ADA7-AA9C9E4D2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6D370DD-716B-4528-B475-331F84CEA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3"/>
            <a:ext cx="7052486"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AE00F739-4E99-2164-F178-14028C0FE16F}"/>
              </a:ext>
            </a:extLst>
          </p:cNvPr>
          <p:cNvSpPr>
            <a:spLocks noGrp="1"/>
          </p:cNvSpPr>
          <p:nvPr>
            <p:ph type="title"/>
          </p:nvPr>
        </p:nvSpPr>
        <p:spPr>
          <a:xfrm>
            <a:off x="289248" y="1123837"/>
            <a:ext cx="6451110" cy="1255469"/>
          </a:xfrm>
        </p:spPr>
        <p:txBody>
          <a:bodyPr>
            <a:normAutofit/>
          </a:bodyPr>
          <a:lstStyle/>
          <a:p>
            <a:r>
              <a:rPr lang="es-ES" dirty="0"/>
              <a:t>Importancia en la Evaluación de Proyectos</a:t>
            </a:r>
            <a:endParaRPr lang="es-AR" dirty="0"/>
          </a:p>
        </p:txBody>
      </p:sp>
      <p:sp>
        <p:nvSpPr>
          <p:cNvPr id="3" name="Marcador de contenido 2">
            <a:extLst>
              <a:ext uri="{FF2B5EF4-FFF2-40B4-BE49-F238E27FC236}">
                <a16:creationId xmlns:a16="http://schemas.microsoft.com/office/drawing/2014/main" id="{07C514CB-B3A3-3580-089D-0B9F8C87C83C}"/>
              </a:ext>
            </a:extLst>
          </p:cNvPr>
          <p:cNvSpPr>
            <a:spLocks noGrp="1"/>
          </p:cNvSpPr>
          <p:nvPr>
            <p:ph idx="1"/>
          </p:nvPr>
        </p:nvSpPr>
        <p:spPr>
          <a:xfrm>
            <a:off x="289248" y="2510395"/>
            <a:ext cx="6451109" cy="3274586"/>
          </a:xfrm>
        </p:spPr>
        <p:txBody>
          <a:bodyPr anchor="t">
            <a:normAutofit/>
          </a:bodyPr>
          <a:lstStyle/>
          <a:p>
            <a:pPr algn="just"/>
            <a:r>
              <a:rPr lang="es-ES" sz="2400" dirty="0">
                <a:solidFill>
                  <a:srgbClr val="FFFFFF"/>
                </a:solidFill>
              </a:rPr>
              <a:t>Además, entender estos conceptos ayuda a los gestores de proyectos y a los evaluadores a planificar adecuadamente los recursos financieros, gestionar los costos y asegurar que se asignen suficientes fondos para cubrir todas las necesidades desde el inicio del proyecto hasta su implementación completa.</a:t>
            </a:r>
            <a:endParaRPr lang="es-AR" sz="2400" dirty="0">
              <a:solidFill>
                <a:srgbClr val="FFFFFF"/>
              </a:solidFill>
            </a:endParaRPr>
          </a:p>
        </p:txBody>
      </p:sp>
      <p:pic>
        <p:nvPicPr>
          <p:cNvPr id="4" name="Imagen 3" descr="Diagrama&#10;&#10;Descripción generada automáticamente">
            <a:extLst>
              <a:ext uri="{FF2B5EF4-FFF2-40B4-BE49-F238E27FC236}">
                <a16:creationId xmlns:a16="http://schemas.microsoft.com/office/drawing/2014/main" id="{4DFB34AB-DB56-BD31-087B-6A57F518F6FF}"/>
              </a:ext>
            </a:extLst>
          </p:cNvPr>
          <p:cNvPicPr>
            <a:picLocks noChangeAspect="1"/>
          </p:cNvPicPr>
          <p:nvPr/>
        </p:nvPicPr>
        <p:blipFill>
          <a:blip r:embed="rId2"/>
          <a:stretch>
            <a:fillRect/>
          </a:stretch>
        </p:blipFill>
        <p:spPr>
          <a:xfrm>
            <a:off x="7552944" y="2163275"/>
            <a:ext cx="3778286" cy="2522005"/>
          </a:xfrm>
          <a:prstGeom prst="rect">
            <a:avLst/>
          </a:prstGeom>
        </p:spPr>
      </p:pic>
      <p:sp>
        <p:nvSpPr>
          <p:cNvPr id="13" name="Rectangle 12">
            <a:extLst>
              <a:ext uri="{FF2B5EF4-FFF2-40B4-BE49-F238E27FC236}">
                <a16:creationId xmlns:a16="http://schemas.microsoft.com/office/drawing/2014/main" id="{E79D076F-656A-4CD9-83AD-AF8F4B28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3900782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B711DA-C17C-E150-30D6-ADBDB747189E}"/>
              </a:ext>
            </a:extLst>
          </p:cNvPr>
          <p:cNvSpPr>
            <a:spLocks noGrp="1"/>
          </p:cNvSpPr>
          <p:nvPr>
            <p:ph type="title"/>
          </p:nvPr>
        </p:nvSpPr>
        <p:spPr/>
        <p:txBody>
          <a:bodyPr/>
          <a:lstStyle/>
          <a:p>
            <a:r>
              <a:rPr lang="es-AR" dirty="0"/>
              <a:t>Análisis Económico:</a:t>
            </a:r>
          </a:p>
        </p:txBody>
      </p:sp>
      <p:sp>
        <p:nvSpPr>
          <p:cNvPr id="3" name="Marcador de contenido 2">
            <a:extLst>
              <a:ext uri="{FF2B5EF4-FFF2-40B4-BE49-F238E27FC236}">
                <a16:creationId xmlns:a16="http://schemas.microsoft.com/office/drawing/2014/main" id="{F0158317-A223-92E8-7F0A-D1461208A810}"/>
              </a:ext>
            </a:extLst>
          </p:cNvPr>
          <p:cNvSpPr>
            <a:spLocks noGrp="1"/>
          </p:cNvSpPr>
          <p:nvPr>
            <p:ph idx="1"/>
          </p:nvPr>
        </p:nvSpPr>
        <p:spPr/>
        <p:txBody>
          <a:bodyPr/>
          <a:lstStyle/>
          <a:p>
            <a:pPr algn="l">
              <a:buFont typeface="Arial" panose="020B0604020202020204" pitchFamily="34" charset="0"/>
              <a:buChar char="•"/>
            </a:pPr>
            <a:r>
              <a:rPr lang="es-ES" b="1" i="0" dirty="0">
                <a:solidFill>
                  <a:srgbClr val="28303D"/>
                </a:solidFill>
                <a:effectLst/>
                <a:highlight>
                  <a:srgbClr val="FFFFFF"/>
                </a:highlight>
                <a:latin typeface="-apple-system"/>
              </a:rPr>
              <a:t>Enfoque:</a:t>
            </a:r>
            <a:r>
              <a:rPr lang="es-ES" b="0" i="0" dirty="0">
                <a:solidFill>
                  <a:srgbClr val="28303D"/>
                </a:solidFill>
                <a:effectLst/>
                <a:highlight>
                  <a:srgbClr val="FFFFFF"/>
                </a:highlight>
                <a:latin typeface="-apple-system"/>
              </a:rPr>
              <a:t> El análisis económico se centra en la evaluación de la actividad operativa y comercial de una empresa y examina cómo la empresa genera ingresos a través de sus actividades y cuan eficiente es en la gestión de sus recursos. Es decir, cómo la empresa crea valor y cómo puede mejorar su eficiencia.</a:t>
            </a:r>
          </a:p>
          <a:p>
            <a:pPr algn="l">
              <a:buFont typeface="Arial" panose="020B0604020202020204" pitchFamily="34" charset="0"/>
              <a:buChar char="•"/>
            </a:pPr>
            <a:r>
              <a:rPr lang="es-ES" b="1" i="0" dirty="0">
                <a:solidFill>
                  <a:srgbClr val="28303D"/>
                </a:solidFill>
                <a:effectLst/>
                <a:highlight>
                  <a:srgbClr val="FFFFFF"/>
                </a:highlight>
                <a:latin typeface="-apple-system"/>
              </a:rPr>
              <a:t>Evaluación:</a:t>
            </a:r>
            <a:r>
              <a:rPr lang="es-ES" b="0" i="0" dirty="0">
                <a:solidFill>
                  <a:srgbClr val="28303D"/>
                </a:solidFill>
                <a:effectLst/>
                <a:highlight>
                  <a:srgbClr val="FFFFFF"/>
                </a:highlight>
                <a:latin typeface="-apple-system"/>
              </a:rPr>
              <a:t> Incluye la rentabilidad económica, los ingresos por ventas (volumen y precios), los costos de producción, los márgenes brutos y netos de contribución, la estructura de costos fijos y variables, administrativos y comerciales, impacto de impuestos, eficiencia operativa y la productividad.</a:t>
            </a:r>
          </a:p>
          <a:p>
            <a:endParaRPr lang="es-AR" dirty="0"/>
          </a:p>
        </p:txBody>
      </p:sp>
    </p:spTree>
    <p:extLst>
      <p:ext uri="{BB962C8B-B14F-4D97-AF65-F5344CB8AC3E}">
        <p14:creationId xmlns:p14="http://schemas.microsoft.com/office/powerpoint/2010/main" val="31190932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8">
            <a:extLst>
              <a:ext uri="{FF2B5EF4-FFF2-40B4-BE49-F238E27FC236}">
                <a16:creationId xmlns:a16="http://schemas.microsoft.com/office/drawing/2014/main" id="{A5CF2FC8-D184-4B10-83A5-61FC2148B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3848"/>
            <a:ext cx="560825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E8FC6D85-A891-5496-E5E3-17ACA0E050CF}"/>
              </a:ext>
            </a:extLst>
          </p:cNvPr>
          <p:cNvSpPr>
            <a:spLocks noGrp="1"/>
          </p:cNvSpPr>
          <p:nvPr>
            <p:ph type="title"/>
          </p:nvPr>
        </p:nvSpPr>
        <p:spPr>
          <a:xfrm>
            <a:off x="289248" y="1123837"/>
            <a:ext cx="4998963" cy="1255469"/>
          </a:xfrm>
        </p:spPr>
        <p:txBody>
          <a:bodyPr>
            <a:normAutofit/>
          </a:bodyPr>
          <a:lstStyle/>
          <a:p>
            <a:r>
              <a:rPr lang="es-AR" dirty="0"/>
              <a:t>Capital de trabajo </a:t>
            </a:r>
          </a:p>
        </p:txBody>
      </p:sp>
      <p:sp>
        <p:nvSpPr>
          <p:cNvPr id="3" name="Marcador de contenido 2">
            <a:extLst>
              <a:ext uri="{FF2B5EF4-FFF2-40B4-BE49-F238E27FC236}">
                <a16:creationId xmlns:a16="http://schemas.microsoft.com/office/drawing/2014/main" id="{133559F7-F73F-A5AD-C266-5403E4C9D717}"/>
              </a:ext>
            </a:extLst>
          </p:cNvPr>
          <p:cNvSpPr>
            <a:spLocks noGrp="1"/>
          </p:cNvSpPr>
          <p:nvPr>
            <p:ph idx="1"/>
          </p:nvPr>
        </p:nvSpPr>
        <p:spPr>
          <a:xfrm>
            <a:off x="289248" y="2274420"/>
            <a:ext cx="4998962" cy="3274586"/>
          </a:xfrm>
        </p:spPr>
        <p:txBody>
          <a:bodyPr anchor="t">
            <a:normAutofit/>
          </a:bodyPr>
          <a:lstStyle/>
          <a:p>
            <a:pPr algn="just"/>
            <a:r>
              <a:rPr lang="es-AR" dirty="0">
                <a:solidFill>
                  <a:srgbClr val="FFFFFF"/>
                </a:solidFill>
              </a:rPr>
              <a:t>DEF: es diferencia aritmética entre activo circulante y el pasivo circulante.  </a:t>
            </a:r>
          </a:p>
          <a:p>
            <a:pPr marL="0" indent="0" algn="just">
              <a:buNone/>
            </a:pPr>
            <a:r>
              <a:rPr lang="es-ES" dirty="0">
                <a:solidFill>
                  <a:srgbClr val="FFFFFF"/>
                </a:solidFill>
              </a:rPr>
              <a:t>El capital de trabajo se refiere a los recursos financieros necesarios para cubrir los costos operativos diarios y mantener la actividad del proyecto durante su ciclo de operación. Este concepto es fundamental en la evaluación financiera de proyectos, ya que asegura que la empresa tenga suficiente liquidez para cubrir sus obligaciones corrientes.</a:t>
            </a:r>
            <a:endParaRPr lang="es-AR" dirty="0">
              <a:solidFill>
                <a:srgbClr val="FFFFFF"/>
              </a:solidFill>
            </a:endParaRPr>
          </a:p>
        </p:txBody>
      </p:sp>
      <p:pic>
        <p:nvPicPr>
          <p:cNvPr id="4" name="Imagen 3">
            <a:extLst>
              <a:ext uri="{FF2B5EF4-FFF2-40B4-BE49-F238E27FC236}">
                <a16:creationId xmlns:a16="http://schemas.microsoft.com/office/drawing/2014/main" id="{5166BBE0-9B29-9181-8C32-1E009DCFC301}"/>
              </a:ext>
            </a:extLst>
          </p:cNvPr>
          <p:cNvPicPr>
            <a:picLocks noChangeAspect="1"/>
          </p:cNvPicPr>
          <p:nvPr/>
        </p:nvPicPr>
        <p:blipFill>
          <a:blip r:embed="rId2"/>
          <a:stretch>
            <a:fillRect/>
          </a:stretch>
        </p:blipFill>
        <p:spPr>
          <a:xfrm>
            <a:off x="5897503" y="1401098"/>
            <a:ext cx="6294497" cy="3509180"/>
          </a:xfrm>
          <a:prstGeom prst="rect">
            <a:avLst/>
          </a:prstGeom>
        </p:spPr>
      </p:pic>
    </p:spTree>
    <p:extLst>
      <p:ext uri="{BB962C8B-B14F-4D97-AF65-F5344CB8AC3E}">
        <p14:creationId xmlns:p14="http://schemas.microsoft.com/office/powerpoint/2010/main" val="4225485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5CF2FC8-D184-4B10-83A5-61FC2148B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3848"/>
            <a:ext cx="560825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B90CD1CE-AC6B-86EC-8947-B9767DCCD455}"/>
              </a:ext>
            </a:extLst>
          </p:cNvPr>
          <p:cNvSpPr>
            <a:spLocks noGrp="1"/>
          </p:cNvSpPr>
          <p:nvPr>
            <p:ph type="title"/>
          </p:nvPr>
        </p:nvSpPr>
        <p:spPr>
          <a:xfrm>
            <a:off x="289248" y="1123837"/>
            <a:ext cx="4998963" cy="1255469"/>
          </a:xfrm>
        </p:spPr>
        <p:txBody>
          <a:bodyPr>
            <a:normAutofit/>
          </a:bodyPr>
          <a:lstStyle/>
          <a:p>
            <a:r>
              <a:rPr lang="es-AR" dirty="0"/>
              <a:t>Activos Corrientes o activo fijo:</a:t>
            </a:r>
          </a:p>
        </p:txBody>
      </p:sp>
      <p:sp>
        <p:nvSpPr>
          <p:cNvPr id="3" name="Marcador de contenido 2">
            <a:extLst>
              <a:ext uri="{FF2B5EF4-FFF2-40B4-BE49-F238E27FC236}">
                <a16:creationId xmlns:a16="http://schemas.microsoft.com/office/drawing/2014/main" id="{80478D6D-DC04-4B9C-3F6A-2FC3C81DFCC1}"/>
              </a:ext>
            </a:extLst>
          </p:cNvPr>
          <p:cNvSpPr>
            <a:spLocks noGrp="1"/>
          </p:cNvSpPr>
          <p:nvPr>
            <p:ph idx="1"/>
          </p:nvPr>
        </p:nvSpPr>
        <p:spPr>
          <a:xfrm>
            <a:off x="289249" y="2510395"/>
            <a:ext cx="4998962" cy="3274586"/>
          </a:xfrm>
        </p:spPr>
        <p:txBody>
          <a:bodyPr anchor="t">
            <a:normAutofit/>
          </a:bodyPr>
          <a:lstStyle/>
          <a:p>
            <a:pPr marL="0" indent="0">
              <a:buNone/>
            </a:pPr>
            <a:r>
              <a:rPr lang="es-ES" dirty="0">
                <a:solidFill>
                  <a:srgbClr val="FFFFFF"/>
                </a:solidFill>
              </a:rPr>
              <a:t>Son los activos que se convierten en efectivo o se consumen en un corto plazo, generalmente dentro de un año. Incluyen:</a:t>
            </a:r>
            <a:endParaRPr lang="es-ES">
              <a:solidFill>
                <a:srgbClr val="FFFFFF"/>
              </a:solidFill>
            </a:endParaRPr>
          </a:p>
          <a:p>
            <a:r>
              <a:rPr lang="es-ES" dirty="0">
                <a:solidFill>
                  <a:srgbClr val="FFFFFF"/>
                </a:solidFill>
              </a:rPr>
              <a:t>Inventarios: Materias primas, productos en proceso y productos terminados.</a:t>
            </a:r>
            <a:endParaRPr lang="es-ES">
              <a:solidFill>
                <a:srgbClr val="FFFFFF"/>
              </a:solidFill>
            </a:endParaRPr>
          </a:p>
          <a:p>
            <a:pPr>
              <a:buFont typeface="Arial" panose="020B0604020202020204" pitchFamily="34" charset="0"/>
              <a:buChar char="•"/>
            </a:pPr>
            <a:r>
              <a:rPr lang="es-ES" dirty="0">
                <a:solidFill>
                  <a:srgbClr val="FFFFFF"/>
                </a:solidFill>
              </a:rPr>
              <a:t>Cuentas por Cobrar: Montos pendientes de cobro de los clientes por ventas a crédito.</a:t>
            </a:r>
            <a:endParaRPr lang="es-ES">
              <a:solidFill>
                <a:srgbClr val="FFFFFF"/>
              </a:solidFill>
            </a:endParaRPr>
          </a:p>
          <a:p>
            <a:pPr>
              <a:buFont typeface="Arial" panose="020B0604020202020204" pitchFamily="34" charset="0"/>
              <a:buChar char="•"/>
            </a:pPr>
            <a:r>
              <a:rPr lang="es-ES" dirty="0">
                <a:solidFill>
                  <a:srgbClr val="FFFFFF"/>
                </a:solidFill>
              </a:rPr>
              <a:t>Efectivo: Fondos disponibles en cuentas bancarias y caja.</a:t>
            </a:r>
            <a:endParaRPr lang="es-ES">
              <a:solidFill>
                <a:srgbClr val="FFFFFF"/>
              </a:solidFill>
            </a:endParaRPr>
          </a:p>
          <a:p>
            <a:endParaRPr lang="es-AR">
              <a:solidFill>
                <a:srgbClr val="FFFFFF"/>
              </a:solidFill>
            </a:endParaRPr>
          </a:p>
        </p:txBody>
      </p:sp>
      <p:pic>
        <p:nvPicPr>
          <p:cNvPr id="5" name="Imagen 4" descr="Interfaz de usuario gráfica&#10;&#10;Descripción generada automáticamente">
            <a:extLst>
              <a:ext uri="{FF2B5EF4-FFF2-40B4-BE49-F238E27FC236}">
                <a16:creationId xmlns:a16="http://schemas.microsoft.com/office/drawing/2014/main" id="{93852618-BA85-5197-39E3-EBF3BA0D652A}"/>
              </a:ext>
            </a:extLst>
          </p:cNvPr>
          <p:cNvPicPr>
            <a:picLocks noChangeAspect="1"/>
          </p:cNvPicPr>
          <p:nvPr/>
        </p:nvPicPr>
        <p:blipFill>
          <a:blip r:embed="rId2"/>
          <a:stretch>
            <a:fillRect/>
          </a:stretch>
        </p:blipFill>
        <p:spPr>
          <a:xfrm>
            <a:off x="6092890" y="1454795"/>
            <a:ext cx="5238340" cy="3928755"/>
          </a:xfrm>
          <a:prstGeom prst="rect">
            <a:avLst/>
          </a:prstGeom>
        </p:spPr>
      </p:pic>
    </p:spTree>
    <p:extLst>
      <p:ext uri="{BB962C8B-B14F-4D97-AF65-F5344CB8AC3E}">
        <p14:creationId xmlns:p14="http://schemas.microsoft.com/office/powerpoint/2010/main" val="39730051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5CF2FC8-D184-4B10-83A5-61FC2148B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3848"/>
            <a:ext cx="560825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E682F23F-979C-4E2E-252D-91C2DE449385}"/>
              </a:ext>
            </a:extLst>
          </p:cNvPr>
          <p:cNvSpPr>
            <a:spLocks noGrp="1"/>
          </p:cNvSpPr>
          <p:nvPr>
            <p:ph type="title"/>
          </p:nvPr>
        </p:nvSpPr>
        <p:spPr>
          <a:xfrm>
            <a:off x="289248" y="1123837"/>
            <a:ext cx="4998963" cy="1255469"/>
          </a:xfrm>
        </p:spPr>
        <p:txBody>
          <a:bodyPr>
            <a:normAutofit/>
          </a:bodyPr>
          <a:lstStyle/>
          <a:p>
            <a:r>
              <a:rPr lang="es-AR" dirty="0"/>
              <a:t>Pasivos Corrientes:</a:t>
            </a:r>
          </a:p>
        </p:txBody>
      </p:sp>
      <p:sp>
        <p:nvSpPr>
          <p:cNvPr id="3" name="Marcador de contenido 2">
            <a:extLst>
              <a:ext uri="{FF2B5EF4-FFF2-40B4-BE49-F238E27FC236}">
                <a16:creationId xmlns:a16="http://schemas.microsoft.com/office/drawing/2014/main" id="{B6581B9B-1D2D-897C-A2E2-7E8798277DA5}"/>
              </a:ext>
            </a:extLst>
          </p:cNvPr>
          <p:cNvSpPr>
            <a:spLocks noGrp="1"/>
          </p:cNvSpPr>
          <p:nvPr>
            <p:ph idx="1"/>
          </p:nvPr>
        </p:nvSpPr>
        <p:spPr>
          <a:xfrm>
            <a:off x="289249" y="2510395"/>
            <a:ext cx="4998962" cy="3274586"/>
          </a:xfrm>
        </p:spPr>
        <p:txBody>
          <a:bodyPr anchor="t">
            <a:normAutofit fontScale="85000" lnSpcReduction="10000"/>
          </a:bodyPr>
          <a:lstStyle/>
          <a:p>
            <a:pPr marL="0" indent="0" algn="just">
              <a:buNone/>
            </a:pPr>
            <a:r>
              <a:rPr lang="es-ES" sz="2400" dirty="0">
                <a:solidFill>
                  <a:srgbClr val="FFFFFF"/>
                </a:solidFill>
              </a:rPr>
              <a:t>Son las obligaciones que deben ser pagadas en un corto plazo, generalmente dentro de un año. Incluyen:</a:t>
            </a:r>
          </a:p>
          <a:p>
            <a:pPr algn="just">
              <a:buFont typeface="Arial" panose="020B0604020202020204" pitchFamily="34" charset="0"/>
              <a:buChar char="•"/>
            </a:pPr>
            <a:r>
              <a:rPr lang="es-ES" sz="2400" dirty="0">
                <a:solidFill>
                  <a:srgbClr val="FFFFFF"/>
                </a:solidFill>
              </a:rPr>
              <a:t>Cuentas por Pagar: Montos pendientes de pago a proveedores por compras a crédito.</a:t>
            </a:r>
          </a:p>
          <a:p>
            <a:pPr algn="just">
              <a:buFont typeface="Arial" panose="020B0604020202020204" pitchFamily="34" charset="0"/>
              <a:buChar char="•"/>
            </a:pPr>
            <a:r>
              <a:rPr lang="es-ES" sz="2400" dirty="0">
                <a:solidFill>
                  <a:srgbClr val="FFFFFF"/>
                </a:solidFill>
              </a:rPr>
              <a:t>Obligaciones Financieras a Corto Plazo: Préstamos y deudas que deben ser pagados en el corto plazo.</a:t>
            </a:r>
          </a:p>
          <a:p>
            <a:pPr algn="just">
              <a:buFont typeface="Arial" panose="020B0604020202020204" pitchFamily="34" charset="0"/>
              <a:buChar char="•"/>
            </a:pPr>
            <a:r>
              <a:rPr lang="es-ES" sz="2400" dirty="0">
                <a:solidFill>
                  <a:srgbClr val="FFFFFF"/>
                </a:solidFill>
              </a:rPr>
              <a:t>Impuestos por Pagar: Impuestos corrientes que deben ser pagados al gobierno.</a:t>
            </a:r>
          </a:p>
          <a:p>
            <a:pPr algn="just"/>
            <a:endParaRPr lang="es-AR" sz="2400" dirty="0">
              <a:solidFill>
                <a:srgbClr val="FFFFFF"/>
              </a:solidFill>
            </a:endParaRPr>
          </a:p>
        </p:txBody>
      </p:sp>
      <p:pic>
        <p:nvPicPr>
          <p:cNvPr id="4" name="Imagen 3" descr="Diagrama&#10;&#10;Descripción generada automáticamente">
            <a:extLst>
              <a:ext uri="{FF2B5EF4-FFF2-40B4-BE49-F238E27FC236}">
                <a16:creationId xmlns:a16="http://schemas.microsoft.com/office/drawing/2014/main" id="{59C8DACB-1D25-C380-FF85-588A5864B6B8}"/>
              </a:ext>
            </a:extLst>
          </p:cNvPr>
          <p:cNvPicPr>
            <a:picLocks noChangeAspect="1"/>
          </p:cNvPicPr>
          <p:nvPr/>
        </p:nvPicPr>
        <p:blipFill>
          <a:blip r:embed="rId2"/>
          <a:stretch>
            <a:fillRect/>
          </a:stretch>
        </p:blipFill>
        <p:spPr>
          <a:xfrm>
            <a:off x="6092890" y="1945890"/>
            <a:ext cx="5238340" cy="2946566"/>
          </a:xfrm>
          <a:prstGeom prst="rect">
            <a:avLst/>
          </a:prstGeom>
        </p:spPr>
      </p:pic>
    </p:spTree>
    <p:extLst>
      <p:ext uri="{BB962C8B-B14F-4D97-AF65-F5344CB8AC3E}">
        <p14:creationId xmlns:p14="http://schemas.microsoft.com/office/powerpoint/2010/main" val="23922784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11" name="Rectangle 10">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13" name="Rectangle 12">
            <a:extLst>
              <a:ext uri="{FF2B5EF4-FFF2-40B4-BE49-F238E27FC236}">
                <a16:creationId xmlns:a16="http://schemas.microsoft.com/office/drawing/2014/main" id="{9203ABB4-7E2A-4248-9FE7-4A419AFF2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26970D-C1E5-4FB1-84E8-86CB9CED1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67639"/>
            <a:ext cx="11707367" cy="1852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0A092015-1C11-2E41-A56E-1DD76A5E13B7}"/>
              </a:ext>
            </a:extLst>
          </p:cNvPr>
          <p:cNvSpPr>
            <a:spLocks noGrp="1"/>
          </p:cNvSpPr>
          <p:nvPr>
            <p:ph type="title"/>
          </p:nvPr>
        </p:nvSpPr>
        <p:spPr>
          <a:xfrm>
            <a:off x="1069848" y="4590661"/>
            <a:ext cx="10210862" cy="1065690"/>
          </a:xfrm>
        </p:spPr>
        <p:txBody>
          <a:bodyPr vert="horz" lIns="91440" tIns="45720" rIns="91440" bIns="45720" rtlCol="0" anchor="b">
            <a:normAutofit/>
          </a:bodyPr>
          <a:lstStyle/>
          <a:p>
            <a:pPr algn="ctr"/>
            <a:r>
              <a:rPr lang="en-US" sz="5900" spc="-100" dirty="0"/>
              <a:t>Punto de </a:t>
            </a:r>
            <a:r>
              <a:rPr lang="en-US" sz="5900" spc="-100" dirty="0" err="1"/>
              <a:t>equilibrio</a:t>
            </a:r>
            <a:r>
              <a:rPr lang="en-US" sz="5900" spc="-100" dirty="0"/>
              <a:t> </a:t>
            </a:r>
          </a:p>
        </p:txBody>
      </p:sp>
      <p:pic>
        <p:nvPicPr>
          <p:cNvPr id="4" name="Marcador de contenido 3">
            <a:extLst>
              <a:ext uri="{FF2B5EF4-FFF2-40B4-BE49-F238E27FC236}">
                <a16:creationId xmlns:a16="http://schemas.microsoft.com/office/drawing/2014/main" id="{431BCB24-B21C-0D8F-4712-D62737124BF1}"/>
              </a:ext>
            </a:extLst>
          </p:cNvPr>
          <p:cNvPicPr>
            <a:picLocks noGrp="1" noChangeAspect="1"/>
          </p:cNvPicPr>
          <p:nvPr>
            <p:ph idx="1"/>
          </p:nvPr>
        </p:nvPicPr>
        <p:blipFill>
          <a:blip r:embed="rId2"/>
          <a:stretch>
            <a:fillRect/>
          </a:stretch>
        </p:blipFill>
        <p:spPr>
          <a:xfrm>
            <a:off x="2501442" y="484632"/>
            <a:ext cx="7774329" cy="3556755"/>
          </a:xfrm>
          <a:prstGeom prst="rect">
            <a:avLst/>
          </a:prstGeom>
        </p:spPr>
      </p:pic>
    </p:spTree>
    <p:extLst>
      <p:ext uri="{BB962C8B-B14F-4D97-AF65-F5344CB8AC3E}">
        <p14:creationId xmlns:p14="http://schemas.microsoft.com/office/powerpoint/2010/main" val="389052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1DFCBE5-52C1-48A9-89CF-E7D68CCA1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B17C8F6-D357-4254-BBAC-96B01EEBE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47203"/>
            <a:ext cx="11707367" cy="25726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96D7B61F-831D-C8EB-88BB-5E648D1244EB}"/>
              </a:ext>
            </a:extLst>
          </p:cNvPr>
          <p:cNvSpPr>
            <a:spLocks noGrp="1"/>
          </p:cNvSpPr>
          <p:nvPr>
            <p:ph type="title"/>
          </p:nvPr>
        </p:nvSpPr>
        <p:spPr>
          <a:xfrm>
            <a:off x="1063691" y="4049486"/>
            <a:ext cx="10395806" cy="1883228"/>
          </a:xfrm>
        </p:spPr>
        <p:txBody>
          <a:bodyPr>
            <a:noAutofit/>
          </a:bodyPr>
          <a:lstStyle/>
          <a:p>
            <a:r>
              <a:rPr lang="es-ES" sz="2800" dirty="0"/>
              <a:t>Estudio Económico</a:t>
            </a:r>
            <a:br>
              <a:rPr lang="es-ES" sz="2800" dirty="0"/>
            </a:br>
            <a:r>
              <a:rPr lang="es-ES" sz="2400" b="1" dirty="0"/>
              <a:t>Objetivos General</a:t>
            </a:r>
            <a:r>
              <a:rPr lang="es-ES" sz="1200" b="1" dirty="0"/>
              <a:t>: </a:t>
            </a:r>
            <a:r>
              <a:rPr lang="es-ES" sz="2800" dirty="0"/>
              <a:t>El estudio económico de un proyecto tiene como propósito fundamental determinar la viabilidad y rentabilidad del mismo. </a:t>
            </a:r>
            <a:br>
              <a:rPr lang="es-ES" sz="2800" dirty="0"/>
            </a:br>
            <a:br>
              <a:rPr lang="es-ES" sz="2800" dirty="0"/>
            </a:br>
            <a:r>
              <a:rPr lang="es-ES" sz="2800" dirty="0"/>
              <a:t>Según Gabriel Baca Urbina</a:t>
            </a:r>
            <a:endParaRPr lang="es-AR" sz="2800" dirty="0"/>
          </a:p>
        </p:txBody>
      </p:sp>
      <p:pic>
        <p:nvPicPr>
          <p:cNvPr id="4" name="Imagen 3" descr="Diagrama&#10;&#10;Descripción generada automáticamente">
            <a:extLst>
              <a:ext uri="{FF2B5EF4-FFF2-40B4-BE49-F238E27FC236}">
                <a16:creationId xmlns:a16="http://schemas.microsoft.com/office/drawing/2014/main" id="{0AB3F51C-84D5-9633-F33F-E7A1635339EF}"/>
              </a:ext>
            </a:extLst>
          </p:cNvPr>
          <p:cNvPicPr>
            <a:picLocks noChangeAspect="1"/>
          </p:cNvPicPr>
          <p:nvPr/>
        </p:nvPicPr>
        <p:blipFill>
          <a:blip r:embed="rId2"/>
          <a:stretch>
            <a:fillRect/>
          </a:stretch>
        </p:blipFill>
        <p:spPr>
          <a:xfrm>
            <a:off x="1973023" y="633927"/>
            <a:ext cx="3880661" cy="2726165"/>
          </a:xfrm>
          <a:prstGeom prst="rect">
            <a:avLst/>
          </a:prstGeom>
        </p:spPr>
      </p:pic>
      <p:pic>
        <p:nvPicPr>
          <p:cNvPr id="5" name="Imagen 4" descr="Diagrama&#10;&#10;Descripción generada automáticamente">
            <a:extLst>
              <a:ext uri="{FF2B5EF4-FFF2-40B4-BE49-F238E27FC236}">
                <a16:creationId xmlns:a16="http://schemas.microsoft.com/office/drawing/2014/main" id="{277655DE-5DB7-F0DE-DD23-4E4E77343C3F}"/>
              </a:ext>
            </a:extLst>
          </p:cNvPr>
          <p:cNvPicPr>
            <a:picLocks noChangeAspect="1"/>
          </p:cNvPicPr>
          <p:nvPr/>
        </p:nvPicPr>
        <p:blipFill>
          <a:blip r:embed="rId3"/>
          <a:stretch>
            <a:fillRect/>
          </a:stretch>
        </p:blipFill>
        <p:spPr>
          <a:xfrm>
            <a:off x="6338316" y="633927"/>
            <a:ext cx="3771473" cy="2726165"/>
          </a:xfrm>
          <a:prstGeom prst="rect">
            <a:avLst/>
          </a:prstGeom>
        </p:spPr>
      </p:pic>
    </p:spTree>
    <p:extLst>
      <p:ext uri="{BB962C8B-B14F-4D97-AF65-F5344CB8AC3E}">
        <p14:creationId xmlns:p14="http://schemas.microsoft.com/office/powerpoint/2010/main" val="4689490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1DFCBE5-52C1-48A9-89CF-E7D68CCA1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B17C8F6-D357-4254-BBAC-96B01EEBE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47203"/>
            <a:ext cx="11707367" cy="25726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D4229D69-C702-D98C-5A3F-F8090FA4A716}"/>
              </a:ext>
            </a:extLst>
          </p:cNvPr>
          <p:cNvSpPr>
            <a:spLocks noGrp="1"/>
          </p:cNvSpPr>
          <p:nvPr>
            <p:ph type="title"/>
          </p:nvPr>
        </p:nvSpPr>
        <p:spPr>
          <a:xfrm>
            <a:off x="484633" y="3910142"/>
            <a:ext cx="4825480" cy="1883228"/>
          </a:xfrm>
        </p:spPr>
        <p:txBody>
          <a:bodyPr>
            <a:normAutofit/>
          </a:bodyPr>
          <a:lstStyle/>
          <a:p>
            <a:r>
              <a:rPr lang="es-AR" sz="4400" dirty="0"/>
              <a:t>El punto de equilibrio</a:t>
            </a:r>
          </a:p>
        </p:txBody>
      </p:sp>
      <p:pic>
        <p:nvPicPr>
          <p:cNvPr id="5" name="Imagen 4" descr="Diagrama&#10;&#10;Descripción generada automáticamente">
            <a:extLst>
              <a:ext uri="{FF2B5EF4-FFF2-40B4-BE49-F238E27FC236}">
                <a16:creationId xmlns:a16="http://schemas.microsoft.com/office/drawing/2014/main" id="{3724A4F7-8F80-AC4A-99AC-63E82C22D67F}"/>
              </a:ext>
            </a:extLst>
          </p:cNvPr>
          <p:cNvPicPr>
            <a:picLocks noChangeAspect="1"/>
          </p:cNvPicPr>
          <p:nvPr/>
        </p:nvPicPr>
        <p:blipFill>
          <a:blip r:embed="rId2"/>
          <a:stretch>
            <a:fillRect/>
          </a:stretch>
        </p:blipFill>
        <p:spPr>
          <a:xfrm>
            <a:off x="3408524" y="502323"/>
            <a:ext cx="5371904" cy="3129134"/>
          </a:xfrm>
          <a:prstGeom prst="rect">
            <a:avLst/>
          </a:prstGeom>
        </p:spPr>
      </p:pic>
      <p:sp>
        <p:nvSpPr>
          <p:cNvPr id="3" name="Marcador de contenido 2">
            <a:extLst>
              <a:ext uri="{FF2B5EF4-FFF2-40B4-BE49-F238E27FC236}">
                <a16:creationId xmlns:a16="http://schemas.microsoft.com/office/drawing/2014/main" id="{4D7A5A7A-E1B1-C7D6-5840-276277CF32E3}"/>
              </a:ext>
            </a:extLst>
          </p:cNvPr>
          <p:cNvSpPr>
            <a:spLocks noGrp="1"/>
          </p:cNvSpPr>
          <p:nvPr>
            <p:ph idx="1"/>
          </p:nvPr>
        </p:nvSpPr>
        <p:spPr>
          <a:xfrm>
            <a:off x="3657601" y="3770800"/>
            <a:ext cx="7777982" cy="2161913"/>
          </a:xfrm>
        </p:spPr>
        <p:txBody>
          <a:bodyPr>
            <a:normAutofit lnSpcReduction="10000"/>
          </a:bodyPr>
          <a:lstStyle/>
          <a:p>
            <a:pPr algn="just"/>
            <a:r>
              <a:rPr lang="es-ES" sz="2400" dirty="0">
                <a:solidFill>
                  <a:srgbClr val="FFFFFF"/>
                </a:solidFill>
              </a:rPr>
              <a:t>También conocido como punto de nivelación o punto de ruptura, es un concepto clave en la evaluación financiera que indica el nivel de actividad en el cual los ingresos totales igualan los costos totales, es decir, donde no hay ni pérdidas ni ganancias. En términos más simples, es el punto en el cual una empresa ni gana ni pierde dinero, es decir, no obtiene beneficios ni incurre en pérdidas.</a:t>
            </a:r>
            <a:endParaRPr lang="es-AR" sz="2400" dirty="0">
              <a:solidFill>
                <a:srgbClr val="FFFFFF"/>
              </a:solidFill>
            </a:endParaRPr>
          </a:p>
        </p:txBody>
      </p:sp>
    </p:spTree>
    <p:extLst>
      <p:ext uri="{BB962C8B-B14F-4D97-AF65-F5344CB8AC3E}">
        <p14:creationId xmlns:p14="http://schemas.microsoft.com/office/powerpoint/2010/main" val="960940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81577AD-DA5F-48B3-8FB9-5199BA9EE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5350"/>
            <a:ext cx="4642228" cy="5330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1A7849B1-9CB1-0B83-D386-D3C151D2354E}"/>
              </a:ext>
            </a:extLst>
          </p:cNvPr>
          <p:cNvSpPr>
            <a:spLocks noGrp="1"/>
          </p:cNvSpPr>
          <p:nvPr>
            <p:ph type="title"/>
          </p:nvPr>
        </p:nvSpPr>
        <p:spPr>
          <a:xfrm>
            <a:off x="313057" y="2676877"/>
            <a:ext cx="4016116" cy="1255469"/>
          </a:xfrm>
        </p:spPr>
        <p:txBody>
          <a:bodyPr>
            <a:normAutofit/>
          </a:bodyPr>
          <a:lstStyle/>
          <a:p>
            <a:r>
              <a:rPr lang="es-AR" dirty="0"/>
              <a:t>Cálculo del Punto de Equilibrio</a:t>
            </a:r>
          </a:p>
        </p:txBody>
      </p:sp>
      <p:sp>
        <p:nvSpPr>
          <p:cNvPr id="3" name="Marcador de contenido 2">
            <a:extLst>
              <a:ext uri="{FF2B5EF4-FFF2-40B4-BE49-F238E27FC236}">
                <a16:creationId xmlns:a16="http://schemas.microsoft.com/office/drawing/2014/main" id="{D761AF40-C4DE-959D-0C4D-D0369538BFD3}"/>
              </a:ext>
            </a:extLst>
          </p:cNvPr>
          <p:cNvSpPr>
            <a:spLocks noGrp="1"/>
          </p:cNvSpPr>
          <p:nvPr>
            <p:ph idx="1"/>
          </p:nvPr>
        </p:nvSpPr>
        <p:spPr>
          <a:xfrm>
            <a:off x="4812129" y="544124"/>
            <a:ext cx="6760480" cy="3274586"/>
          </a:xfrm>
        </p:spPr>
        <p:txBody>
          <a:bodyPr anchor="t">
            <a:normAutofit/>
          </a:bodyPr>
          <a:lstStyle/>
          <a:p>
            <a:pPr marL="0" indent="0" algn="just">
              <a:buNone/>
            </a:pPr>
            <a:r>
              <a:rPr lang="es-ES" sz="2400" dirty="0">
                <a:solidFill>
                  <a:schemeClr val="accent1">
                    <a:lumMod val="75000"/>
                  </a:schemeClr>
                </a:solidFill>
              </a:rPr>
              <a:t>Para calcular el punto de equilibrio, se utilizan principalmente dos métodos</a:t>
            </a:r>
          </a:p>
          <a:p>
            <a:pPr marL="457200" indent="-457200" algn="just">
              <a:buFont typeface="+mj-lt"/>
              <a:buAutoNum type="arabicPeriod"/>
            </a:pPr>
            <a:r>
              <a:rPr lang="es-ES" sz="2400" dirty="0">
                <a:solidFill>
                  <a:schemeClr val="accent1">
                    <a:lumMod val="75000"/>
                  </a:schemeClr>
                </a:solidFill>
              </a:rPr>
              <a:t>Punto de Equilibrio en Unidades</a:t>
            </a:r>
          </a:p>
          <a:p>
            <a:pPr marL="457200" indent="-457200" algn="just">
              <a:buFont typeface="+mj-lt"/>
              <a:buAutoNum type="arabicPeriod"/>
            </a:pPr>
            <a:r>
              <a:rPr lang="es-ES" sz="2400" dirty="0">
                <a:solidFill>
                  <a:schemeClr val="accent1">
                    <a:lumMod val="75000"/>
                  </a:schemeClr>
                </a:solidFill>
              </a:rPr>
              <a:t>Punto de Equilibrio en Ventas (en valor monetario)</a:t>
            </a:r>
            <a:endParaRPr lang="es-AR" sz="2400" dirty="0">
              <a:solidFill>
                <a:schemeClr val="accent1">
                  <a:lumMod val="75000"/>
                </a:schemeClr>
              </a:solidFill>
            </a:endParaRPr>
          </a:p>
        </p:txBody>
      </p:sp>
      <p:pic>
        <p:nvPicPr>
          <p:cNvPr id="5" name="Imagen 4" descr="Diagrama&#10;&#10;Descripción generada automáticamente">
            <a:extLst>
              <a:ext uri="{FF2B5EF4-FFF2-40B4-BE49-F238E27FC236}">
                <a16:creationId xmlns:a16="http://schemas.microsoft.com/office/drawing/2014/main" id="{3F644D4A-5CED-6051-C0AE-F30F42FD5912}"/>
              </a:ext>
            </a:extLst>
          </p:cNvPr>
          <p:cNvPicPr>
            <a:picLocks noChangeAspect="1"/>
          </p:cNvPicPr>
          <p:nvPr/>
        </p:nvPicPr>
        <p:blipFill>
          <a:blip r:embed="rId2"/>
          <a:stretch>
            <a:fillRect/>
          </a:stretch>
        </p:blipFill>
        <p:spPr>
          <a:xfrm>
            <a:off x="5095486" y="3304612"/>
            <a:ext cx="6193767" cy="3483993"/>
          </a:xfrm>
          <a:prstGeom prst="rect">
            <a:avLst/>
          </a:prstGeom>
        </p:spPr>
      </p:pic>
    </p:spTree>
    <p:extLst>
      <p:ext uri="{BB962C8B-B14F-4D97-AF65-F5344CB8AC3E}">
        <p14:creationId xmlns:p14="http://schemas.microsoft.com/office/powerpoint/2010/main" val="21269971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F57F01-D99B-457C-070C-6E381D87BC70}"/>
              </a:ext>
            </a:extLst>
          </p:cNvPr>
          <p:cNvSpPr>
            <a:spLocks noGrp="1"/>
          </p:cNvSpPr>
          <p:nvPr>
            <p:ph type="title"/>
          </p:nvPr>
        </p:nvSpPr>
        <p:spPr/>
        <p:txBody>
          <a:bodyPr>
            <a:noAutofit/>
          </a:bodyPr>
          <a:lstStyle/>
          <a:p>
            <a:pPr algn="just"/>
            <a:r>
              <a:rPr lang="es-ES" sz="2800" dirty="0"/>
              <a:t>El punto de equilibrio es importante considerar dos tipos principales de costos que afectan directamente la rentabilidad y la decisión de precios de una empresa.</a:t>
            </a:r>
            <a:br>
              <a:rPr lang="es-ES" sz="2800" dirty="0"/>
            </a:br>
            <a:br>
              <a:rPr lang="es-ES" sz="2800" dirty="0"/>
            </a:br>
            <a:r>
              <a:rPr lang="es-ES" sz="2800" dirty="0"/>
              <a:t> Estos son: Fijo y Variables</a:t>
            </a:r>
            <a:endParaRPr lang="es-AR" sz="2800" dirty="0"/>
          </a:p>
        </p:txBody>
      </p:sp>
      <p:sp>
        <p:nvSpPr>
          <p:cNvPr id="3" name="Marcador de contenido 2">
            <a:extLst>
              <a:ext uri="{FF2B5EF4-FFF2-40B4-BE49-F238E27FC236}">
                <a16:creationId xmlns:a16="http://schemas.microsoft.com/office/drawing/2014/main" id="{0C0AEEDA-7CD1-D47A-C313-D27C671CAE29}"/>
              </a:ext>
            </a:extLst>
          </p:cNvPr>
          <p:cNvSpPr>
            <a:spLocks noGrp="1"/>
          </p:cNvSpPr>
          <p:nvPr>
            <p:ph idx="1"/>
          </p:nvPr>
        </p:nvSpPr>
        <p:spPr>
          <a:xfrm>
            <a:off x="3869268" y="864108"/>
            <a:ext cx="7796706" cy="5120640"/>
          </a:xfrm>
        </p:spPr>
        <p:txBody>
          <a:bodyPr>
            <a:normAutofit/>
          </a:bodyPr>
          <a:lstStyle/>
          <a:p>
            <a:pPr marL="0" indent="0" algn="just">
              <a:buNone/>
            </a:pPr>
            <a:r>
              <a:rPr lang="es-ES" sz="2800" b="1" dirty="0"/>
              <a:t>Costos Fijos:</a:t>
            </a:r>
            <a:endParaRPr lang="es-ES" sz="2800" dirty="0"/>
          </a:p>
          <a:p>
            <a:pPr algn="just">
              <a:buFont typeface="Arial" panose="020B0604020202020204" pitchFamily="34" charset="0"/>
              <a:buChar char="•"/>
            </a:pPr>
            <a:r>
              <a:rPr lang="es-ES" sz="2800" b="1" dirty="0"/>
              <a:t>Definición:</a:t>
            </a:r>
            <a:r>
              <a:rPr lang="es-ES" sz="2800" dirty="0"/>
              <a:t> Son aquellos costos que no varían en función del nivel de producción o ventas de la empresa en el corto plazo. Incluyen gastos como alquileres, salarios fijos del personal administrativo, seguros, depreciación de activos fijos, entre otros.</a:t>
            </a:r>
          </a:p>
          <a:p>
            <a:pPr algn="just">
              <a:buFont typeface="Arial" panose="020B0604020202020204" pitchFamily="34" charset="0"/>
              <a:buChar char="•"/>
            </a:pPr>
            <a:endParaRPr lang="es-ES" sz="2800" dirty="0"/>
          </a:p>
          <a:p>
            <a:pPr marL="0" indent="0" algn="just">
              <a:buNone/>
            </a:pPr>
            <a:r>
              <a:rPr lang="es-ES" sz="2800" b="1" dirty="0"/>
              <a:t>Ejemplo:</a:t>
            </a:r>
            <a:r>
              <a:rPr lang="es-ES" sz="2800" dirty="0"/>
              <a:t> El alquiler mensual de las instalaciones de la empresa, que debe pagarse independientemente de la cantidad de productos vendidos.</a:t>
            </a:r>
          </a:p>
          <a:p>
            <a:pPr algn="just"/>
            <a:endParaRPr lang="es-AR" sz="2800" dirty="0"/>
          </a:p>
        </p:txBody>
      </p:sp>
    </p:spTree>
    <p:extLst>
      <p:ext uri="{BB962C8B-B14F-4D97-AF65-F5344CB8AC3E}">
        <p14:creationId xmlns:p14="http://schemas.microsoft.com/office/powerpoint/2010/main" val="1913708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044749-5AFB-7FC3-CE50-7B4F78BB2843}"/>
              </a:ext>
            </a:extLst>
          </p:cNvPr>
          <p:cNvSpPr>
            <a:spLocks noGrp="1"/>
          </p:cNvSpPr>
          <p:nvPr>
            <p:ph type="title"/>
          </p:nvPr>
        </p:nvSpPr>
        <p:spPr/>
        <p:txBody>
          <a:bodyPr/>
          <a:lstStyle/>
          <a:p>
            <a:r>
              <a:rPr lang="es-ES" b="1" dirty="0"/>
              <a:t>Costos Variables:</a:t>
            </a:r>
            <a:endParaRPr lang="es-AR" dirty="0"/>
          </a:p>
        </p:txBody>
      </p:sp>
      <p:sp>
        <p:nvSpPr>
          <p:cNvPr id="3" name="Marcador de contenido 2">
            <a:extLst>
              <a:ext uri="{FF2B5EF4-FFF2-40B4-BE49-F238E27FC236}">
                <a16:creationId xmlns:a16="http://schemas.microsoft.com/office/drawing/2014/main" id="{D705311B-1D10-11B0-5978-F919CD2D0DD5}"/>
              </a:ext>
            </a:extLst>
          </p:cNvPr>
          <p:cNvSpPr>
            <a:spLocks noGrp="1"/>
          </p:cNvSpPr>
          <p:nvPr>
            <p:ph idx="1"/>
          </p:nvPr>
        </p:nvSpPr>
        <p:spPr/>
        <p:txBody>
          <a:bodyPr>
            <a:normAutofit/>
          </a:bodyPr>
          <a:lstStyle/>
          <a:p>
            <a:pPr marL="0" indent="0" algn="just">
              <a:buNone/>
            </a:pPr>
            <a:r>
              <a:rPr lang="es-ES" sz="2800" b="1" dirty="0"/>
              <a:t>Definición:</a:t>
            </a:r>
            <a:r>
              <a:rPr lang="es-ES" sz="2800" dirty="0"/>
              <a:t> Son costos que varían directamente con el nivel de producción o ventas de la empresa. Estos costos aumentan o disminuyen en proporción directa a la actividad operativa de la empresa.</a:t>
            </a:r>
          </a:p>
          <a:p>
            <a:pPr marL="0" indent="0" algn="just">
              <a:buNone/>
            </a:pPr>
            <a:endParaRPr lang="es-ES" sz="2800" dirty="0"/>
          </a:p>
          <a:p>
            <a:pPr algn="just">
              <a:buFont typeface="Arial" panose="020B0604020202020204" pitchFamily="34" charset="0"/>
              <a:buChar char="•"/>
            </a:pPr>
            <a:r>
              <a:rPr lang="es-ES" sz="2800" b="1" dirty="0"/>
              <a:t>Ejemplo:</a:t>
            </a:r>
            <a:r>
              <a:rPr lang="es-ES" sz="2800" dirty="0"/>
              <a:t> El costo de materia prima, mano de obra directa relacionada con la producción de bienes o servicios, comisiones de ventas, entre otros.</a:t>
            </a:r>
          </a:p>
          <a:p>
            <a:pPr algn="just"/>
            <a:endParaRPr lang="es-AR" sz="2800" dirty="0"/>
          </a:p>
        </p:txBody>
      </p:sp>
    </p:spTree>
    <p:extLst>
      <p:ext uri="{BB962C8B-B14F-4D97-AF65-F5344CB8AC3E}">
        <p14:creationId xmlns:p14="http://schemas.microsoft.com/office/powerpoint/2010/main" val="25513314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E4B2F3-F101-BAD4-C6A4-C2124052E7F9}"/>
              </a:ext>
            </a:extLst>
          </p:cNvPr>
          <p:cNvSpPr>
            <a:spLocks noGrp="1"/>
          </p:cNvSpPr>
          <p:nvPr>
            <p:ph type="title"/>
          </p:nvPr>
        </p:nvSpPr>
        <p:spPr/>
        <p:txBody>
          <a:bodyPr/>
          <a:lstStyle/>
          <a:p>
            <a:pPr algn="just"/>
            <a:r>
              <a:rPr lang="es-ES" dirty="0"/>
              <a:t>Importancia de Distinguir entre Costos Fijos y Variables</a:t>
            </a:r>
            <a:endParaRPr lang="es-AR" dirty="0"/>
          </a:p>
        </p:txBody>
      </p:sp>
      <p:sp>
        <p:nvSpPr>
          <p:cNvPr id="3" name="Marcador de contenido 2">
            <a:extLst>
              <a:ext uri="{FF2B5EF4-FFF2-40B4-BE49-F238E27FC236}">
                <a16:creationId xmlns:a16="http://schemas.microsoft.com/office/drawing/2014/main" id="{0F2644E5-D848-DD1D-6FAE-50499D867911}"/>
              </a:ext>
            </a:extLst>
          </p:cNvPr>
          <p:cNvSpPr>
            <a:spLocks noGrp="1"/>
          </p:cNvSpPr>
          <p:nvPr>
            <p:ph idx="1"/>
          </p:nvPr>
        </p:nvSpPr>
        <p:spPr/>
        <p:txBody>
          <a:bodyPr>
            <a:normAutofit/>
          </a:bodyPr>
          <a:lstStyle/>
          <a:p>
            <a:pPr algn="just"/>
            <a:r>
              <a:rPr lang="es-ES" sz="2800" dirty="0"/>
              <a:t>Impacto en la Rentabilidad: Los costos fijos deben cubrirse antes de que una empresa pueda comenzar a generar ganancias. Determinar estos costos es crucial para establecer precios de venta que aseguren la rentabilidad.</a:t>
            </a:r>
          </a:p>
          <a:p>
            <a:pPr algn="just"/>
            <a:r>
              <a:rPr lang="es-ES" sz="2800" dirty="0"/>
              <a:t>Análisis de Sensibilidad: Entender cómo varían los costos fijos y variables con los cambios en el volumen de ventas permite a las empresas planificar estratégicamente y realizar análisis de sensibilidad para evaluar diferentes escenarios operativos.</a:t>
            </a:r>
            <a:endParaRPr lang="es-AR" sz="2800" dirty="0"/>
          </a:p>
        </p:txBody>
      </p:sp>
    </p:spTree>
    <p:extLst>
      <p:ext uri="{BB962C8B-B14F-4D97-AF65-F5344CB8AC3E}">
        <p14:creationId xmlns:p14="http://schemas.microsoft.com/office/powerpoint/2010/main" val="1632674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AFDBB8-414A-08CA-03BB-97EC37F676CA}"/>
              </a:ext>
            </a:extLst>
          </p:cNvPr>
          <p:cNvSpPr>
            <a:spLocks noGrp="1"/>
          </p:cNvSpPr>
          <p:nvPr>
            <p:ph type="title"/>
          </p:nvPr>
        </p:nvSpPr>
        <p:spPr/>
        <p:txBody>
          <a:bodyPr/>
          <a:lstStyle/>
          <a:p>
            <a:r>
              <a:rPr lang="es-AR" dirty="0"/>
              <a:t>Análisis Financiero:</a:t>
            </a:r>
          </a:p>
        </p:txBody>
      </p:sp>
      <p:sp>
        <p:nvSpPr>
          <p:cNvPr id="3" name="Marcador de contenido 2">
            <a:extLst>
              <a:ext uri="{FF2B5EF4-FFF2-40B4-BE49-F238E27FC236}">
                <a16:creationId xmlns:a16="http://schemas.microsoft.com/office/drawing/2014/main" id="{4D306CF7-A3F6-11CB-945D-786E36C205DD}"/>
              </a:ext>
            </a:extLst>
          </p:cNvPr>
          <p:cNvSpPr>
            <a:spLocks noGrp="1"/>
          </p:cNvSpPr>
          <p:nvPr>
            <p:ph idx="1"/>
          </p:nvPr>
        </p:nvSpPr>
        <p:spPr/>
        <p:txBody>
          <a:bodyPr/>
          <a:lstStyle/>
          <a:p>
            <a:pPr algn="l">
              <a:buFont typeface="Arial" panose="020B0604020202020204" pitchFamily="34" charset="0"/>
              <a:buChar char="•"/>
            </a:pPr>
            <a:r>
              <a:rPr lang="es-ES" b="1" i="0" dirty="0">
                <a:solidFill>
                  <a:srgbClr val="28303D"/>
                </a:solidFill>
                <a:effectLst/>
                <a:highlight>
                  <a:srgbClr val="FFFFFF"/>
                </a:highlight>
                <a:latin typeface="-apple-system"/>
              </a:rPr>
              <a:t>Enfoque:</a:t>
            </a:r>
            <a:r>
              <a:rPr lang="es-ES" b="0" i="0" dirty="0">
                <a:solidFill>
                  <a:srgbClr val="28303D"/>
                </a:solidFill>
                <a:effectLst/>
                <a:highlight>
                  <a:srgbClr val="FFFFFF"/>
                </a:highlight>
                <a:latin typeface="-apple-system"/>
              </a:rPr>
              <a:t> Se centra en la evaluación de la posición financiera de una empresa y cómo gestiona sus recursos financieros. Es decir, evalúa la capacidad de la empresa para generar beneficios sostenibles, mantener la liquidez, cumplir con sus obligaciones financieras y utilizar de manera eficiente los recursos financieros. Se centra en los flujos monetarios y su valuación a la tasa de mercado .</a:t>
            </a:r>
          </a:p>
          <a:p>
            <a:pPr algn="l">
              <a:buFont typeface="Arial" panose="020B0604020202020204" pitchFamily="34" charset="0"/>
              <a:buChar char="•"/>
            </a:pPr>
            <a:r>
              <a:rPr lang="es-ES" b="1" i="0" dirty="0">
                <a:solidFill>
                  <a:srgbClr val="28303D"/>
                </a:solidFill>
                <a:effectLst/>
                <a:highlight>
                  <a:srgbClr val="FFFFFF"/>
                </a:highlight>
                <a:latin typeface="-apple-system"/>
              </a:rPr>
              <a:t>Evaluación:</a:t>
            </a:r>
            <a:r>
              <a:rPr lang="es-ES" b="0" i="0" dirty="0">
                <a:solidFill>
                  <a:srgbClr val="28303D"/>
                </a:solidFill>
                <a:effectLst/>
                <a:highlight>
                  <a:srgbClr val="FFFFFF"/>
                </a:highlight>
                <a:latin typeface="-apple-system"/>
              </a:rPr>
              <a:t> Incluye los estados financieros, análisis de ratios de liquidez, solvencia y endeudamiento, rentabilidad, la gestión de flujos de efectivo, las fuentes de financiamiento así como tasas de retorno sobre activos e inversiones, tasas de financiamiento y valuación financiera.</a:t>
            </a:r>
          </a:p>
          <a:p>
            <a:endParaRPr lang="es-AR" dirty="0"/>
          </a:p>
        </p:txBody>
      </p:sp>
    </p:spTree>
    <p:extLst>
      <p:ext uri="{BB962C8B-B14F-4D97-AF65-F5344CB8AC3E}">
        <p14:creationId xmlns:p14="http://schemas.microsoft.com/office/powerpoint/2010/main" val="236894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3" name="Rectangle 22">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25" name="Rectangle 24">
            <a:extLst>
              <a:ext uri="{FF2B5EF4-FFF2-40B4-BE49-F238E27FC236}">
                <a16:creationId xmlns:a16="http://schemas.microsoft.com/office/drawing/2014/main" id="{9203ABB4-7E2A-4248-9FE7-4A419AFF2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126970D-C1E5-4FB1-84E8-86CB9CED1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67639"/>
            <a:ext cx="11707367" cy="1852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232FF8EB-E299-DD49-850C-5CCC91AFB266}"/>
              </a:ext>
            </a:extLst>
          </p:cNvPr>
          <p:cNvSpPr>
            <a:spLocks noGrp="1"/>
          </p:cNvSpPr>
          <p:nvPr>
            <p:ph type="title"/>
          </p:nvPr>
        </p:nvSpPr>
        <p:spPr>
          <a:xfrm>
            <a:off x="1069848" y="4590661"/>
            <a:ext cx="10210862" cy="1065690"/>
          </a:xfrm>
        </p:spPr>
        <p:txBody>
          <a:bodyPr vert="horz" lIns="91440" tIns="45720" rIns="91440" bIns="45720" rtlCol="0" anchor="b">
            <a:normAutofit/>
          </a:bodyPr>
          <a:lstStyle/>
          <a:p>
            <a:r>
              <a:rPr lang="en-US" sz="5900" spc="-100"/>
              <a:t>Cálculo del Punto de Equilibrio</a:t>
            </a:r>
          </a:p>
        </p:txBody>
      </p:sp>
      <p:pic>
        <p:nvPicPr>
          <p:cNvPr id="5" name="Marcador de contenido 4">
            <a:extLst>
              <a:ext uri="{FF2B5EF4-FFF2-40B4-BE49-F238E27FC236}">
                <a16:creationId xmlns:a16="http://schemas.microsoft.com/office/drawing/2014/main" id="{A11992A6-0C5A-2BA6-99D2-2EB8FE03C45D}"/>
              </a:ext>
            </a:extLst>
          </p:cNvPr>
          <p:cNvPicPr>
            <a:picLocks noGrp="1" noChangeAspect="1"/>
          </p:cNvPicPr>
          <p:nvPr>
            <p:ph idx="1"/>
          </p:nvPr>
        </p:nvPicPr>
        <p:blipFill rotWithShape="1">
          <a:blip r:embed="rId2"/>
          <a:srcRect l="36411" t="49999" r="14462" b="27990"/>
          <a:stretch/>
        </p:blipFill>
        <p:spPr>
          <a:xfrm>
            <a:off x="1069848" y="1465661"/>
            <a:ext cx="9770218" cy="2462329"/>
          </a:xfrm>
          <a:prstGeom prst="rect">
            <a:avLst/>
          </a:prstGeom>
        </p:spPr>
      </p:pic>
    </p:spTree>
    <p:extLst>
      <p:ext uri="{BB962C8B-B14F-4D97-AF65-F5344CB8AC3E}">
        <p14:creationId xmlns:p14="http://schemas.microsoft.com/office/powerpoint/2010/main" val="16456849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304047-B97C-7321-791A-AB4E9CF7338B}"/>
              </a:ext>
            </a:extLst>
          </p:cNvPr>
          <p:cNvSpPr>
            <a:spLocks noGrp="1"/>
          </p:cNvSpPr>
          <p:nvPr>
            <p:ph type="title"/>
          </p:nvPr>
        </p:nvSpPr>
        <p:spPr/>
        <p:txBody>
          <a:bodyPr/>
          <a:lstStyle/>
          <a:p>
            <a:pPr algn="just"/>
            <a:r>
              <a:rPr lang="es-ES" dirty="0"/>
              <a:t>Ejemplo de Aplicación:</a:t>
            </a:r>
            <a:br>
              <a:rPr lang="es-ES" dirty="0"/>
            </a:br>
            <a:r>
              <a:rPr lang="es-ES" dirty="0"/>
              <a:t> </a:t>
            </a:r>
            <a:r>
              <a:rPr lang="es-ES" sz="2800" dirty="0"/>
              <a:t>Supongamos que una empresa tiene los siguientes datos para un producto</a:t>
            </a:r>
            <a:endParaRPr lang="es-AR" dirty="0"/>
          </a:p>
        </p:txBody>
      </p:sp>
      <p:sp>
        <p:nvSpPr>
          <p:cNvPr id="3" name="Marcador de contenido 2">
            <a:extLst>
              <a:ext uri="{FF2B5EF4-FFF2-40B4-BE49-F238E27FC236}">
                <a16:creationId xmlns:a16="http://schemas.microsoft.com/office/drawing/2014/main" id="{6453AB28-84AC-73AC-F92D-9C6D878D76CD}"/>
              </a:ext>
            </a:extLst>
          </p:cNvPr>
          <p:cNvSpPr>
            <a:spLocks noGrp="1"/>
          </p:cNvSpPr>
          <p:nvPr>
            <p:ph idx="1"/>
          </p:nvPr>
        </p:nvSpPr>
        <p:spPr/>
        <p:txBody>
          <a:bodyPr>
            <a:normAutofit/>
          </a:bodyPr>
          <a:lstStyle/>
          <a:p>
            <a:pPr algn="just"/>
            <a:r>
              <a:rPr lang="es-ES" sz="2400" dirty="0"/>
              <a:t>Costos fijos mensuales: $10,000</a:t>
            </a:r>
          </a:p>
          <a:p>
            <a:pPr algn="just"/>
            <a:r>
              <a:rPr lang="es-ES" sz="2400" dirty="0"/>
              <a:t>Costo variable por unidad: $5</a:t>
            </a:r>
          </a:p>
          <a:p>
            <a:pPr algn="just"/>
            <a:r>
              <a:rPr lang="es-ES" sz="2400" dirty="0"/>
              <a:t>Precio de venta por unidad: $15Para calcular el punto de equilibrio en unidades:</a:t>
            </a:r>
          </a:p>
          <a:p>
            <a:pPr algn="just"/>
            <a:endParaRPr lang="es-ES" sz="2400" dirty="0"/>
          </a:p>
          <a:p>
            <a:pPr algn="just"/>
            <a:endParaRPr lang="es-ES" sz="2400" dirty="0"/>
          </a:p>
          <a:p>
            <a:pPr marL="0" indent="0" algn="just">
              <a:buNone/>
            </a:pPr>
            <a:r>
              <a:rPr lang="es-ES" sz="2400" dirty="0"/>
              <a:t>Esto significa que la empresa necesita vender al menos 1,000 unidades de su producto para cubrir todos los costos fijos y variables y alcanzar el punto de equilibrio.</a:t>
            </a:r>
            <a:endParaRPr lang="es-AR" sz="2400" dirty="0"/>
          </a:p>
        </p:txBody>
      </p:sp>
      <p:pic>
        <p:nvPicPr>
          <p:cNvPr id="5" name="Imagen 4">
            <a:extLst>
              <a:ext uri="{FF2B5EF4-FFF2-40B4-BE49-F238E27FC236}">
                <a16:creationId xmlns:a16="http://schemas.microsoft.com/office/drawing/2014/main" id="{2779DBF5-3C3B-BABF-05C9-E4FF518E051A}"/>
              </a:ext>
            </a:extLst>
          </p:cNvPr>
          <p:cNvPicPr>
            <a:picLocks noChangeAspect="1"/>
          </p:cNvPicPr>
          <p:nvPr/>
        </p:nvPicPr>
        <p:blipFill rotWithShape="1">
          <a:blip r:embed="rId2"/>
          <a:srcRect l="33751" t="50000" r="19556" b="41501"/>
          <a:stretch/>
        </p:blipFill>
        <p:spPr>
          <a:xfrm>
            <a:off x="4395019" y="3354373"/>
            <a:ext cx="5692877" cy="582561"/>
          </a:xfrm>
          <a:prstGeom prst="rect">
            <a:avLst/>
          </a:prstGeom>
        </p:spPr>
      </p:pic>
    </p:spTree>
    <p:extLst>
      <p:ext uri="{BB962C8B-B14F-4D97-AF65-F5344CB8AC3E}">
        <p14:creationId xmlns:p14="http://schemas.microsoft.com/office/powerpoint/2010/main" val="5912593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AAA52C-1421-D5AD-CF69-26B0EF01DF03}"/>
              </a:ext>
            </a:extLst>
          </p:cNvPr>
          <p:cNvSpPr>
            <a:spLocks noGrp="1"/>
          </p:cNvSpPr>
          <p:nvPr>
            <p:ph type="title"/>
          </p:nvPr>
        </p:nvSpPr>
        <p:spPr/>
        <p:txBody>
          <a:bodyPr/>
          <a:lstStyle/>
          <a:p>
            <a:r>
              <a:rPr lang="es-ES" dirty="0"/>
              <a:t>Punto de Equilibrio en ventas</a:t>
            </a:r>
            <a:endParaRPr lang="es-AR" dirty="0"/>
          </a:p>
        </p:txBody>
      </p:sp>
      <p:sp>
        <p:nvSpPr>
          <p:cNvPr id="3" name="Marcador de contenido 2">
            <a:extLst>
              <a:ext uri="{FF2B5EF4-FFF2-40B4-BE49-F238E27FC236}">
                <a16:creationId xmlns:a16="http://schemas.microsoft.com/office/drawing/2014/main" id="{F2DFC1A6-46DE-9F24-3131-3704156A748F}"/>
              </a:ext>
            </a:extLst>
          </p:cNvPr>
          <p:cNvSpPr>
            <a:spLocks noGrp="1"/>
          </p:cNvSpPr>
          <p:nvPr>
            <p:ph idx="1"/>
          </p:nvPr>
        </p:nvSpPr>
        <p:spPr>
          <a:xfrm>
            <a:off x="3765755" y="873252"/>
            <a:ext cx="7531510" cy="3280189"/>
          </a:xfrm>
        </p:spPr>
        <p:txBody>
          <a:bodyPr>
            <a:normAutofit/>
          </a:bodyPr>
          <a:lstStyle/>
          <a:p>
            <a:pPr algn="just"/>
            <a:r>
              <a:rPr lang="es-ES" sz="2800"/>
              <a:t>El Punto de Equilibrio en ventas es el nivel de ventas necesario para que una empresa cubra todos sus costos fijos y variables, sin obtener ni pérdidas ni ganancias. Es un indicador crucial en la gestión financiera y permite determinar el volumen mínimo de ventas requerido para alcanzar la neutralidad financiera.</a:t>
            </a:r>
            <a:endParaRPr lang="es-AR" sz="2800" dirty="0"/>
          </a:p>
        </p:txBody>
      </p:sp>
      <p:pic>
        <p:nvPicPr>
          <p:cNvPr id="4" name="Imagen 3">
            <a:extLst>
              <a:ext uri="{FF2B5EF4-FFF2-40B4-BE49-F238E27FC236}">
                <a16:creationId xmlns:a16="http://schemas.microsoft.com/office/drawing/2014/main" id="{70BBE444-6B8E-8C67-6017-28D0AADD9342}"/>
              </a:ext>
            </a:extLst>
          </p:cNvPr>
          <p:cNvPicPr>
            <a:picLocks noChangeAspect="1"/>
          </p:cNvPicPr>
          <p:nvPr/>
        </p:nvPicPr>
        <p:blipFill>
          <a:blip r:embed="rId2"/>
          <a:stretch>
            <a:fillRect/>
          </a:stretch>
        </p:blipFill>
        <p:spPr>
          <a:xfrm>
            <a:off x="5445487" y="4141338"/>
            <a:ext cx="4539169" cy="2269585"/>
          </a:xfrm>
          <a:prstGeom prst="rect">
            <a:avLst/>
          </a:prstGeom>
        </p:spPr>
      </p:pic>
    </p:spTree>
    <p:extLst>
      <p:ext uri="{BB962C8B-B14F-4D97-AF65-F5344CB8AC3E}">
        <p14:creationId xmlns:p14="http://schemas.microsoft.com/office/powerpoint/2010/main" val="29921354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F9BD84-9C29-DE39-6ED8-CFBFBE63D839}"/>
              </a:ext>
            </a:extLst>
          </p:cNvPr>
          <p:cNvSpPr>
            <a:spLocks noGrp="1"/>
          </p:cNvSpPr>
          <p:nvPr>
            <p:ph type="title"/>
          </p:nvPr>
        </p:nvSpPr>
        <p:spPr/>
        <p:txBody>
          <a:bodyPr/>
          <a:lstStyle/>
          <a:p>
            <a:pPr algn="just"/>
            <a:r>
              <a:rPr lang="es-ES" dirty="0"/>
              <a:t>Cálculo del Punto de Equilibrio en Ventas</a:t>
            </a:r>
            <a:endParaRPr lang="es-AR" dirty="0"/>
          </a:p>
        </p:txBody>
      </p:sp>
      <p:sp>
        <p:nvSpPr>
          <p:cNvPr id="3" name="Marcador de contenido 2">
            <a:extLst>
              <a:ext uri="{FF2B5EF4-FFF2-40B4-BE49-F238E27FC236}">
                <a16:creationId xmlns:a16="http://schemas.microsoft.com/office/drawing/2014/main" id="{352FD307-EB05-DCB8-7C72-F16A4A1A9811}"/>
              </a:ext>
            </a:extLst>
          </p:cNvPr>
          <p:cNvSpPr>
            <a:spLocks noGrp="1"/>
          </p:cNvSpPr>
          <p:nvPr>
            <p:ph idx="1"/>
          </p:nvPr>
        </p:nvSpPr>
        <p:spPr>
          <a:xfrm>
            <a:off x="3839770" y="1965960"/>
            <a:ext cx="7315200" cy="5120640"/>
          </a:xfrm>
        </p:spPr>
        <p:txBody>
          <a:bodyPr>
            <a:normAutofit/>
          </a:bodyPr>
          <a:lstStyle/>
          <a:p>
            <a:pPr algn="just"/>
            <a:r>
              <a:rPr lang="es-ES" sz="2400" dirty="0"/>
              <a:t>Para calcular el punto de equilibrio en ventas, se utiliza la siguiente fórmula:</a:t>
            </a:r>
          </a:p>
          <a:p>
            <a:pPr algn="just"/>
            <a:endParaRPr lang="es-ES" sz="2400" dirty="0"/>
          </a:p>
          <a:p>
            <a:pPr algn="just"/>
            <a:r>
              <a:rPr lang="es-ES" sz="2400" dirty="0"/>
              <a:t>Donde:</a:t>
            </a:r>
          </a:p>
          <a:p>
            <a:pPr algn="just">
              <a:buFont typeface="Arial" panose="020B0604020202020204" pitchFamily="34" charset="0"/>
              <a:buChar char="•"/>
            </a:pPr>
            <a:r>
              <a:rPr lang="es-ES" sz="2400" b="1" dirty="0"/>
              <a:t>Costos Fijos Totales:</a:t>
            </a:r>
            <a:r>
              <a:rPr lang="es-ES" sz="2400" dirty="0"/>
              <a:t> Son los gastos que no varían con el nivel de actividad o ventas de la empresa en el corto plazo. Incluyen costos como alquileres, salarios fijos, depreciación, seguros, entre otros.</a:t>
            </a:r>
          </a:p>
          <a:p>
            <a:pPr algn="just">
              <a:buFont typeface="Arial" panose="020B0604020202020204" pitchFamily="34" charset="0"/>
              <a:buChar char="•"/>
            </a:pPr>
            <a:r>
              <a:rPr lang="es-ES" sz="2400" b="1" dirty="0"/>
              <a:t>Margen de Contribución porcentual:</a:t>
            </a:r>
            <a:r>
              <a:rPr lang="es-ES" sz="2400" dirty="0"/>
              <a:t> Es la proporción de cada unidad vendida que contribuye a cubrir los costos fijos y generar utilidades. Se calcula como </a:t>
            </a:r>
          </a:p>
          <a:p>
            <a:pPr algn="just"/>
            <a:endParaRPr lang="es-ES" sz="2400" dirty="0"/>
          </a:p>
          <a:p>
            <a:pPr algn="just"/>
            <a:endParaRPr lang="es-ES" sz="2400" dirty="0"/>
          </a:p>
          <a:p>
            <a:pPr algn="just"/>
            <a:endParaRPr lang="es-ES" sz="2400" dirty="0"/>
          </a:p>
          <a:p>
            <a:pPr algn="just"/>
            <a:endParaRPr lang="es-ES" sz="2400" dirty="0"/>
          </a:p>
          <a:p>
            <a:pPr algn="just"/>
            <a:endParaRPr lang="es-ES" sz="2400" dirty="0"/>
          </a:p>
          <a:p>
            <a:pPr algn="just"/>
            <a:endParaRPr lang="es-AR" sz="2400" dirty="0"/>
          </a:p>
        </p:txBody>
      </p:sp>
      <p:pic>
        <p:nvPicPr>
          <p:cNvPr id="5" name="Imagen 4">
            <a:extLst>
              <a:ext uri="{FF2B5EF4-FFF2-40B4-BE49-F238E27FC236}">
                <a16:creationId xmlns:a16="http://schemas.microsoft.com/office/drawing/2014/main" id="{969914DD-23C9-05D6-2B7D-18971C5D8EBC}"/>
              </a:ext>
            </a:extLst>
          </p:cNvPr>
          <p:cNvPicPr>
            <a:picLocks noChangeAspect="1"/>
          </p:cNvPicPr>
          <p:nvPr/>
        </p:nvPicPr>
        <p:blipFill rotWithShape="1">
          <a:blip r:embed="rId2"/>
          <a:srcRect l="33388" t="30786" r="25805" b="60435"/>
          <a:stretch/>
        </p:blipFill>
        <p:spPr>
          <a:xfrm>
            <a:off x="5378244" y="1681316"/>
            <a:ext cx="4975124" cy="601734"/>
          </a:xfrm>
          <a:prstGeom prst="rect">
            <a:avLst/>
          </a:prstGeom>
        </p:spPr>
      </p:pic>
      <p:pic>
        <p:nvPicPr>
          <p:cNvPr id="7" name="Imagen 6">
            <a:extLst>
              <a:ext uri="{FF2B5EF4-FFF2-40B4-BE49-F238E27FC236}">
                <a16:creationId xmlns:a16="http://schemas.microsoft.com/office/drawing/2014/main" id="{FA19FE8D-FECD-5C0A-56D6-1B7EB526A6B4}"/>
              </a:ext>
            </a:extLst>
          </p:cNvPr>
          <p:cNvPicPr>
            <a:picLocks noChangeAspect="1"/>
          </p:cNvPicPr>
          <p:nvPr/>
        </p:nvPicPr>
        <p:blipFill rotWithShape="1">
          <a:blip r:embed="rId2"/>
          <a:srcRect l="35686" t="64523" r="30201" b="29883"/>
          <a:stretch/>
        </p:blipFill>
        <p:spPr>
          <a:xfrm>
            <a:off x="5948791" y="5591113"/>
            <a:ext cx="4159045" cy="383458"/>
          </a:xfrm>
          <a:prstGeom prst="rect">
            <a:avLst/>
          </a:prstGeom>
        </p:spPr>
      </p:pic>
    </p:spTree>
    <p:extLst>
      <p:ext uri="{BB962C8B-B14F-4D97-AF65-F5344CB8AC3E}">
        <p14:creationId xmlns:p14="http://schemas.microsoft.com/office/powerpoint/2010/main" val="16492242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B09BB-199F-5942-95FE-DA9251DB1F2C}"/>
              </a:ext>
            </a:extLst>
          </p:cNvPr>
          <p:cNvSpPr>
            <a:spLocks noGrp="1"/>
          </p:cNvSpPr>
          <p:nvPr>
            <p:ph type="title"/>
          </p:nvPr>
        </p:nvSpPr>
        <p:spPr/>
        <p:txBody>
          <a:bodyPr>
            <a:noAutofit/>
          </a:bodyPr>
          <a:lstStyle/>
          <a:p>
            <a:pPr algn="just"/>
            <a:r>
              <a:rPr lang="es-ES" sz="2800" dirty="0"/>
              <a:t>Supongamos que una empresa tiene los siguientes datos</a:t>
            </a:r>
            <a:endParaRPr lang="es-AR" sz="2800" dirty="0"/>
          </a:p>
        </p:txBody>
      </p:sp>
      <p:sp>
        <p:nvSpPr>
          <p:cNvPr id="3" name="Marcador de contenido 2">
            <a:extLst>
              <a:ext uri="{FF2B5EF4-FFF2-40B4-BE49-F238E27FC236}">
                <a16:creationId xmlns:a16="http://schemas.microsoft.com/office/drawing/2014/main" id="{2800A037-5B07-AB96-4636-E5947DDB0D9B}"/>
              </a:ext>
            </a:extLst>
          </p:cNvPr>
          <p:cNvSpPr>
            <a:spLocks noGrp="1"/>
          </p:cNvSpPr>
          <p:nvPr>
            <p:ph idx="1"/>
          </p:nvPr>
        </p:nvSpPr>
        <p:spPr>
          <a:xfrm>
            <a:off x="3825023" y="690150"/>
            <a:ext cx="7560732" cy="5728421"/>
          </a:xfrm>
        </p:spPr>
        <p:txBody>
          <a:bodyPr>
            <a:normAutofit fontScale="92500" lnSpcReduction="20000"/>
          </a:bodyPr>
          <a:lstStyle/>
          <a:p>
            <a:pPr algn="just"/>
            <a:r>
              <a:rPr lang="es-ES" sz="2400" dirty="0"/>
              <a:t>:Costos Fijos Totales: $10,000 por mes</a:t>
            </a:r>
          </a:p>
          <a:p>
            <a:pPr algn="just"/>
            <a:r>
              <a:rPr lang="es-ES" sz="2400" dirty="0"/>
              <a:t>Precio de Venta por unidad: $50</a:t>
            </a:r>
          </a:p>
          <a:p>
            <a:pPr algn="just"/>
            <a:r>
              <a:rPr lang="es-ES" sz="2400" dirty="0"/>
              <a:t>Costo Variable por unidad: $20</a:t>
            </a:r>
          </a:p>
          <a:p>
            <a:pPr algn="just"/>
            <a:endParaRPr lang="es-ES" sz="2400" dirty="0"/>
          </a:p>
          <a:p>
            <a:pPr algn="just"/>
            <a:r>
              <a:rPr lang="es-ES" sz="2400" dirty="0"/>
              <a:t>Calcular el Margen de Contribución porcentual:</a:t>
            </a:r>
          </a:p>
          <a:p>
            <a:pPr algn="just"/>
            <a:endParaRPr lang="es-ES" sz="2400" dirty="0"/>
          </a:p>
          <a:p>
            <a:pPr algn="just"/>
            <a:endParaRPr lang="es-ES" sz="2400" dirty="0"/>
          </a:p>
          <a:p>
            <a:pPr algn="just"/>
            <a:endParaRPr lang="es-ES" sz="2400" dirty="0"/>
          </a:p>
          <a:p>
            <a:pPr algn="just"/>
            <a:r>
              <a:rPr lang="es-ES" sz="2400" dirty="0"/>
              <a:t>Aplicar la fórmula del Punto de Equilibrio en ventas:</a:t>
            </a:r>
          </a:p>
          <a:p>
            <a:pPr algn="just"/>
            <a:endParaRPr lang="es-ES" sz="2400" dirty="0"/>
          </a:p>
          <a:p>
            <a:pPr marL="0" indent="0" algn="just">
              <a:buNone/>
            </a:pPr>
            <a:endParaRPr lang="es-ES" sz="2400" dirty="0"/>
          </a:p>
          <a:p>
            <a:pPr marL="0" indent="0" algn="just">
              <a:buNone/>
            </a:pPr>
            <a:r>
              <a:rPr lang="es-ES" sz="2400" dirty="0"/>
              <a:t>Esto significa que la empresa necesita generar aproximadamente $16,667 en ventas para cubrir todos sus costos fijos y variables, alcanzando así el punto de equilibrio donde no se obtienen pérdidas ni ganancias adicionales.</a:t>
            </a:r>
            <a:endParaRPr lang="es-AR" sz="2400" dirty="0"/>
          </a:p>
        </p:txBody>
      </p:sp>
      <p:pic>
        <p:nvPicPr>
          <p:cNvPr id="5" name="Imagen 4">
            <a:extLst>
              <a:ext uri="{FF2B5EF4-FFF2-40B4-BE49-F238E27FC236}">
                <a16:creationId xmlns:a16="http://schemas.microsoft.com/office/drawing/2014/main" id="{46E6CA7A-8F91-2B17-819A-74D56D189022}"/>
              </a:ext>
            </a:extLst>
          </p:cNvPr>
          <p:cNvPicPr>
            <a:picLocks noChangeAspect="1"/>
          </p:cNvPicPr>
          <p:nvPr/>
        </p:nvPicPr>
        <p:blipFill rotWithShape="1">
          <a:blip r:embed="rId2"/>
          <a:srcRect l="37016" t="36553" r="20766" b="56562"/>
          <a:stretch/>
        </p:blipFill>
        <p:spPr>
          <a:xfrm>
            <a:off x="4793226" y="3082413"/>
            <a:ext cx="5147188" cy="471948"/>
          </a:xfrm>
          <a:prstGeom prst="rect">
            <a:avLst/>
          </a:prstGeom>
        </p:spPr>
      </p:pic>
      <p:pic>
        <p:nvPicPr>
          <p:cNvPr id="7" name="Imagen 6">
            <a:extLst>
              <a:ext uri="{FF2B5EF4-FFF2-40B4-BE49-F238E27FC236}">
                <a16:creationId xmlns:a16="http://schemas.microsoft.com/office/drawing/2014/main" id="{088D602E-59AA-76F4-77D1-4BB3BDA4B84C}"/>
              </a:ext>
            </a:extLst>
          </p:cNvPr>
          <p:cNvPicPr>
            <a:picLocks noChangeAspect="1"/>
          </p:cNvPicPr>
          <p:nvPr/>
        </p:nvPicPr>
        <p:blipFill rotWithShape="1">
          <a:blip r:embed="rId2"/>
          <a:srcRect l="36290" t="46450" r="26451" b="46665"/>
          <a:stretch/>
        </p:blipFill>
        <p:spPr>
          <a:xfrm>
            <a:off x="5095568" y="4409768"/>
            <a:ext cx="4542503" cy="471948"/>
          </a:xfrm>
          <a:prstGeom prst="rect">
            <a:avLst/>
          </a:prstGeom>
        </p:spPr>
      </p:pic>
    </p:spTree>
    <p:extLst>
      <p:ext uri="{BB962C8B-B14F-4D97-AF65-F5344CB8AC3E}">
        <p14:creationId xmlns:p14="http://schemas.microsoft.com/office/powerpoint/2010/main" val="18586260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5CF2FC8-D184-4B10-83A5-61FC2148B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3848"/>
            <a:ext cx="560825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A09B397D-5029-0702-1686-CBC543FE444F}"/>
              </a:ext>
            </a:extLst>
          </p:cNvPr>
          <p:cNvSpPr>
            <a:spLocks noGrp="1"/>
          </p:cNvSpPr>
          <p:nvPr>
            <p:ph type="title"/>
          </p:nvPr>
        </p:nvSpPr>
        <p:spPr>
          <a:xfrm>
            <a:off x="289248" y="1123837"/>
            <a:ext cx="4998963" cy="1255469"/>
          </a:xfrm>
        </p:spPr>
        <p:txBody>
          <a:bodyPr>
            <a:normAutofit/>
          </a:bodyPr>
          <a:lstStyle/>
          <a:p>
            <a:r>
              <a:rPr lang="es-AR" sz="2800"/>
              <a:t>Costo de capital o Tasa mínima aceptable de rendimiento (TMAR): </a:t>
            </a:r>
          </a:p>
        </p:txBody>
      </p:sp>
      <p:sp>
        <p:nvSpPr>
          <p:cNvPr id="3" name="Marcador de contenido 2">
            <a:extLst>
              <a:ext uri="{FF2B5EF4-FFF2-40B4-BE49-F238E27FC236}">
                <a16:creationId xmlns:a16="http://schemas.microsoft.com/office/drawing/2014/main" id="{A9934AC5-83E1-F58E-76C4-7C1F21452697}"/>
              </a:ext>
            </a:extLst>
          </p:cNvPr>
          <p:cNvSpPr>
            <a:spLocks noGrp="1"/>
          </p:cNvSpPr>
          <p:nvPr>
            <p:ph idx="1"/>
          </p:nvPr>
        </p:nvSpPr>
        <p:spPr>
          <a:xfrm>
            <a:off x="289249" y="2510395"/>
            <a:ext cx="4998962" cy="3274586"/>
          </a:xfrm>
        </p:spPr>
        <p:txBody>
          <a:bodyPr anchor="t">
            <a:normAutofit/>
          </a:bodyPr>
          <a:lstStyle/>
          <a:p>
            <a:r>
              <a:rPr lang="es-ES" dirty="0">
                <a:solidFill>
                  <a:srgbClr val="FFFFFF"/>
                </a:solidFill>
              </a:rPr>
              <a:t>Costo de Capital: Es la tasa de retorno que una empresa debe obtener sobre sus inversiones para mantener el valor de sus acciones en el mercado. Representa el costo de oportunidad de utilizar los recursos de la empresa en un proyecto específico en lugar de invertirlos en una alternativa de similar riesgo.</a:t>
            </a:r>
          </a:p>
          <a:p>
            <a:endParaRPr lang="es-ES" dirty="0">
              <a:solidFill>
                <a:srgbClr val="FFFFFF"/>
              </a:solidFill>
            </a:endParaRPr>
          </a:p>
          <a:p>
            <a:r>
              <a:rPr lang="es-ES" dirty="0">
                <a:solidFill>
                  <a:srgbClr val="FFFFFF"/>
                </a:solidFill>
              </a:rPr>
              <a:t>(Mi dinero también cuesta)</a:t>
            </a:r>
            <a:endParaRPr lang="es-AR" dirty="0">
              <a:solidFill>
                <a:srgbClr val="FFFFFF"/>
              </a:solidFill>
            </a:endParaRPr>
          </a:p>
        </p:txBody>
      </p:sp>
      <p:pic>
        <p:nvPicPr>
          <p:cNvPr id="5" name="Imagen 4">
            <a:extLst>
              <a:ext uri="{FF2B5EF4-FFF2-40B4-BE49-F238E27FC236}">
                <a16:creationId xmlns:a16="http://schemas.microsoft.com/office/drawing/2014/main" id="{99378BD6-1077-E2E2-44A6-332FAFFF2F73}"/>
              </a:ext>
            </a:extLst>
          </p:cNvPr>
          <p:cNvPicPr>
            <a:picLocks noChangeAspect="1"/>
          </p:cNvPicPr>
          <p:nvPr/>
        </p:nvPicPr>
        <p:blipFill>
          <a:blip r:embed="rId2"/>
          <a:stretch>
            <a:fillRect/>
          </a:stretch>
        </p:blipFill>
        <p:spPr>
          <a:xfrm>
            <a:off x="6092890" y="800003"/>
            <a:ext cx="5238340" cy="5238340"/>
          </a:xfrm>
          <a:prstGeom prst="rect">
            <a:avLst/>
          </a:prstGeom>
        </p:spPr>
      </p:pic>
    </p:spTree>
    <p:extLst>
      <p:ext uri="{BB962C8B-B14F-4D97-AF65-F5344CB8AC3E}">
        <p14:creationId xmlns:p14="http://schemas.microsoft.com/office/powerpoint/2010/main" val="10925833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BBB681-F4D2-40F2-ACC3-DE0B4B488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9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388ED0-1FEF-4E11-B488-BD661D1AC1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5847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B926FCAC-6952-B9C2-31A2-EE502FF7FA6F}"/>
              </a:ext>
            </a:extLst>
          </p:cNvPr>
          <p:cNvPicPr>
            <a:picLocks noGrp="1" noChangeAspect="1"/>
          </p:cNvPicPr>
          <p:nvPr>
            <p:ph idx="1"/>
          </p:nvPr>
        </p:nvPicPr>
        <p:blipFill rotWithShape="1">
          <a:blip r:embed="rId2"/>
          <a:srcRect t="13293" b="8549"/>
          <a:stretch/>
        </p:blipFill>
        <p:spPr>
          <a:xfrm>
            <a:off x="1599167" y="771434"/>
            <a:ext cx="8993666" cy="5271953"/>
          </a:xfrm>
          <a:prstGeom prst="rect">
            <a:avLst/>
          </a:prstGeom>
        </p:spPr>
      </p:pic>
    </p:spTree>
    <p:extLst>
      <p:ext uri="{BB962C8B-B14F-4D97-AF65-F5344CB8AC3E}">
        <p14:creationId xmlns:p14="http://schemas.microsoft.com/office/powerpoint/2010/main" val="29380896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17">
            <a:extLst>
              <a:ext uri="{FF2B5EF4-FFF2-40B4-BE49-F238E27FC236}">
                <a16:creationId xmlns:a16="http://schemas.microsoft.com/office/drawing/2014/main" id="{DCCCDCCF-DDE7-4FF9-BA8E-DFD3AC93A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descr="Calculadora, lápiz, brújula, dinero y un papel con gráficos impresos en él">
            <a:extLst>
              <a:ext uri="{FF2B5EF4-FFF2-40B4-BE49-F238E27FC236}">
                <a16:creationId xmlns:a16="http://schemas.microsoft.com/office/drawing/2014/main" id="{E97C34A4-81D9-30C2-2CDA-8215A05F9221}"/>
              </a:ext>
            </a:extLst>
          </p:cNvPr>
          <p:cNvPicPr>
            <a:picLocks noChangeAspect="1"/>
          </p:cNvPicPr>
          <p:nvPr/>
        </p:nvPicPr>
        <p:blipFill rotWithShape="1">
          <a:blip r:embed="rId2"/>
          <a:srcRect r="-1" b="6614"/>
          <a:stretch/>
        </p:blipFill>
        <p:spPr>
          <a:xfrm>
            <a:off x="-7912" y="-6976"/>
            <a:ext cx="12188932" cy="6858000"/>
          </a:xfrm>
          <a:prstGeom prst="rect">
            <a:avLst/>
          </a:prstGeom>
        </p:spPr>
      </p:pic>
      <p:sp>
        <p:nvSpPr>
          <p:cNvPr id="43" name="Rectangle 19">
            <a:extLst>
              <a:ext uri="{FF2B5EF4-FFF2-40B4-BE49-F238E27FC236}">
                <a16:creationId xmlns:a16="http://schemas.microsoft.com/office/drawing/2014/main" id="{C2352FE0-ACFA-479E-A574-CED1C035D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7B85AECC-181A-9D6B-172C-5D9FE796C256}"/>
              </a:ext>
            </a:extLst>
          </p:cNvPr>
          <p:cNvSpPr>
            <a:spLocks noGrp="1"/>
          </p:cNvSpPr>
          <p:nvPr>
            <p:ph type="title"/>
          </p:nvPr>
        </p:nvSpPr>
        <p:spPr>
          <a:xfrm>
            <a:off x="252919" y="1123837"/>
            <a:ext cx="2947482" cy="4601183"/>
          </a:xfrm>
        </p:spPr>
        <p:txBody>
          <a:bodyPr>
            <a:normAutofit/>
          </a:bodyPr>
          <a:lstStyle/>
          <a:p>
            <a:pPr algn="just"/>
            <a:r>
              <a:rPr lang="es-ES" dirty="0"/>
              <a:t>Algunos aspectos importantes sobre el costo de capital o TMAR en proyectos informáticos:</a:t>
            </a:r>
            <a:br>
              <a:rPr lang="es-ES" dirty="0"/>
            </a:br>
            <a:endParaRPr lang="es-AR" dirty="0"/>
          </a:p>
        </p:txBody>
      </p:sp>
      <p:sp>
        <p:nvSpPr>
          <p:cNvPr id="44" name="Rectangle 21">
            <a:extLst>
              <a:ext uri="{FF2B5EF4-FFF2-40B4-BE49-F238E27FC236}">
                <a16:creationId xmlns:a16="http://schemas.microsoft.com/office/drawing/2014/main" id="{401F5979-1992-492E-ABBD-62EBC101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97130" y="754144"/>
            <a:ext cx="7865196" cy="533576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graphicFrame>
        <p:nvGraphicFramePr>
          <p:cNvPr id="45" name="Marcador de contenido 2">
            <a:extLst>
              <a:ext uri="{FF2B5EF4-FFF2-40B4-BE49-F238E27FC236}">
                <a16:creationId xmlns:a16="http://schemas.microsoft.com/office/drawing/2014/main" id="{C6B4B5CF-CCF9-A6CE-1323-E9AA016F96C9}"/>
              </a:ext>
            </a:extLst>
          </p:cNvPr>
          <p:cNvGraphicFramePr>
            <a:graphicFrameLocks noGrp="1"/>
          </p:cNvGraphicFramePr>
          <p:nvPr>
            <p:ph idx="1"/>
          </p:nvPr>
        </p:nvGraphicFramePr>
        <p:xfrm>
          <a:off x="3798144" y="754144"/>
          <a:ext cx="7693058" cy="5772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 name="Rectangle 23">
            <a:extLst>
              <a:ext uri="{FF2B5EF4-FFF2-40B4-BE49-F238E27FC236}">
                <a16:creationId xmlns:a16="http://schemas.microsoft.com/office/drawing/2014/main" id="{377CB93F-A0E2-4BBE-B2FC-E93932C7E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37692956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BDAE5B-15EF-EE63-C1B9-9435E8195F0F}"/>
              </a:ext>
            </a:extLst>
          </p:cNvPr>
          <p:cNvSpPr>
            <a:spLocks noGrp="1"/>
          </p:cNvSpPr>
          <p:nvPr>
            <p:ph type="title"/>
          </p:nvPr>
        </p:nvSpPr>
        <p:spPr/>
        <p:txBody>
          <a:bodyPr/>
          <a:lstStyle/>
          <a:p>
            <a:r>
              <a:rPr lang="es-ES" dirty="0"/>
              <a:t>¿Cómo se relaciona la TMAR con la viabilidad financiera de un proyecto?</a:t>
            </a:r>
            <a:endParaRPr lang="es-AR" dirty="0"/>
          </a:p>
        </p:txBody>
      </p:sp>
      <p:sp>
        <p:nvSpPr>
          <p:cNvPr id="3" name="Marcador de contenido 2">
            <a:extLst>
              <a:ext uri="{FF2B5EF4-FFF2-40B4-BE49-F238E27FC236}">
                <a16:creationId xmlns:a16="http://schemas.microsoft.com/office/drawing/2014/main" id="{D17C3DAC-0232-8B8A-D0CA-44CB87C5CA97}"/>
              </a:ext>
            </a:extLst>
          </p:cNvPr>
          <p:cNvSpPr>
            <a:spLocks noGrp="1"/>
          </p:cNvSpPr>
          <p:nvPr>
            <p:ph idx="1"/>
          </p:nvPr>
        </p:nvSpPr>
        <p:spPr/>
        <p:txBody>
          <a:bodyPr/>
          <a:lstStyle/>
          <a:p>
            <a:pPr algn="just"/>
            <a:r>
              <a:rPr lang="es-ES" dirty="0"/>
              <a:t>La tasa mínima aceptable de rendimiento (TMAR) está estrechamente relacionada con la viabilidad financiera de un proyecto, ya que representa la tasa de retorno mínima que un inversionista espera obtener al invertir en dicho proyecto. Algunos aspectos clave de esta relación:</a:t>
            </a:r>
            <a:endParaRPr lang="es-AR" dirty="0"/>
          </a:p>
        </p:txBody>
      </p:sp>
    </p:spTree>
    <p:extLst>
      <p:ext uri="{BB962C8B-B14F-4D97-AF65-F5344CB8AC3E}">
        <p14:creationId xmlns:p14="http://schemas.microsoft.com/office/powerpoint/2010/main" val="24213312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5D5952-DA8E-8CA8-2A46-1F5D0C4B06CF}"/>
              </a:ext>
            </a:extLst>
          </p:cNvPr>
          <p:cNvSpPr>
            <a:spLocks noGrp="1"/>
          </p:cNvSpPr>
          <p:nvPr>
            <p:ph type="title"/>
          </p:nvPr>
        </p:nvSpPr>
        <p:spPr/>
        <p:txBody>
          <a:bodyPr>
            <a:noAutofit/>
          </a:bodyPr>
          <a:lstStyle/>
          <a:p>
            <a:pPr algn="just"/>
            <a:r>
              <a:rPr lang="es-ES" sz="2400" dirty="0"/>
              <a:t>TMAR es un elemento esencial en la evaluación de la viabilidad financiera de un proyecto, ya que representa la tasa mínima de retorno requerida por los inversionistas y se utiliza como tasa de descuento para calcular indicadores clave como el VPN y la TIR.</a:t>
            </a:r>
            <a:endParaRPr lang="es-AR" sz="2400" dirty="0"/>
          </a:p>
        </p:txBody>
      </p:sp>
      <p:sp>
        <p:nvSpPr>
          <p:cNvPr id="3" name="Marcador de contenido 2">
            <a:extLst>
              <a:ext uri="{FF2B5EF4-FFF2-40B4-BE49-F238E27FC236}">
                <a16:creationId xmlns:a16="http://schemas.microsoft.com/office/drawing/2014/main" id="{A725E261-E510-B226-026C-8AA82816E657}"/>
              </a:ext>
            </a:extLst>
          </p:cNvPr>
          <p:cNvSpPr>
            <a:spLocks noGrp="1"/>
          </p:cNvSpPr>
          <p:nvPr>
            <p:ph idx="1"/>
          </p:nvPr>
        </p:nvSpPr>
        <p:spPr/>
        <p:txBody>
          <a:bodyPr>
            <a:normAutofit lnSpcReduction="10000"/>
          </a:bodyPr>
          <a:lstStyle/>
          <a:p>
            <a:pPr algn="just"/>
            <a:r>
              <a:rPr lang="es-ES" dirty="0"/>
              <a:t>La TMAR se utiliza como tasa de descuento para calcular indicadores financieros como el valor presente neto (VPN) y la tasa interna de retorno (TIR) ​​del proyecto. Un proyecto será viable financieramente si su VPN es positiva y su TIR es mayor que la TMAR.</a:t>
            </a:r>
          </a:p>
          <a:p>
            <a:pPr algn="just"/>
            <a:r>
              <a:rPr lang="es-ES" dirty="0"/>
              <a:t>La TMAR refleja el costo de oportunidad de los fondos utilizados para financiar el proyecto, considerando el costo de las diferentes fuentes de financiamiento (deuda, acciones, etc.) ponderadas por su participación en la estructura de capital.</a:t>
            </a:r>
          </a:p>
          <a:p>
            <a:pPr algn="just"/>
            <a:r>
              <a:rPr lang="es-ES" dirty="0"/>
              <a:t>Un cálculo preciso de la TMAR es fundamental para evaluar adecuadamente la viabilidad financiera del proyecto, ya que una TMAR muy alta puede hacer que los proyectos rentables parezcan inviables, mientras que una TMAR muy baja puede llevar a aceptar proyectos no rentables..</a:t>
            </a:r>
          </a:p>
          <a:p>
            <a:pPr algn="just"/>
            <a:r>
              <a:rPr lang="es-ES" dirty="0"/>
              <a:t>Factores como el riesgo, la estructura de capital, las tasas de interés y la inflación afectan el cálculo del TMAR y, por lo tanto, su impacto en la viabilidad financiera del proyecto..</a:t>
            </a:r>
            <a:endParaRPr lang="es-AR" dirty="0"/>
          </a:p>
        </p:txBody>
      </p:sp>
    </p:spTree>
    <p:extLst>
      <p:ext uri="{BB962C8B-B14F-4D97-AF65-F5344CB8AC3E}">
        <p14:creationId xmlns:p14="http://schemas.microsoft.com/office/powerpoint/2010/main" val="1876869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FCF8D96-ACCE-4A38-BFE7-4D631184D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9254"/>
            <a:ext cx="5608255"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Marcador de contenido 2">
            <a:extLst>
              <a:ext uri="{FF2B5EF4-FFF2-40B4-BE49-F238E27FC236}">
                <a16:creationId xmlns:a16="http://schemas.microsoft.com/office/drawing/2014/main" id="{8D0826E1-C46A-219D-9757-7A654E00C708}"/>
              </a:ext>
            </a:extLst>
          </p:cNvPr>
          <p:cNvSpPr>
            <a:spLocks noGrp="1"/>
          </p:cNvSpPr>
          <p:nvPr>
            <p:ph idx="1"/>
          </p:nvPr>
        </p:nvSpPr>
        <p:spPr>
          <a:xfrm>
            <a:off x="176981" y="1209368"/>
            <a:ext cx="5431274" cy="4575613"/>
          </a:xfrm>
        </p:spPr>
        <p:txBody>
          <a:bodyPr anchor="t">
            <a:normAutofit/>
          </a:bodyPr>
          <a:lstStyle/>
          <a:p>
            <a:pPr algn="just"/>
            <a:r>
              <a:rPr lang="es-ES" sz="2400" dirty="0">
                <a:solidFill>
                  <a:srgbClr val="FFFFFF"/>
                </a:solidFill>
              </a:rPr>
              <a:t>En resumen, mientras que el análisis económico se enfoca en la eficiencia operativa y en la actividad económica y generación de ingresos de la empresa, el análisis financiero se centra en la gestión y la salud de los recursos financieros. Ambos tipos de análisis son esenciales para tener una comprensión completa de la salud y el rendimiento de una empresa. Combinados, proporcionan información valiosa para la toma de decisiones estratégicas y el éxito empresarial.</a:t>
            </a:r>
            <a:endParaRPr lang="es-AR" sz="2400" dirty="0">
              <a:solidFill>
                <a:srgbClr val="FFFFFF"/>
              </a:solidFill>
            </a:endParaRPr>
          </a:p>
        </p:txBody>
      </p:sp>
      <p:pic>
        <p:nvPicPr>
          <p:cNvPr id="4" name="Imagen 3" descr="Dibujo de un animal con la boca abierta&#10;&#10;Descripción generada automáticamente con confianza baja">
            <a:extLst>
              <a:ext uri="{FF2B5EF4-FFF2-40B4-BE49-F238E27FC236}">
                <a16:creationId xmlns:a16="http://schemas.microsoft.com/office/drawing/2014/main" id="{5E6A8CC9-1F04-E412-DCBF-28597788C2F4}"/>
              </a:ext>
            </a:extLst>
          </p:cNvPr>
          <p:cNvPicPr>
            <a:picLocks noChangeAspect="1"/>
          </p:cNvPicPr>
          <p:nvPr/>
        </p:nvPicPr>
        <p:blipFill rotWithShape="1">
          <a:blip r:embed="rId2"/>
          <a:srcRect l="15906" r="34715" b="1"/>
          <a:stretch/>
        </p:blipFill>
        <p:spPr>
          <a:xfrm>
            <a:off x="6083162" y="759254"/>
            <a:ext cx="5238340" cy="5330650"/>
          </a:xfrm>
          <a:prstGeom prst="rect">
            <a:avLst/>
          </a:prstGeom>
        </p:spPr>
      </p:pic>
    </p:spTree>
    <p:extLst>
      <p:ext uri="{BB962C8B-B14F-4D97-AF65-F5344CB8AC3E}">
        <p14:creationId xmlns:p14="http://schemas.microsoft.com/office/powerpoint/2010/main" val="14853906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C092A63A-990D-C87B-B43C-E33FD7705669}"/>
              </a:ext>
            </a:extLst>
          </p:cNvPr>
          <p:cNvPicPr>
            <a:picLocks noChangeAspect="1"/>
          </p:cNvPicPr>
          <p:nvPr/>
        </p:nvPicPr>
        <p:blipFill rotWithShape="1">
          <a:blip r:embed="rId2"/>
          <a:srcRect t="2859" r="2053" b="7997"/>
          <a:stretch/>
        </p:blipFill>
        <p:spPr>
          <a:xfrm>
            <a:off x="654925" y="643467"/>
            <a:ext cx="10882150" cy="5571066"/>
          </a:xfrm>
          <a:prstGeom prst="rect">
            <a:avLst/>
          </a:prstGeom>
        </p:spPr>
      </p:pic>
    </p:spTree>
    <p:extLst>
      <p:ext uri="{BB962C8B-B14F-4D97-AF65-F5344CB8AC3E}">
        <p14:creationId xmlns:p14="http://schemas.microsoft.com/office/powerpoint/2010/main" val="291777006"/>
      </p:ext>
    </p:extLst>
  </p:cSld>
  <p:clrMapOvr>
    <a:overrideClrMapping bg1="dk1" tx1="lt1" bg2="dk2" tx2="lt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43222AA-4EF1-427F-B292-FAF0CC05B9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pic>
        <p:nvPicPr>
          <p:cNvPr id="4" name="Marcador de contenido 3" descr="Texto&#10;&#10;Descripción generada automáticamente">
            <a:extLst>
              <a:ext uri="{FF2B5EF4-FFF2-40B4-BE49-F238E27FC236}">
                <a16:creationId xmlns:a16="http://schemas.microsoft.com/office/drawing/2014/main" id="{215BD52A-034E-DA4D-64B1-D021C5DE0364}"/>
              </a:ext>
            </a:extLst>
          </p:cNvPr>
          <p:cNvPicPr>
            <a:picLocks noGrp="1" noChangeAspect="1"/>
          </p:cNvPicPr>
          <p:nvPr>
            <p:ph idx="1"/>
          </p:nvPr>
        </p:nvPicPr>
        <p:blipFill rotWithShape="1">
          <a:blip r:embed="rId2"/>
          <a:srcRect t="5968" r="726" b="11775"/>
          <a:stretch/>
        </p:blipFill>
        <p:spPr>
          <a:xfrm>
            <a:off x="1310348" y="1400176"/>
            <a:ext cx="6520922" cy="4052357"/>
          </a:xfrm>
          <a:prstGeom prst="rect">
            <a:avLst/>
          </a:prstGeom>
        </p:spPr>
      </p:pic>
      <p:sp>
        <p:nvSpPr>
          <p:cNvPr id="18" name="Rectangle 17">
            <a:extLst>
              <a:ext uri="{FF2B5EF4-FFF2-40B4-BE49-F238E27FC236}">
                <a16:creationId xmlns:a16="http://schemas.microsoft.com/office/drawing/2014/main" id="{FAB7EB8E-8A2B-48FD-BAC8-437293299F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29963644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37D7F1-85FE-64FA-73C9-3181BE20C77F}"/>
              </a:ext>
            </a:extLst>
          </p:cNvPr>
          <p:cNvSpPr>
            <a:spLocks noGrp="1"/>
          </p:cNvSpPr>
          <p:nvPr>
            <p:ph type="title"/>
          </p:nvPr>
        </p:nvSpPr>
        <p:spPr/>
        <p:txBody>
          <a:bodyPr/>
          <a:lstStyle/>
          <a:p>
            <a:r>
              <a:rPr lang="es-AR" dirty="0"/>
              <a:t>Escenario 2020 en Argentina </a:t>
            </a:r>
          </a:p>
        </p:txBody>
      </p:sp>
      <p:pic>
        <p:nvPicPr>
          <p:cNvPr id="4" name="Imagen 3">
            <a:extLst>
              <a:ext uri="{FF2B5EF4-FFF2-40B4-BE49-F238E27FC236}">
                <a16:creationId xmlns:a16="http://schemas.microsoft.com/office/drawing/2014/main" id="{4C5E0837-DD81-6E62-68FE-E2788638688C}"/>
              </a:ext>
            </a:extLst>
          </p:cNvPr>
          <p:cNvPicPr>
            <a:picLocks noChangeAspect="1"/>
          </p:cNvPicPr>
          <p:nvPr/>
        </p:nvPicPr>
        <p:blipFill>
          <a:blip r:embed="rId2"/>
          <a:stretch>
            <a:fillRect/>
          </a:stretch>
        </p:blipFill>
        <p:spPr>
          <a:xfrm>
            <a:off x="8545946" y="1254307"/>
            <a:ext cx="3662811" cy="6870465"/>
          </a:xfrm>
          <a:prstGeom prst="rect">
            <a:avLst/>
          </a:prstGeom>
        </p:spPr>
      </p:pic>
      <p:sp>
        <p:nvSpPr>
          <p:cNvPr id="8" name="CuadroTexto 7">
            <a:extLst>
              <a:ext uri="{FF2B5EF4-FFF2-40B4-BE49-F238E27FC236}">
                <a16:creationId xmlns:a16="http://schemas.microsoft.com/office/drawing/2014/main" id="{CE2807D4-DC17-4388-75CB-6CC999009622}"/>
              </a:ext>
            </a:extLst>
          </p:cNvPr>
          <p:cNvSpPr txBox="1"/>
          <p:nvPr/>
        </p:nvSpPr>
        <p:spPr>
          <a:xfrm>
            <a:off x="1283109" y="6314956"/>
            <a:ext cx="8195943" cy="276999"/>
          </a:xfrm>
          <a:prstGeom prst="rect">
            <a:avLst/>
          </a:prstGeom>
          <a:noFill/>
        </p:spPr>
        <p:txBody>
          <a:bodyPr wrap="square">
            <a:spAutoFit/>
          </a:bodyPr>
          <a:lstStyle/>
          <a:p>
            <a:r>
              <a:rPr lang="es-AR" sz="1200" dirty="0"/>
              <a:t>Fuente: </a:t>
            </a:r>
            <a:r>
              <a:rPr lang="es-AR" sz="1200" dirty="0">
                <a:hlinkClick r:id="rId3"/>
              </a:rPr>
              <a:t>https://www.iproup.com/innovacion/16948-tasa-interna-de-retorno-tir-vpnque-es-y-cuanto-en-argentina</a:t>
            </a:r>
            <a:r>
              <a:rPr lang="es-AR" sz="1200" dirty="0"/>
              <a:t> </a:t>
            </a:r>
          </a:p>
        </p:txBody>
      </p:sp>
      <p:pic>
        <p:nvPicPr>
          <p:cNvPr id="10" name="Imagen 9">
            <a:extLst>
              <a:ext uri="{FF2B5EF4-FFF2-40B4-BE49-F238E27FC236}">
                <a16:creationId xmlns:a16="http://schemas.microsoft.com/office/drawing/2014/main" id="{F987657C-226A-D0C4-EB48-03A6A7DEA8F7}"/>
              </a:ext>
            </a:extLst>
          </p:cNvPr>
          <p:cNvPicPr>
            <a:picLocks noChangeAspect="1"/>
          </p:cNvPicPr>
          <p:nvPr/>
        </p:nvPicPr>
        <p:blipFill>
          <a:blip r:embed="rId4"/>
          <a:stretch>
            <a:fillRect/>
          </a:stretch>
        </p:blipFill>
        <p:spPr>
          <a:xfrm>
            <a:off x="3718653" y="732282"/>
            <a:ext cx="4292284" cy="5384292"/>
          </a:xfrm>
          <a:prstGeom prst="rect">
            <a:avLst/>
          </a:prstGeom>
        </p:spPr>
      </p:pic>
    </p:spTree>
    <p:extLst>
      <p:ext uri="{BB962C8B-B14F-4D97-AF65-F5344CB8AC3E}">
        <p14:creationId xmlns:p14="http://schemas.microsoft.com/office/powerpoint/2010/main" val="13019548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11" name="Rectangle 10">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13" name="Rectangle 12">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C104510F-F3BF-61F5-7A10-F9500111826E}"/>
              </a:ext>
            </a:extLst>
          </p:cNvPr>
          <p:cNvSpPr>
            <a:spLocks noGrp="1"/>
          </p:cNvSpPr>
          <p:nvPr>
            <p:ph type="title"/>
          </p:nvPr>
        </p:nvSpPr>
        <p:spPr>
          <a:xfrm>
            <a:off x="1069849" y="1298448"/>
            <a:ext cx="3258688" cy="3255264"/>
          </a:xfrm>
        </p:spPr>
        <p:txBody>
          <a:bodyPr vert="horz" lIns="91440" tIns="45720" rIns="91440" bIns="45720" rtlCol="0" anchor="b">
            <a:normAutofit/>
          </a:bodyPr>
          <a:lstStyle/>
          <a:p>
            <a:r>
              <a:rPr lang="en-US" sz="5900" spc="-100"/>
              <a:t>Balance General </a:t>
            </a:r>
          </a:p>
        </p:txBody>
      </p:sp>
      <p:pic>
        <p:nvPicPr>
          <p:cNvPr id="4" name="Marcador de contenido 3">
            <a:extLst>
              <a:ext uri="{FF2B5EF4-FFF2-40B4-BE49-F238E27FC236}">
                <a16:creationId xmlns:a16="http://schemas.microsoft.com/office/drawing/2014/main" id="{EDECA550-1EA3-ED04-05AE-8B2F2297E472}"/>
              </a:ext>
            </a:extLst>
          </p:cNvPr>
          <p:cNvPicPr>
            <a:picLocks noGrp="1" noChangeAspect="1"/>
          </p:cNvPicPr>
          <p:nvPr>
            <p:ph idx="1"/>
          </p:nvPr>
        </p:nvPicPr>
        <p:blipFill>
          <a:blip r:embed="rId2"/>
          <a:stretch>
            <a:fillRect/>
          </a:stretch>
        </p:blipFill>
        <p:spPr>
          <a:xfrm>
            <a:off x="5120640" y="1164543"/>
            <a:ext cx="6367271" cy="4520762"/>
          </a:xfrm>
          <a:prstGeom prst="rect">
            <a:avLst/>
          </a:prstGeom>
        </p:spPr>
      </p:pic>
      <p:sp>
        <p:nvSpPr>
          <p:cNvPr id="17" name="Rectangle 16">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1311653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37">
            <a:extLst>
              <a:ext uri="{FF2B5EF4-FFF2-40B4-BE49-F238E27FC236}">
                <a16:creationId xmlns:a16="http://schemas.microsoft.com/office/drawing/2014/main" id="{64C9EE1D-12BB-43F7-9A2A-893578DCA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47" name="Rectangle 39">
            <a:extLst>
              <a:ext uri="{FF2B5EF4-FFF2-40B4-BE49-F238E27FC236}">
                <a16:creationId xmlns:a16="http://schemas.microsoft.com/office/drawing/2014/main" id="{43962A31-C54E-4762-B155-59777FED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48" name="Rectangle 41">
            <a:extLst>
              <a:ext uri="{FF2B5EF4-FFF2-40B4-BE49-F238E27FC236}">
                <a16:creationId xmlns:a16="http://schemas.microsoft.com/office/drawing/2014/main" id="{4B392D36-B685-45E0-B197-6EE5D7480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3">
            <a:extLst>
              <a:ext uri="{FF2B5EF4-FFF2-40B4-BE49-F238E27FC236}">
                <a16:creationId xmlns:a16="http://schemas.microsoft.com/office/drawing/2014/main" id="{9DCA8533-CC5E-4754-9A04-047EDE49E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67639"/>
            <a:ext cx="11707367" cy="1852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95978FBF-F11E-A8CB-64FA-1F29383998F2}"/>
              </a:ext>
            </a:extLst>
          </p:cNvPr>
          <p:cNvSpPr>
            <a:spLocks noGrp="1"/>
          </p:cNvSpPr>
          <p:nvPr>
            <p:ph type="title"/>
          </p:nvPr>
        </p:nvSpPr>
        <p:spPr>
          <a:xfrm>
            <a:off x="1069848" y="4590661"/>
            <a:ext cx="10210862" cy="1065690"/>
          </a:xfrm>
        </p:spPr>
        <p:txBody>
          <a:bodyPr vert="horz" lIns="91440" tIns="45720" rIns="91440" bIns="45720" rtlCol="0" anchor="b">
            <a:normAutofit/>
          </a:bodyPr>
          <a:lstStyle/>
          <a:p>
            <a:r>
              <a:rPr lang="en-US" sz="5500" spc="-100"/>
              <a:t>Componentes del Balance General</a:t>
            </a:r>
          </a:p>
        </p:txBody>
      </p:sp>
      <p:pic>
        <p:nvPicPr>
          <p:cNvPr id="5" name="Picture 4" descr="Una balanza digital usando círculos">
            <a:extLst>
              <a:ext uri="{FF2B5EF4-FFF2-40B4-BE49-F238E27FC236}">
                <a16:creationId xmlns:a16="http://schemas.microsoft.com/office/drawing/2014/main" id="{676E7CDE-DBA6-D73D-7C8A-ECEE8C898763}"/>
              </a:ext>
            </a:extLst>
          </p:cNvPr>
          <p:cNvPicPr>
            <a:picLocks noChangeAspect="1"/>
          </p:cNvPicPr>
          <p:nvPr/>
        </p:nvPicPr>
        <p:blipFill rotWithShape="1">
          <a:blip r:embed="rId2"/>
          <a:srcRect r="-1" b="7000"/>
          <a:stretch/>
        </p:blipFill>
        <p:spPr>
          <a:xfrm>
            <a:off x="1063691" y="915478"/>
            <a:ext cx="4789994" cy="2695062"/>
          </a:xfrm>
          <a:prstGeom prst="rect">
            <a:avLst/>
          </a:prstGeom>
        </p:spPr>
      </p:pic>
      <p:pic>
        <p:nvPicPr>
          <p:cNvPr id="6" name="Imagen 5">
            <a:extLst>
              <a:ext uri="{FF2B5EF4-FFF2-40B4-BE49-F238E27FC236}">
                <a16:creationId xmlns:a16="http://schemas.microsoft.com/office/drawing/2014/main" id="{D1B1D500-156D-6323-A47E-81A040E76836}"/>
              </a:ext>
            </a:extLst>
          </p:cNvPr>
          <p:cNvPicPr>
            <a:picLocks noChangeAspect="1"/>
          </p:cNvPicPr>
          <p:nvPr/>
        </p:nvPicPr>
        <p:blipFill rotWithShape="1">
          <a:blip r:embed="rId3"/>
          <a:srcRect b="5981"/>
          <a:stretch/>
        </p:blipFill>
        <p:spPr>
          <a:xfrm>
            <a:off x="6458710" y="638174"/>
            <a:ext cx="4274212" cy="3344029"/>
          </a:xfrm>
          <a:prstGeom prst="rect">
            <a:avLst/>
          </a:prstGeom>
        </p:spPr>
      </p:pic>
    </p:spTree>
    <p:extLst>
      <p:ext uri="{BB962C8B-B14F-4D97-AF65-F5344CB8AC3E}">
        <p14:creationId xmlns:p14="http://schemas.microsoft.com/office/powerpoint/2010/main" val="2016861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Marcador de contenido 3" descr="Diagrama&#10;&#10;Descripción generada automáticamente">
            <a:extLst>
              <a:ext uri="{FF2B5EF4-FFF2-40B4-BE49-F238E27FC236}">
                <a16:creationId xmlns:a16="http://schemas.microsoft.com/office/drawing/2014/main" id="{956D5471-AADF-F392-4245-E61152CE0493}"/>
              </a:ext>
            </a:extLst>
          </p:cNvPr>
          <p:cNvPicPr>
            <a:picLocks noGrp="1" noChangeAspect="1"/>
          </p:cNvPicPr>
          <p:nvPr>
            <p:ph idx="1"/>
          </p:nvPr>
        </p:nvPicPr>
        <p:blipFill rotWithShape="1">
          <a:blip r:embed="rId2"/>
          <a:srcRect b="3434"/>
          <a:stretch/>
        </p:blipFill>
        <p:spPr>
          <a:xfrm>
            <a:off x="3200402" y="768096"/>
            <a:ext cx="8599929" cy="4837461"/>
          </a:xfrm>
          <a:prstGeom prst="rect">
            <a:avLst/>
          </a:prstGeom>
        </p:spPr>
      </p:pic>
      <p:sp>
        <p:nvSpPr>
          <p:cNvPr id="11" name="Rectangle 10">
            <a:extLst>
              <a:ext uri="{FF2B5EF4-FFF2-40B4-BE49-F238E27FC236}">
                <a16:creationId xmlns:a16="http://schemas.microsoft.com/office/drawing/2014/main" id="{5A133C1E-CB83-47F3-8F35-94C2A7C58E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6" name="CuadroTexto 5">
            <a:extLst>
              <a:ext uri="{FF2B5EF4-FFF2-40B4-BE49-F238E27FC236}">
                <a16:creationId xmlns:a16="http://schemas.microsoft.com/office/drawing/2014/main" id="{C01E935A-CBD9-C1EE-ACED-9210D09BD7FF}"/>
              </a:ext>
            </a:extLst>
          </p:cNvPr>
          <p:cNvSpPr txBox="1"/>
          <p:nvPr/>
        </p:nvSpPr>
        <p:spPr>
          <a:xfrm>
            <a:off x="252920" y="1068817"/>
            <a:ext cx="2947482" cy="4837461"/>
          </a:xfrm>
          <a:prstGeom prst="rect">
            <a:avLst/>
          </a:prstGeom>
        </p:spPr>
        <p:txBody>
          <a:bodyPr vert="horz" lIns="91440" tIns="45720" rIns="91440" bIns="45720" rtlCol="0" anchor="t">
            <a:normAutofit/>
          </a:bodyPr>
          <a:lstStyle/>
          <a:p>
            <a:pPr algn="just" defTabSz="914400">
              <a:lnSpc>
                <a:spcPct val="90000"/>
              </a:lnSpc>
              <a:spcAft>
                <a:spcPts val="600"/>
              </a:spcAft>
              <a:buClr>
                <a:schemeClr val="accent1"/>
              </a:buClr>
            </a:pPr>
            <a:r>
              <a:rPr lang="en-US" sz="2000" dirty="0">
                <a:solidFill>
                  <a:srgbClr val="FFFFFF"/>
                </a:solidFill>
              </a:rPr>
              <a:t>El balance general, </a:t>
            </a:r>
            <a:r>
              <a:rPr lang="en-US" sz="2000" dirty="0" err="1">
                <a:solidFill>
                  <a:srgbClr val="FFFFFF"/>
                </a:solidFill>
              </a:rPr>
              <a:t>también</a:t>
            </a:r>
            <a:r>
              <a:rPr lang="en-US" sz="2000" dirty="0">
                <a:solidFill>
                  <a:srgbClr val="FFFFFF"/>
                </a:solidFill>
              </a:rPr>
              <a:t> </a:t>
            </a:r>
            <a:r>
              <a:rPr lang="en-US" sz="2000" dirty="0" err="1">
                <a:solidFill>
                  <a:srgbClr val="FFFFFF"/>
                </a:solidFill>
              </a:rPr>
              <a:t>conocido</a:t>
            </a:r>
            <a:r>
              <a:rPr lang="en-US" sz="2000" dirty="0">
                <a:solidFill>
                  <a:srgbClr val="FFFFFF"/>
                </a:solidFill>
              </a:rPr>
              <a:t> </a:t>
            </a:r>
            <a:r>
              <a:rPr lang="en-US" sz="2000" dirty="0" err="1">
                <a:solidFill>
                  <a:srgbClr val="FFFFFF"/>
                </a:solidFill>
              </a:rPr>
              <a:t>como</a:t>
            </a:r>
            <a:r>
              <a:rPr lang="en-US" sz="2000" dirty="0">
                <a:solidFill>
                  <a:srgbClr val="FFFFFF"/>
                </a:solidFill>
              </a:rPr>
              <a:t> </a:t>
            </a:r>
            <a:r>
              <a:rPr lang="en-US" sz="2000" dirty="0" err="1">
                <a:solidFill>
                  <a:srgbClr val="FFFFFF"/>
                </a:solidFill>
              </a:rPr>
              <a:t>estado</a:t>
            </a:r>
            <a:r>
              <a:rPr lang="en-US" sz="2000" dirty="0">
                <a:solidFill>
                  <a:srgbClr val="FFFFFF"/>
                </a:solidFill>
              </a:rPr>
              <a:t> de </a:t>
            </a:r>
            <a:r>
              <a:rPr lang="en-US" sz="2000" dirty="0" err="1">
                <a:solidFill>
                  <a:srgbClr val="FFFFFF"/>
                </a:solidFill>
              </a:rPr>
              <a:t>situación</a:t>
            </a:r>
            <a:r>
              <a:rPr lang="en-US" sz="2000" dirty="0">
                <a:solidFill>
                  <a:srgbClr val="FFFFFF"/>
                </a:solidFill>
              </a:rPr>
              <a:t> </a:t>
            </a:r>
            <a:r>
              <a:rPr lang="en-US" sz="2000" dirty="0" err="1">
                <a:solidFill>
                  <a:srgbClr val="FFFFFF"/>
                </a:solidFill>
              </a:rPr>
              <a:t>financiera</a:t>
            </a:r>
            <a:r>
              <a:rPr lang="en-US" sz="2000" dirty="0">
                <a:solidFill>
                  <a:srgbClr val="FFFFFF"/>
                </a:solidFill>
              </a:rPr>
              <a:t>, es uno de </a:t>
            </a:r>
            <a:r>
              <a:rPr lang="en-US" sz="2000" dirty="0" err="1">
                <a:solidFill>
                  <a:srgbClr val="FFFFFF"/>
                </a:solidFill>
              </a:rPr>
              <a:t>los</a:t>
            </a:r>
            <a:r>
              <a:rPr lang="en-US" sz="2000" dirty="0">
                <a:solidFill>
                  <a:srgbClr val="FFFFFF"/>
                </a:solidFill>
              </a:rPr>
              <a:t> </a:t>
            </a:r>
            <a:r>
              <a:rPr lang="en-US" sz="2000" dirty="0" err="1">
                <a:solidFill>
                  <a:srgbClr val="FFFFFF"/>
                </a:solidFill>
              </a:rPr>
              <a:t>estados</a:t>
            </a:r>
            <a:r>
              <a:rPr lang="en-US" sz="2000" dirty="0">
                <a:solidFill>
                  <a:srgbClr val="FFFFFF"/>
                </a:solidFill>
              </a:rPr>
              <a:t> </a:t>
            </a:r>
            <a:r>
              <a:rPr lang="en-US" sz="2000" dirty="0" err="1">
                <a:solidFill>
                  <a:srgbClr val="FFFFFF"/>
                </a:solidFill>
              </a:rPr>
              <a:t>financieros</a:t>
            </a:r>
            <a:r>
              <a:rPr lang="en-US" sz="2000" dirty="0">
                <a:solidFill>
                  <a:srgbClr val="FFFFFF"/>
                </a:solidFill>
              </a:rPr>
              <a:t> </a:t>
            </a:r>
            <a:r>
              <a:rPr lang="en-US" sz="2000" dirty="0" err="1">
                <a:solidFill>
                  <a:srgbClr val="FFFFFF"/>
                </a:solidFill>
              </a:rPr>
              <a:t>más</a:t>
            </a:r>
            <a:r>
              <a:rPr lang="en-US" sz="2000" dirty="0">
                <a:solidFill>
                  <a:srgbClr val="FFFFFF"/>
                </a:solidFill>
              </a:rPr>
              <a:t> </a:t>
            </a:r>
            <a:r>
              <a:rPr lang="en-US" sz="2000" dirty="0" err="1">
                <a:solidFill>
                  <a:srgbClr val="FFFFFF"/>
                </a:solidFill>
              </a:rPr>
              <a:t>importantes</a:t>
            </a:r>
            <a:r>
              <a:rPr lang="en-US" sz="2000" dirty="0">
                <a:solidFill>
                  <a:srgbClr val="FFFFFF"/>
                </a:solidFill>
              </a:rPr>
              <a:t> de </a:t>
            </a:r>
            <a:r>
              <a:rPr lang="en-US" sz="2000" dirty="0" err="1">
                <a:solidFill>
                  <a:srgbClr val="FFFFFF"/>
                </a:solidFill>
              </a:rPr>
              <a:t>una</a:t>
            </a:r>
            <a:r>
              <a:rPr lang="en-US" sz="2000" dirty="0">
                <a:solidFill>
                  <a:srgbClr val="FFFFFF"/>
                </a:solidFill>
              </a:rPr>
              <a:t> </a:t>
            </a:r>
            <a:r>
              <a:rPr lang="en-US" sz="2000" dirty="0" err="1">
                <a:solidFill>
                  <a:srgbClr val="FFFFFF"/>
                </a:solidFill>
              </a:rPr>
              <a:t>empresa</a:t>
            </a:r>
            <a:r>
              <a:rPr lang="en-US" sz="2000" dirty="0">
                <a:solidFill>
                  <a:srgbClr val="FFFFFF"/>
                </a:solidFill>
              </a:rPr>
              <a:t>. Este </a:t>
            </a:r>
            <a:r>
              <a:rPr lang="en-US" sz="2000" dirty="0" err="1">
                <a:solidFill>
                  <a:srgbClr val="FFFFFF"/>
                </a:solidFill>
              </a:rPr>
              <a:t>informe</a:t>
            </a:r>
            <a:r>
              <a:rPr lang="en-US" sz="2000" dirty="0">
                <a:solidFill>
                  <a:srgbClr val="FFFFFF"/>
                </a:solidFill>
              </a:rPr>
              <a:t> </a:t>
            </a:r>
            <a:r>
              <a:rPr lang="en-US" sz="2000" dirty="0" err="1">
                <a:solidFill>
                  <a:srgbClr val="FFFFFF"/>
                </a:solidFill>
              </a:rPr>
              <a:t>proporciona</a:t>
            </a:r>
            <a:r>
              <a:rPr lang="en-US" sz="2000" dirty="0">
                <a:solidFill>
                  <a:srgbClr val="FFFFFF"/>
                </a:solidFill>
              </a:rPr>
              <a:t> </a:t>
            </a:r>
            <a:r>
              <a:rPr lang="en-US" sz="2000" dirty="0" err="1">
                <a:solidFill>
                  <a:srgbClr val="FFFFFF"/>
                </a:solidFill>
              </a:rPr>
              <a:t>una</a:t>
            </a:r>
            <a:r>
              <a:rPr lang="en-US" sz="2000" dirty="0">
                <a:solidFill>
                  <a:srgbClr val="FFFFFF"/>
                </a:solidFill>
              </a:rPr>
              <a:t> </a:t>
            </a:r>
            <a:r>
              <a:rPr lang="en-US" sz="2000" dirty="0" err="1">
                <a:solidFill>
                  <a:srgbClr val="FFFFFF"/>
                </a:solidFill>
              </a:rPr>
              <a:t>visión</a:t>
            </a:r>
            <a:r>
              <a:rPr lang="en-US" sz="2000" dirty="0">
                <a:solidFill>
                  <a:srgbClr val="FFFFFF"/>
                </a:solidFill>
              </a:rPr>
              <a:t> </a:t>
            </a:r>
            <a:r>
              <a:rPr lang="en-US" sz="2000" dirty="0" err="1">
                <a:solidFill>
                  <a:srgbClr val="FFFFFF"/>
                </a:solidFill>
              </a:rPr>
              <a:t>instantánea</a:t>
            </a:r>
            <a:r>
              <a:rPr lang="en-US" sz="2000" dirty="0">
                <a:solidFill>
                  <a:srgbClr val="FFFFFF"/>
                </a:solidFill>
              </a:rPr>
              <a:t> de la </a:t>
            </a:r>
            <a:r>
              <a:rPr lang="en-US" sz="2000" dirty="0" err="1">
                <a:solidFill>
                  <a:srgbClr val="FFFFFF"/>
                </a:solidFill>
              </a:rPr>
              <a:t>situación</a:t>
            </a:r>
            <a:r>
              <a:rPr lang="en-US" sz="2000" dirty="0">
                <a:solidFill>
                  <a:srgbClr val="FFFFFF"/>
                </a:solidFill>
              </a:rPr>
              <a:t> </a:t>
            </a:r>
            <a:r>
              <a:rPr lang="en-US" sz="2000" dirty="0" err="1">
                <a:solidFill>
                  <a:srgbClr val="FFFFFF"/>
                </a:solidFill>
              </a:rPr>
              <a:t>financiera</a:t>
            </a:r>
            <a:r>
              <a:rPr lang="en-US" sz="2000" dirty="0">
                <a:solidFill>
                  <a:srgbClr val="FFFFFF"/>
                </a:solidFill>
              </a:rPr>
              <a:t> de </a:t>
            </a:r>
            <a:r>
              <a:rPr lang="en-US" sz="2000" dirty="0" err="1">
                <a:solidFill>
                  <a:srgbClr val="FFFFFF"/>
                </a:solidFill>
              </a:rPr>
              <a:t>una</a:t>
            </a:r>
            <a:r>
              <a:rPr lang="en-US" sz="2000" dirty="0">
                <a:solidFill>
                  <a:srgbClr val="FFFFFF"/>
                </a:solidFill>
              </a:rPr>
              <a:t> </a:t>
            </a:r>
            <a:r>
              <a:rPr lang="en-US" sz="2000" dirty="0" err="1">
                <a:solidFill>
                  <a:srgbClr val="FFFFFF"/>
                </a:solidFill>
              </a:rPr>
              <a:t>empresa</a:t>
            </a:r>
            <a:r>
              <a:rPr lang="en-US" sz="2000" dirty="0">
                <a:solidFill>
                  <a:srgbClr val="FFFFFF"/>
                </a:solidFill>
              </a:rPr>
              <a:t> </a:t>
            </a:r>
            <a:r>
              <a:rPr lang="en-US" sz="2000" dirty="0" err="1">
                <a:solidFill>
                  <a:srgbClr val="FFFFFF"/>
                </a:solidFill>
              </a:rPr>
              <a:t>en</a:t>
            </a:r>
            <a:r>
              <a:rPr lang="en-US" sz="2000" dirty="0">
                <a:solidFill>
                  <a:srgbClr val="FFFFFF"/>
                </a:solidFill>
              </a:rPr>
              <a:t> un </a:t>
            </a:r>
            <a:r>
              <a:rPr lang="en-US" sz="2000" dirty="0" err="1">
                <a:solidFill>
                  <a:srgbClr val="FFFFFF"/>
                </a:solidFill>
              </a:rPr>
              <a:t>momento</a:t>
            </a:r>
            <a:r>
              <a:rPr lang="en-US" sz="2000" dirty="0">
                <a:solidFill>
                  <a:srgbClr val="FFFFFF"/>
                </a:solidFill>
              </a:rPr>
              <a:t> </a:t>
            </a:r>
            <a:r>
              <a:rPr lang="en-US" sz="2000" dirty="0" err="1">
                <a:solidFill>
                  <a:srgbClr val="FFFFFF"/>
                </a:solidFill>
              </a:rPr>
              <a:t>específico</a:t>
            </a:r>
            <a:r>
              <a:rPr lang="en-US" sz="2000" dirty="0">
                <a:solidFill>
                  <a:srgbClr val="FFFFFF"/>
                </a:solidFill>
              </a:rPr>
              <a:t>. El balance general se </a:t>
            </a:r>
            <a:r>
              <a:rPr lang="en-US" sz="2000" dirty="0" err="1">
                <a:solidFill>
                  <a:srgbClr val="FFFFFF"/>
                </a:solidFill>
              </a:rPr>
              <a:t>compone</a:t>
            </a:r>
            <a:r>
              <a:rPr lang="en-US" sz="2000" dirty="0">
                <a:solidFill>
                  <a:srgbClr val="FFFFFF"/>
                </a:solidFill>
              </a:rPr>
              <a:t> de </a:t>
            </a:r>
            <a:r>
              <a:rPr lang="en-US" sz="2000" dirty="0" err="1">
                <a:solidFill>
                  <a:srgbClr val="FFFFFF"/>
                </a:solidFill>
              </a:rPr>
              <a:t>tres</a:t>
            </a:r>
            <a:r>
              <a:rPr lang="en-US" sz="2000" dirty="0">
                <a:solidFill>
                  <a:srgbClr val="FFFFFF"/>
                </a:solidFill>
              </a:rPr>
              <a:t> </a:t>
            </a:r>
            <a:r>
              <a:rPr lang="en-US" sz="2000" dirty="0" err="1">
                <a:solidFill>
                  <a:srgbClr val="FFFFFF"/>
                </a:solidFill>
              </a:rPr>
              <a:t>secciones</a:t>
            </a:r>
            <a:r>
              <a:rPr lang="en-US" sz="2000" dirty="0">
                <a:solidFill>
                  <a:srgbClr val="FFFFFF"/>
                </a:solidFill>
              </a:rPr>
              <a:t> </a:t>
            </a:r>
            <a:r>
              <a:rPr lang="en-US" sz="2000" dirty="0" err="1">
                <a:solidFill>
                  <a:srgbClr val="FFFFFF"/>
                </a:solidFill>
              </a:rPr>
              <a:t>principales</a:t>
            </a:r>
            <a:r>
              <a:rPr lang="en-US" sz="2000" dirty="0">
                <a:solidFill>
                  <a:srgbClr val="FFFFFF"/>
                </a:solidFill>
              </a:rPr>
              <a:t>: </a:t>
            </a:r>
            <a:r>
              <a:rPr lang="en-US" sz="2000" dirty="0" err="1">
                <a:solidFill>
                  <a:srgbClr val="FFFFFF"/>
                </a:solidFill>
              </a:rPr>
              <a:t>activos</a:t>
            </a:r>
            <a:r>
              <a:rPr lang="en-US" sz="2000" dirty="0">
                <a:solidFill>
                  <a:srgbClr val="FFFFFF"/>
                </a:solidFill>
              </a:rPr>
              <a:t>, </a:t>
            </a:r>
            <a:r>
              <a:rPr lang="en-US" sz="2000" dirty="0" err="1">
                <a:solidFill>
                  <a:srgbClr val="FFFFFF"/>
                </a:solidFill>
              </a:rPr>
              <a:t>pasivos</a:t>
            </a:r>
            <a:r>
              <a:rPr lang="en-US" sz="2000" dirty="0">
                <a:solidFill>
                  <a:srgbClr val="FFFFFF"/>
                </a:solidFill>
              </a:rPr>
              <a:t> y </a:t>
            </a:r>
            <a:r>
              <a:rPr lang="en-US" sz="2000" dirty="0" err="1">
                <a:solidFill>
                  <a:srgbClr val="FFFFFF"/>
                </a:solidFill>
              </a:rPr>
              <a:t>patrimonio</a:t>
            </a:r>
            <a:r>
              <a:rPr lang="en-US" sz="2000" dirty="0">
                <a:solidFill>
                  <a:srgbClr val="FFFFFF"/>
                </a:solidFill>
              </a:rPr>
              <a:t> </a:t>
            </a:r>
            <a:r>
              <a:rPr lang="en-US" sz="2000" dirty="0" err="1">
                <a:solidFill>
                  <a:srgbClr val="FFFFFF"/>
                </a:solidFill>
              </a:rPr>
              <a:t>neto</a:t>
            </a:r>
            <a:r>
              <a:rPr lang="en-US" sz="2000" dirty="0">
                <a:solidFill>
                  <a:srgbClr val="FFFFFF"/>
                </a:solidFill>
              </a:rPr>
              <a:t>.</a:t>
            </a:r>
          </a:p>
        </p:txBody>
      </p:sp>
      <p:sp>
        <p:nvSpPr>
          <p:cNvPr id="13" name="Rectangle 12">
            <a:extLst>
              <a:ext uri="{FF2B5EF4-FFF2-40B4-BE49-F238E27FC236}">
                <a16:creationId xmlns:a16="http://schemas.microsoft.com/office/drawing/2014/main" id="{289E943A-225D-44B1-B345-D7FDBA43C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17674687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46" name="Rectangle 45">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48" name="Rectangle 47">
            <a:extLst>
              <a:ext uri="{FF2B5EF4-FFF2-40B4-BE49-F238E27FC236}">
                <a16:creationId xmlns:a16="http://schemas.microsoft.com/office/drawing/2014/main" id="{9203ABB4-7E2A-4248-9FE7-4A419AFF2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3126970D-C1E5-4FB1-84E8-86CB9CED1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67639"/>
            <a:ext cx="11707367" cy="1852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EED3FB8A-D336-5C07-59F7-D58C63C42AB6}"/>
              </a:ext>
            </a:extLst>
          </p:cNvPr>
          <p:cNvSpPr>
            <a:spLocks noGrp="1"/>
          </p:cNvSpPr>
          <p:nvPr>
            <p:ph type="title"/>
          </p:nvPr>
        </p:nvSpPr>
        <p:spPr>
          <a:xfrm>
            <a:off x="1069848" y="4590661"/>
            <a:ext cx="10210862" cy="1065690"/>
          </a:xfrm>
        </p:spPr>
        <p:txBody>
          <a:bodyPr vert="horz" lIns="91440" tIns="45720" rIns="91440" bIns="45720" rtlCol="0" anchor="b">
            <a:normAutofit/>
          </a:bodyPr>
          <a:lstStyle/>
          <a:p>
            <a:r>
              <a:rPr lang="en-US" sz="2400" spc="-100"/>
              <a:t>Evaluación económica: utilizando el contenido proporcionado y basándome en la bibliografía de Gabriel Baca Urbina, se puede estructurar de la siguiente manera:</a:t>
            </a:r>
          </a:p>
        </p:txBody>
      </p:sp>
      <p:pic>
        <p:nvPicPr>
          <p:cNvPr id="5" name="Imagen 4">
            <a:extLst>
              <a:ext uri="{FF2B5EF4-FFF2-40B4-BE49-F238E27FC236}">
                <a16:creationId xmlns:a16="http://schemas.microsoft.com/office/drawing/2014/main" id="{ED72B518-8C11-1447-17DF-4C6D4BDEE8BD}"/>
              </a:ext>
            </a:extLst>
          </p:cNvPr>
          <p:cNvPicPr>
            <a:picLocks noChangeAspect="1"/>
          </p:cNvPicPr>
          <p:nvPr/>
        </p:nvPicPr>
        <p:blipFill>
          <a:blip r:embed="rId2"/>
          <a:stretch>
            <a:fillRect/>
          </a:stretch>
        </p:blipFill>
        <p:spPr>
          <a:xfrm>
            <a:off x="2831852" y="484632"/>
            <a:ext cx="7113510" cy="3556755"/>
          </a:xfrm>
          <a:prstGeom prst="rect">
            <a:avLst/>
          </a:prstGeom>
        </p:spPr>
      </p:pic>
    </p:spTree>
    <p:extLst>
      <p:ext uri="{BB962C8B-B14F-4D97-AF65-F5344CB8AC3E}">
        <p14:creationId xmlns:p14="http://schemas.microsoft.com/office/powerpoint/2010/main" val="7798288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68" name="Rectangle 67">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70" name="Rectangle 69">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662DB177-B673-31CD-1288-A508393CA81D}"/>
              </a:ext>
            </a:extLst>
          </p:cNvPr>
          <p:cNvSpPr>
            <a:spLocks noGrp="1"/>
          </p:cNvSpPr>
          <p:nvPr>
            <p:ph type="title"/>
          </p:nvPr>
        </p:nvSpPr>
        <p:spPr>
          <a:xfrm>
            <a:off x="206477" y="1327355"/>
            <a:ext cx="4262284" cy="4085303"/>
          </a:xfrm>
        </p:spPr>
        <p:txBody>
          <a:bodyPr vert="horz" lIns="91440" tIns="45720" rIns="91440" bIns="45720" rtlCol="0" anchor="b">
            <a:noAutofit/>
          </a:bodyPr>
          <a:lstStyle/>
          <a:p>
            <a:pPr algn="just"/>
            <a:r>
              <a:rPr lang="en-US" sz="4000" spc="-100" dirty="0" err="1"/>
              <a:t>Cálculo</a:t>
            </a:r>
            <a:r>
              <a:rPr lang="en-US" sz="4000" spc="-100" dirty="0"/>
              <a:t> de </a:t>
            </a:r>
            <a:r>
              <a:rPr lang="en-US" sz="4000" spc="-100" dirty="0" err="1"/>
              <a:t>los</a:t>
            </a:r>
            <a:r>
              <a:rPr lang="en-US" sz="4000" spc="-100" dirty="0"/>
              <a:t> </a:t>
            </a:r>
            <a:r>
              <a:rPr lang="en-US" sz="4000" spc="-100" dirty="0" err="1"/>
              <a:t>flujos</a:t>
            </a:r>
            <a:r>
              <a:rPr lang="en-US" sz="4000" spc="-100" dirty="0"/>
              <a:t> </a:t>
            </a:r>
            <a:r>
              <a:rPr lang="en-US" sz="4000" spc="-100" dirty="0" err="1"/>
              <a:t>netos</a:t>
            </a:r>
            <a:r>
              <a:rPr lang="en-US" sz="4000" spc="-100" dirty="0"/>
              <a:t> de </a:t>
            </a:r>
            <a:r>
              <a:rPr lang="en-US" sz="4000" spc="-100" dirty="0" err="1"/>
              <a:t>efectivo</a:t>
            </a:r>
            <a:r>
              <a:rPr lang="en-US" sz="4000" spc="-100" dirty="0"/>
              <a:t>: </a:t>
            </a:r>
            <a:br>
              <a:rPr lang="en-US" sz="4000" spc="-100" dirty="0"/>
            </a:br>
            <a:br>
              <a:rPr lang="en-US" sz="4000" spc="-100" dirty="0"/>
            </a:br>
            <a:r>
              <a:rPr lang="es-ES" sz="2400" spc="-100" dirty="0"/>
              <a:t>permite determinar la capacidad del proyecto para generar liquidez y es un insumo esencial para la aplicación de indicadores financieros clave como el VPN y la TIR.</a:t>
            </a:r>
            <a:endParaRPr lang="en-US" sz="3200" spc="-100" dirty="0"/>
          </a:p>
        </p:txBody>
      </p:sp>
      <p:pic>
        <p:nvPicPr>
          <p:cNvPr id="8" name="Imagen 7" descr="Interfaz de usuario gráfica, Aplicación&#10;&#10;Descripción generada automáticamente">
            <a:extLst>
              <a:ext uri="{FF2B5EF4-FFF2-40B4-BE49-F238E27FC236}">
                <a16:creationId xmlns:a16="http://schemas.microsoft.com/office/drawing/2014/main" id="{6A909592-AF91-74AC-19A1-0D7BCCE32B78}"/>
              </a:ext>
            </a:extLst>
          </p:cNvPr>
          <p:cNvPicPr>
            <a:picLocks noChangeAspect="1"/>
          </p:cNvPicPr>
          <p:nvPr/>
        </p:nvPicPr>
        <p:blipFill rotWithShape="1">
          <a:blip r:embed="rId2"/>
          <a:srcRect b="16232"/>
          <a:stretch/>
        </p:blipFill>
        <p:spPr>
          <a:xfrm>
            <a:off x="4890788" y="758952"/>
            <a:ext cx="6367271" cy="2800210"/>
          </a:xfrm>
          <a:prstGeom prst="rect">
            <a:avLst/>
          </a:prstGeom>
        </p:spPr>
      </p:pic>
      <p:sp>
        <p:nvSpPr>
          <p:cNvPr id="74" name="Rectangle 73">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4" name="CuadroTexto 3">
            <a:extLst>
              <a:ext uri="{FF2B5EF4-FFF2-40B4-BE49-F238E27FC236}">
                <a16:creationId xmlns:a16="http://schemas.microsoft.com/office/drawing/2014/main" id="{32178A89-955A-8FF7-9CF9-B9D476F0B2F1}"/>
              </a:ext>
            </a:extLst>
          </p:cNvPr>
          <p:cNvSpPr txBox="1"/>
          <p:nvPr/>
        </p:nvSpPr>
        <p:spPr>
          <a:xfrm>
            <a:off x="4886342" y="3953547"/>
            <a:ext cx="6371717" cy="1938992"/>
          </a:xfrm>
          <a:prstGeom prst="rect">
            <a:avLst/>
          </a:prstGeom>
          <a:noFill/>
        </p:spPr>
        <p:txBody>
          <a:bodyPr wrap="square">
            <a:spAutoFit/>
          </a:bodyPr>
          <a:lstStyle/>
          <a:p>
            <a:pPr algn="just"/>
            <a:r>
              <a:rPr lang="es-ES" sz="2400" dirty="0"/>
              <a:t>El cálculo de los flujos netos de efectivo es fundamental en la evaluación financiera de proyectos informáticos, ya que representa la diferencia entre los ingresos y egresos de efectivo del proyecto a lo largo de su vida útil.</a:t>
            </a:r>
            <a:endParaRPr lang="es-AR" sz="2400" dirty="0"/>
          </a:p>
        </p:txBody>
      </p:sp>
    </p:spTree>
    <p:extLst>
      <p:ext uri="{BB962C8B-B14F-4D97-AF65-F5344CB8AC3E}">
        <p14:creationId xmlns:p14="http://schemas.microsoft.com/office/powerpoint/2010/main" val="18782133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F5CABC-9DAA-6CB1-643E-9086E0B78CE6}"/>
              </a:ext>
            </a:extLst>
          </p:cNvPr>
          <p:cNvSpPr>
            <a:spLocks noGrp="1"/>
          </p:cNvSpPr>
          <p:nvPr>
            <p:ph type="title"/>
          </p:nvPr>
        </p:nvSpPr>
        <p:spPr/>
        <p:txBody>
          <a:bodyPr/>
          <a:lstStyle/>
          <a:p>
            <a:r>
              <a:rPr lang="es-AR" dirty="0"/>
              <a:t>Algunos aspectos clave sobre este cálculo:</a:t>
            </a:r>
          </a:p>
        </p:txBody>
      </p:sp>
      <p:sp>
        <p:nvSpPr>
          <p:cNvPr id="3" name="Marcador de contenido 2">
            <a:extLst>
              <a:ext uri="{FF2B5EF4-FFF2-40B4-BE49-F238E27FC236}">
                <a16:creationId xmlns:a16="http://schemas.microsoft.com/office/drawing/2014/main" id="{3003D8B1-D314-4E00-25C4-2F093A19548C}"/>
              </a:ext>
            </a:extLst>
          </p:cNvPr>
          <p:cNvSpPr>
            <a:spLocks noGrp="1"/>
          </p:cNvSpPr>
          <p:nvPr>
            <p:ph idx="1"/>
          </p:nvPr>
        </p:nvSpPr>
        <p:spPr>
          <a:xfrm>
            <a:off x="3869268" y="864107"/>
            <a:ext cx="7315200" cy="5728421"/>
          </a:xfrm>
        </p:spPr>
        <p:txBody>
          <a:bodyPr>
            <a:normAutofit lnSpcReduction="10000"/>
          </a:bodyPr>
          <a:lstStyle/>
          <a:p>
            <a:pPr algn="just"/>
            <a:r>
              <a:rPr lang="es-ES" sz="2400" dirty="0"/>
              <a:t>Los flujos netos de efectivo se obtienen restando los egresos de efectivo (costos y gastos) de los ingresos de efectivo (ventas y otros ingresos) en cada período.</a:t>
            </a:r>
          </a:p>
          <a:p>
            <a:pPr algn="just"/>
            <a:r>
              <a:rPr lang="es-ES" sz="2400" dirty="0"/>
              <a:t>Es importante considerar tanto los flujos de efectivo operativos (relacionados con la operación del negocio) como los flujos de efectivo de inversión (relacionados con la adquisición de activos).</a:t>
            </a:r>
          </a:p>
          <a:p>
            <a:pPr algn="just"/>
            <a:r>
              <a:rPr lang="es-ES" sz="2400" dirty="0"/>
              <a:t>El cálculo de los flujos netos de efectivo permite determinar la capacidad del proyecto para generar liquidez y cubrir sus obligaciones financieras.</a:t>
            </a:r>
          </a:p>
          <a:p>
            <a:pPr algn="just"/>
            <a:r>
              <a:rPr lang="es-ES" sz="2400" dirty="0"/>
              <a:t>Existen herramientas que facilitan el cálculo de los flujos netos de efectivo.</a:t>
            </a:r>
          </a:p>
          <a:p>
            <a:pPr algn="just"/>
            <a:r>
              <a:rPr lang="es-ES" sz="2400" dirty="0"/>
              <a:t>El cálculo de los flujos netos de efectivo es un insumo clave para la aplicación de indicadores financieros como el valor presente neto (VPN) y la tasa interna de retorno (TIR)..</a:t>
            </a:r>
            <a:endParaRPr lang="es-AR" sz="2400" dirty="0"/>
          </a:p>
        </p:txBody>
      </p:sp>
    </p:spTree>
    <p:extLst>
      <p:ext uri="{BB962C8B-B14F-4D97-AF65-F5344CB8AC3E}">
        <p14:creationId xmlns:p14="http://schemas.microsoft.com/office/powerpoint/2010/main" val="4066404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EE9F5D7F-1BBC-4096-ADA7-AA9C9E4D2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06D370DD-716B-4528-B475-331F84CEA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3"/>
            <a:ext cx="7052486"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FD0F8894-931B-1320-1DA6-6EBC4CF4E50F}"/>
              </a:ext>
            </a:extLst>
          </p:cNvPr>
          <p:cNvSpPr>
            <a:spLocks noGrp="1"/>
          </p:cNvSpPr>
          <p:nvPr>
            <p:ph type="title"/>
          </p:nvPr>
        </p:nvSpPr>
        <p:spPr>
          <a:xfrm>
            <a:off x="289248" y="1123837"/>
            <a:ext cx="6451110" cy="1255469"/>
          </a:xfrm>
        </p:spPr>
        <p:txBody>
          <a:bodyPr vert="horz" lIns="91440" tIns="45720" rIns="91440" bIns="45720" rtlCol="0" anchor="ctr">
            <a:normAutofit/>
          </a:bodyPr>
          <a:lstStyle/>
          <a:p>
            <a:r>
              <a:rPr lang="en-US" dirty="0" err="1"/>
              <a:t>Matriz</a:t>
            </a:r>
            <a:r>
              <a:rPr lang="en-US" dirty="0"/>
              <a:t> de </a:t>
            </a:r>
            <a:r>
              <a:rPr lang="en-US" dirty="0" err="1"/>
              <a:t>Análisis</a:t>
            </a:r>
            <a:r>
              <a:rPr lang="en-US" dirty="0"/>
              <a:t> Integral</a:t>
            </a:r>
          </a:p>
        </p:txBody>
      </p:sp>
      <p:sp>
        <p:nvSpPr>
          <p:cNvPr id="4" name="CuadroTexto 3">
            <a:extLst>
              <a:ext uri="{FF2B5EF4-FFF2-40B4-BE49-F238E27FC236}">
                <a16:creationId xmlns:a16="http://schemas.microsoft.com/office/drawing/2014/main" id="{2D045E20-C2B1-4A3E-26AF-60FA74A2FB2E}"/>
              </a:ext>
            </a:extLst>
          </p:cNvPr>
          <p:cNvSpPr txBox="1"/>
          <p:nvPr/>
        </p:nvSpPr>
        <p:spPr>
          <a:xfrm>
            <a:off x="289248" y="2510395"/>
            <a:ext cx="6451109" cy="3274586"/>
          </a:xfrm>
          <a:prstGeom prst="rect">
            <a:avLst/>
          </a:prstGeom>
        </p:spPr>
        <p:txBody>
          <a:bodyPr vert="horz" lIns="91440" tIns="45720" rIns="91440" bIns="45720" rtlCol="0" anchor="t">
            <a:normAutofit/>
          </a:bodyPr>
          <a:lstStyle/>
          <a:p>
            <a:pPr indent="-182880" algn="just" defTabSz="914400">
              <a:lnSpc>
                <a:spcPct val="90000"/>
              </a:lnSpc>
              <a:spcAft>
                <a:spcPts val="600"/>
              </a:spcAft>
              <a:buClr>
                <a:schemeClr val="accent1"/>
              </a:buClr>
              <a:buFont typeface="Wingdings 2" pitchFamily="18" charset="2"/>
              <a:buChar char=""/>
            </a:pPr>
            <a:r>
              <a:rPr lang="en-US" sz="2400" dirty="0">
                <a:solidFill>
                  <a:srgbClr val="FFFFFF"/>
                </a:solidFill>
              </a:rPr>
              <a:t>5.3 </a:t>
            </a:r>
            <a:r>
              <a:rPr lang="en-US" sz="2400" dirty="0" err="1">
                <a:solidFill>
                  <a:srgbClr val="FFFFFF"/>
                </a:solidFill>
              </a:rPr>
              <a:t>Indicadores</a:t>
            </a:r>
            <a:r>
              <a:rPr lang="en-US" sz="2400" dirty="0">
                <a:solidFill>
                  <a:srgbClr val="FFFFFF"/>
                </a:solidFill>
              </a:rPr>
              <a:t> </a:t>
            </a:r>
            <a:r>
              <a:rPr lang="en-US" sz="2400" dirty="0" err="1">
                <a:solidFill>
                  <a:srgbClr val="FFFFFF"/>
                </a:solidFill>
              </a:rPr>
              <a:t>financieros</a:t>
            </a:r>
            <a:r>
              <a:rPr lang="en-US" sz="2400" dirty="0">
                <a:solidFill>
                  <a:srgbClr val="FFFFFF"/>
                </a:solidFill>
              </a:rPr>
              <a:t> de </a:t>
            </a:r>
            <a:r>
              <a:rPr lang="en-US" sz="2400" dirty="0" err="1">
                <a:solidFill>
                  <a:srgbClr val="FFFFFF"/>
                </a:solidFill>
              </a:rPr>
              <a:t>evaluación</a:t>
            </a:r>
            <a:r>
              <a:rPr lang="en-US" sz="2400" dirty="0">
                <a:solidFill>
                  <a:srgbClr val="FFFFFF"/>
                </a:solidFill>
              </a:rPr>
              <a:t> de </a:t>
            </a:r>
            <a:r>
              <a:rPr lang="en-US" sz="2400" dirty="0" err="1">
                <a:solidFill>
                  <a:srgbClr val="FFFFFF"/>
                </a:solidFill>
              </a:rPr>
              <a:t>proyectos</a:t>
            </a:r>
            <a:r>
              <a:rPr lang="en-US" sz="2400" dirty="0">
                <a:solidFill>
                  <a:srgbClr val="FFFFFF"/>
                </a:solidFill>
              </a:rPr>
              <a:t> informáticos.5.3.1 </a:t>
            </a:r>
            <a:r>
              <a:rPr lang="en-US" sz="2400" dirty="0" err="1">
                <a:solidFill>
                  <a:srgbClr val="FFFFFF"/>
                </a:solidFill>
              </a:rPr>
              <a:t>Retorno</a:t>
            </a:r>
            <a:r>
              <a:rPr lang="en-US" sz="2400" dirty="0">
                <a:solidFill>
                  <a:srgbClr val="FFFFFF"/>
                </a:solidFill>
              </a:rPr>
              <a:t> de la </a:t>
            </a:r>
            <a:r>
              <a:rPr lang="en-US" sz="2400" dirty="0" err="1">
                <a:solidFill>
                  <a:srgbClr val="FFFFFF"/>
                </a:solidFill>
              </a:rPr>
              <a:t>inversión</a:t>
            </a:r>
            <a:r>
              <a:rPr lang="en-US" sz="2400" dirty="0">
                <a:solidFill>
                  <a:srgbClr val="FFFFFF"/>
                </a:solidFill>
              </a:rPr>
              <a:t> (ROI).5.3.2 Costo beneficio.5.3.3 Valor </a:t>
            </a:r>
            <a:r>
              <a:rPr lang="en-US" sz="2400" dirty="0" err="1">
                <a:solidFill>
                  <a:srgbClr val="FFFFFF"/>
                </a:solidFill>
              </a:rPr>
              <a:t>presente</a:t>
            </a:r>
            <a:r>
              <a:rPr lang="en-US" sz="2400" dirty="0">
                <a:solidFill>
                  <a:srgbClr val="FFFFFF"/>
                </a:solidFill>
              </a:rPr>
              <a:t> </a:t>
            </a:r>
            <a:r>
              <a:rPr lang="en-US" sz="2400" dirty="0" err="1">
                <a:solidFill>
                  <a:srgbClr val="FFFFFF"/>
                </a:solidFill>
              </a:rPr>
              <a:t>neto</a:t>
            </a:r>
            <a:r>
              <a:rPr lang="en-US" sz="2400" dirty="0">
                <a:solidFill>
                  <a:srgbClr val="FFFFFF"/>
                </a:solidFill>
              </a:rPr>
              <a:t> (VPN) y Tasa interna de </a:t>
            </a:r>
            <a:r>
              <a:rPr lang="en-US" sz="2400" dirty="0" err="1">
                <a:solidFill>
                  <a:srgbClr val="FFFFFF"/>
                </a:solidFill>
              </a:rPr>
              <a:t>retorno</a:t>
            </a:r>
            <a:r>
              <a:rPr lang="en-US" sz="2400" dirty="0">
                <a:solidFill>
                  <a:srgbClr val="FFFFFF"/>
                </a:solidFill>
              </a:rPr>
              <a:t> (TIR)</a:t>
            </a:r>
          </a:p>
          <a:p>
            <a:pPr indent="-182880" algn="just" defTabSz="914400">
              <a:lnSpc>
                <a:spcPct val="90000"/>
              </a:lnSpc>
              <a:spcAft>
                <a:spcPts val="600"/>
              </a:spcAft>
              <a:buClr>
                <a:schemeClr val="accent1"/>
              </a:buClr>
              <a:buFont typeface="Wingdings 2" pitchFamily="18" charset="2"/>
              <a:buChar char=""/>
            </a:pPr>
            <a:r>
              <a:rPr lang="en-US" sz="2400" dirty="0">
                <a:solidFill>
                  <a:srgbClr val="FFFFFF"/>
                </a:solidFill>
              </a:rPr>
              <a:t>5.4 </a:t>
            </a:r>
            <a:r>
              <a:rPr lang="en-US" sz="2400" dirty="0" err="1">
                <a:solidFill>
                  <a:srgbClr val="FFFFFF"/>
                </a:solidFill>
              </a:rPr>
              <a:t>Matriz</a:t>
            </a:r>
            <a:r>
              <a:rPr lang="en-US" sz="2400" dirty="0">
                <a:solidFill>
                  <a:srgbClr val="FFFFFF"/>
                </a:solidFill>
              </a:rPr>
              <a:t> de </a:t>
            </a:r>
            <a:r>
              <a:rPr lang="en-US" sz="2400" dirty="0" err="1">
                <a:solidFill>
                  <a:srgbClr val="FFFFFF"/>
                </a:solidFill>
              </a:rPr>
              <a:t>análisis</a:t>
            </a:r>
            <a:r>
              <a:rPr lang="en-US" sz="2400" dirty="0">
                <a:solidFill>
                  <a:srgbClr val="FFFFFF"/>
                </a:solidFill>
              </a:rPr>
              <a:t> integral para la </a:t>
            </a:r>
            <a:r>
              <a:rPr lang="en-US" sz="2400" dirty="0" err="1">
                <a:solidFill>
                  <a:srgbClr val="FFFFFF"/>
                </a:solidFill>
              </a:rPr>
              <a:t>toma</a:t>
            </a:r>
            <a:r>
              <a:rPr lang="en-US" sz="2400" dirty="0">
                <a:solidFill>
                  <a:srgbClr val="FFFFFF"/>
                </a:solidFill>
              </a:rPr>
              <a:t> de </a:t>
            </a:r>
            <a:r>
              <a:rPr lang="en-US" sz="2400" dirty="0" err="1">
                <a:solidFill>
                  <a:srgbClr val="FFFFFF"/>
                </a:solidFill>
              </a:rPr>
              <a:t>decisiones</a:t>
            </a:r>
            <a:endParaRPr lang="en-US" sz="2400" dirty="0">
              <a:solidFill>
                <a:srgbClr val="FFFFFF"/>
              </a:solidFill>
            </a:endParaRPr>
          </a:p>
        </p:txBody>
      </p:sp>
      <p:pic>
        <p:nvPicPr>
          <p:cNvPr id="19" name="Graphic 18" descr="Bar chart">
            <a:extLst>
              <a:ext uri="{FF2B5EF4-FFF2-40B4-BE49-F238E27FC236}">
                <a16:creationId xmlns:a16="http://schemas.microsoft.com/office/drawing/2014/main" id="{7261F182-7519-8D42-D2E5-CBD0FAF6EE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52944" y="1535135"/>
            <a:ext cx="3778286" cy="3778286"/>
          </a:xfrm>
          <a:prstGeom prst="rect">
            <a:avLst/>
          </a:prstGeom>
        </p:spPr>
      </p:pic>
      <p:sp>
        <p:nvSpPr>
          <p:cNvPr id="50" name="Rectangle 49">
            <a:extLst>
              <a:ext uri="{FF2B5EF4-FFF2-40B4-BE49-F238E27FC236}">
                <a16:creationId xmlns:a16="http://schemas.microsoft.com/office/drawing/2014/main" id="{E79D076F-656A-4CD9-83AD-AF8F4B28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856768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5CF2FC8-D184-4B10-83A5-61FC2148B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3848"/>
            <a:ext cx="560825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A4ACB73A-C87C-BE05-725F-10FF2A58F44D}"/>
              </a:ext>
            </a:extLst>
          </p:cNvPr>
          <p:cNvSpPr>
            <a:spLocks noGrp="1"/>
          </p:cNvSpPr>
          <p:nvPr>
            <p:ph type="title"/>
          </p:nvPr>
        </p:nvSpPr>
        <p:spPr>
          <a:xfrm>
            <a:off x="289248" y="1123837"/>
            <a:ext cx="4998963" cy="1255469"/>
          </a:xfrm>
        </p:spPr>
        <p:txBody>
          <a:bodyPr>
            <a:normAutofit/>
          </a:bodyPr>
          <a:lstStyle/>
          <a:p>
            <a:r>
              <a:rPr lang="es-ES"/>
              <a:t>Estudio económico </a:t>
            </a:r>
            <a:br>
              <a:rPr lang="es-ES"/>
            </a:br>
            <a:endParaRPr lang="es-AR"/>
          </a:p>
        </p:txBody>
      </p:sp>
      <p:sp>
        <p:nvSpPr>
          <p:cNvPr id="3" name="Marcador de contenido 2">
            <a:extLst>
              <a:ext uri="{FF2B5EF4-FFF2-40B4-BE49-F238E27FC236}">
                <a16:creationId xmlns:a16="http://schemas.microsoft.com/office/drawing/2014/main" id="{7060FDE1-4631-20DF-70F1-7290CCACBDB6}"/>
              </a:ext>
            </a:extLst>
          </p:cNvPr>
          <p:cNvSpPr>
            <a:spLocks noGrp="1"/>
          </p:cNvSpPr>
          <p:nvPr>
            <p:ph idx="1"/>
          </p:nvPr>
        </p:nvSpPr>
        <p:spPr>
          <a:xfrm>
            <a:off x="289249" y="2510395"/>
            <a:ext cx="5152906" cy="3274586"/>
          </a:xfrm>
        </p:spPr>
        <p:txBody>
          <a:bodyPr anchor="t">
            <a:normAutofit/>
          </a:bodyPr>
          <a:lstStyle/>
          <a:p>
            <a:pPr marL="0" indent="0" algn="just">
              <a:buNone/>
            </a:pPr>
            <a:r>
              <a:rPr lang="es-ES" sz="2400" dirty="0">
                <a:solidFill>
                  <a:srgbClr val="FFFFFF"/>
                </a:solidFill>
              </a:rPr>
              <a:t>Objetivos:</a:t>
            </a:r>
          </a:p>
          <a:p>
            <a:pPr algn="just"/>
            <a:r>
              <a:rPr lang="es-ES" sz="2400" dirty="0">
                <a:solidFill>
                  <a:srgbClr val="FFFFFF"/>
                </a:solidFill>
              </a:rPr>
              <a:t>Comprender la importancia del análisis económico en proyectos informáticos.</a:t>
            </a:r>
          </a:p>
          <a:p>
            <a:pPr algn="just"/>
            <a:r>
              <a:rPr lang="es-ES" sz="2400" dirty="0">
                <a:solidFill>
                  <a:srgbClr val="FFFFFF"/>
                </a:solidFill>
              </a:rPr>
              <a:t>Aprender a integrar estados financieros proforma.</a:t>
            </a:r>
          </a:p>
          <a:p>
            <a:pPr algn="just"/>
            <a:r>
              <a:rPr lang="es-ES" sz="2400" dirty="0">
                <a:solidFill>
                  <a:srgbClr val="FFFFFF"/>
                </a:solidFill>
              </a:rPr>
              <a:t>Calcular los flujos netos de efectivo del proyecto.</a:t>
            </a:r>
            <a:endParaRPr lang="es-AR" sz="2400" dirty="0">
              <a:solidFill>
                <a:srgbClr val="FFFFFF"/>
              </a:solidFill>
            </a:endParaRPr>
          </a:p>
        </p:txBody>
      </p:sp>
      <p:pic>
        <p:nvPicPr>
          <p:cNvPr id="5" name="Picture 4" descr="Calculadora, lápiz, brújula, dinero y un papel con gráficos impresos en él">
            <a:extLst>
              <a:ext uri="{FF2B5EF4-FFF2-40B4-BE49-F238E27FC236}">
                <a16:creationId xmlns:a16="http://schemas.microsoft.com/office/drawing/2014/main" id="{A4DCFF4D-29AC-D5F5-000E-1A292E408E99}"/>
              </a:ext>
            </a:extLst>
          </p:cNvPr>
          <p:cNvPicPr>
            <a:picLocks noChangeAspect="1"/>
          </p:cNvPicPr>
          <p:nvPr/>
        </p:nvPicPr>
        <p:blipFill rotWithShape="1">
          <a:blip r:embed="rId2"/>
          <a:srcRect b="6639"/>
          <a:stretch/>
        </p:blipFill>
        <p:spPr>
          <a:xfrm>
            <a:off x="6092890" y="1945890"/>
            <a:ext cx="5238340" cy="2946566"/>
          </a:xfrm>
          <a:prstGeom prst="rect">
            <a:avLst/>
          </a:prstGeom>
        </p:spPr>
      </p:pic>
    </p:spTree>
    <p:extLst>
      <p:ext uri="{BB962C8B-B14F-4D97-AF65-F5344CB8AC3E}">
        <p14:creationId xmlns:p14="http://schemas.microsoft.com/office/powerpoint/2010/main" val="33579062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4800D6-DE05-C4F3-75C8-AE4C83DA650A}"/>
              </a:ext>
            </a:extLst>
          </p:cNvPr>
          <p:cNvSpPr>
            <a:spLocks noGrp="1"/>
          </p:cNvSpPr>
          <p:nvPr>
            <p:ph type="title"/>
          </p:nvPr>
        </p:nvSpPr>
        <p:spPr>
          <a:xfrm>
            <a:off x="252918" y="1123837"/>
            <a:ext cx="3109713" cy="1283461"/>
          </a:xfrm>
        </p:spPr>
        <p:txBody>
          <a:bodyPr anchor="b">
            <a:normAutofit fontScale="90000"/>
          </a:bodyPr>
          <a:lstStyle/>
          <a:p>
            <a:r>
              <a:rPr lang="es-ES" sz="4000" dirty="0"/>
              <a:t>El cálculo de los flujos netos</a:t>
            </a:r>
            <a:endParaRPr lang="es-AR" sz="4000" dirty="0"/>
          </a:p>
        </p:txBody>
      </p:sp>
      <p:sp>
        <p:nvSpPr>
          <p:cNvPr id="3" name="Marcador de contenido 2">
            <a:extLst>
              <a:ext uri="{FF2B5EF4-FFF2-40B4-BE49-F238E27FC236}">
                <a16:creationId xmlns:a16="http://schemas.microsoft.com/office/drawing/2014/main" id="{CA214A48-BD9C-F174-E4F5-85A5415EFAEA}"/>
              </a:ext>
            </a:extLst>
          </p:cNvPr>
          <p:cNvSpPr>
            <a:spLocks noGrp="1"/>
          </p:cNvSpPr>
          <p:nvPr>
            <p:ph idx="1"/>
          </p:nvPr>
        </p:nvSpPr>
        <p:spPr>
          <a:xfrm>
            <a:off x="90688" y="2590924"/>
            <a:ext cx="3109713" cy="3143239"/>
          </a:xfrm>
        </p:spPr>
        <p:txBody>
          <a:bodyPr anchor="t">
            <a:normAutofit lnSpcReduction="10000"/>
          </a:bodyPr>
          <a:lstStyle/>
          <a:p>
            <a:pPr algn="just"/>
            <a:r>
              <a:rPr lang="es-ES" sz="2400" dirty="0">
                <a:solidFill>
                  <a:srgbClr val="FFFFFF"/>
                </a:solidFill>
              </a:rPr>
              <a:t>El cálculo de los flujos netos de efectivo y los principales indicadores financieros son elementos clave en la evaluación de la viabilidad de proyectos informáticos:</a:t>
            </a:r>
            <a:endParaRPr lang="es-AR" sz="2400" dirty="0">
              <a:solidFill>
                <a:srgbClr val="FFFFFF"/>
              </a:solidFill>
            </a:endParaRPr>
          </a:p>
        </p:txBody>
      </p:sp>
      <p:pic>
        <p:nvPicPr>
          <p:cNvPr id="5" name="Picture 4" descr="Primer plano de un teclado numérico de calculadora">
            <a:extLst>
              <a:ext uri="{FF2B5EF4-FFF2-40B4-BE49-F238E27FC236}">
                <a16:creationId xmlns:a16="http://schemas.microsoft.com/office/drawing/2014/main" id="{FDB60385-4DFD-B478-33F4-A9D75CFBFDDC}"/>
              </a:ext>
            </a:extLst>
          </p:cNvPr>
          <p:cNvPicPr>
            <a:picLocks noChangeAspect="1"/>
          </p:cNvPicPr>
          <p:nvPr/>
        </p:nvPicPr>
        <p:blipFill rotWithShape="1">
          <a:blip r:embed="rId2"/>
          <a:srcRect r="3410" b="1"/>
          <a:stretch/>
        </p:blipFill>
        <p:spPr>
          <a:xfrm>
            <a:off x="3778897" y="758952"/>
            <a:ext cx="7772401" cy="5330952"/>
          </a:xfrm>
          <a:prstGeom prst="rect">
            <a:avLst/>
          </a:prstGeom>
        </p:spPr>
      </p:pic>
    </p:spTree>
    <p:extLst>
      <p:ext uri="{BB962C8B-B14F-4D97-AF65-F5344CB8AC3E}">
        <p14:creationId xmlns:p14="http://schemas.microsoft.com/office/powerpoint/2010/main" val="32525065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4D739-E60B-F424-10C4-DF76F94A6664}"/>
              </a:ext>
            </a:extLst>
          </p:cNvPr>
          <p:cNvSpPr>
            <a:spLocks noGrp="1"/>
          </p:cNvSpPr>
          <p:nvPr>
            <p:ph type="title"/>
          </p:nvPr>
        </p:nvSpPr>
        <p:spPr/>
        <p:txBody>
          <a:bodyPr/>
          <a:lstStyle/>
          <a:p>
            <a:r>
              <a:rPr lang="es-AR" dirty="0"/>
              <a:t>Cálculo de los flujos netos de efectivo</a:t>
            </a:r>
          </a:p>
        </p:txBody>
      </p:sp>
      <p:graphicFrame>
        <p:nvGraphicFramePr>
          <p:cNvPr id="5" name="Marcador de contenido 2">
            <a:extLst>
              <a:ext uri="{FF2B5EF4-FFF2-40B4-BE49-F238E27FC236}">
                <a16:creationId xmlns:a16="http://schemas.microsoft.com/office/drawing/2014/main" id="{09587DE5-9E7E-5215-D3E4-D30404A2DB3F}"/>
              </a:ext>
            </a:extLst>
          </p:cNvPr>
          <p:cNvGraphicFramePr>
            <a:graphicFrameLocks noGrp="1"/>
          </p:cNvGraphicFramePr>
          <p:nvPr>
            <p:ph idx="1"/>
            <p:extLst>
              <p:ext uri="{D42A27DB-BD31-4B8C-83A1-F6EECF244321}">
                <p14:modId xmlns:p14="http://schemas.microsoft.com/office/powerpoint/2010/main" val="2299751999"/>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39055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A35198-F775-0D16-E632-1CC6A4DA744D}"/>
              </a:ext>
            </a:extLst>
          </p:cNvPr>
          <p:cNvSpPr>
            <a:spLocks noGrp="1"/>
          </p:cNvSpPr>
          <p:nvPr>
            <p:ph type="title"/>
          </p:nvPr>
        </p:nvSpPr>
        <p:spPr>
          <a:xfrm>
            <a:off x="252919" y="1123837"/>
            <a:ext cx="2947482" cy="4601183"/>
          </a:xfrm>
        </p:spPr>
        <p:txBody>
          <a:bodyPr>
            <a:normAutofit/>
          </a:bodyPr>
          <a:lstStyle/>
          <a:p>
            <a:pPr algn="just"/>
            <a:r>
              <a:rPr lang="es-ES" dirty="0"/>
              <a:t>Los principales indicadores financieros utilizados en la evaluación de proyectos informáticos son:</a:t>
            </a:r>
            <a:endParaRPr lang="es-AR" dirty="0"/>
          </a:p>
        </p:txBody>
      </p:sp>
      <p:sp>
        <p:nvSpPr>
          <p:cNvPr id="3" name="Marcador de contenido 2">
            <a:extLst>
              <a:ext uri="{FF2B5EF4-FFF2-40B4-BE49-F238E27FC236}">
                <a16:creationId xmlns:a16="http://schemas.microsoft.com/office/drawing/2014/main" id="{19919DF7-E091-539A-564A-E8DCA1565742}"/>
              </a:ext>
            </a:extLst>
          </p:cNvPr>
          <p:cNvSpPr>
            <a:spLocks noGrp="1"/>
          </p:cNvSpPr>
          <p:nvPr>
            <p:ph idx="1"/>
          </p:nvPr>
        </p:nvSpPr>
        <p:spPr>
          <a:xfrm>
            <a:off x="3869267" y="4852218"/>
            <a:ext cx="7423573" cy="1132529"/>
          </a:xfrm>
        </p:spPr>
        <p:txBody>
          <a:bodyPr>
            <a:normAutofit/>
          </a:bodyPr>
          <a:lstStyle/>
          <a:p>
            <a:r>
              <a:rPr lang="es-ES" dirty="0"/>
              <a:t>Retorno de la inversión (ROI) </a:t>
            </a:r>
          </a:p>
          <a:p>
            <a:r>
              <a:rPr lang="es-ES" dirty="0"/>
              <a:t>Relación Costo-Beneficio</a:t>
            </a:r>
            <a:endParaRPr lang="es-AR" dirty="0"/>
          </a:p>
        </p:txBody>
      </p:sp>
      <p:pic>
        <p:nvPicPr>
          <p:cNvPr id="5" name="Imagen 4" descr="Gráfico, Gráfico de barras&#10;&#10;Descripción generada automáticamente">
            <a:extLst>
              <a:ext uri="{FF2B5EF4-FFF2-40B4-BE49-F238E27FC236}">
                <a16:creationId xmlns:a16="http://schemas.microsoft.com/office/drawing/2014/main" id="{0F3B8A67-B1F8-1B35-583A-F76B56D5F07A}"/>
              </a:ext>
            </a:extLst>
          </p:cNvPr>
          <p:cNvPicPr>
            <a:picLocks noChangeAspect="1"/>
          </p:cNvPicPr>
          <p:nvPr/>
        </p:nvPicPr>
        <p:blipFill rotWithShape="1">
          <a:blip r:embed="rId2"/>
          <a:srcRect t="597"/>
          <a:stretch/>
        </p:blipFill>
        <p:spPr>
          <a:xfrm>
            <a:off x="3808078" y="108512"/>
            <a:ext cx="7104298" cy="4872700"/>
          </a:xfrm>
          <a:prstGeom prst="rect">
            <a:avLst/>
          </a:prstGeom>
        </p:spPr>
      </p:pic>
    </p:spTree>
    <p:extLst>
      <p:ext uri="{BB962C8B-B14F-4D97-AF65-F5344CB8AC3E}">
        <p14:creationId xmlns:p14="http://schemas.microsoft.com/office/powerpoint/2010/main" val="5566923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D779ED-2BB7-2D86-A630-16604DF75D88}"/>
              </a:ext>
            </a:extLst>
          </p:cNvPr>
          <p:cNvSpPr>
            <a:spLocks noGrp="1"/>
          </p:cNvSpPr>
          <p:nvPr>
            <p:ph type="title"/>
          </p:nvPr>
        </p:nvSpPr>
        <p:spPr/>
        <p:txBody>
          <a:bodyPr/>
          <a:lstStyle/>
          <a:p>
            <a:r>
              <a:rPr lang="es-ES" dirty="0"/>
              <a:t>Retorno de la inversión (ROI) </a:t>
            </a:r>
            <a:endParaRPr lang="es-AR" dirty="0"/>
          </a:p>
        </p:txBody>
      </p:sp>
      <p:sp>
        <p:nvSpPr>
          <p:cNvPr id="3" name="Marcador de contenido 2">
            <a:extLst>
              <a:ext uri="{FF2B5EF4-FFF2-40B4-BE49-F238E27FC236}">
                <a16:creationId xmlns:a16="http://schemas.microsoft.com/office/drawing/2014/main" id="{E3CA3109-9495-4FBA-208F-31E76868AB68}"/>
              </a:ext>
            </a:extLst>
          </p:cNvPr>
          <p:cNvSpPr>
            <a:spLocks noGrp="1"/>
          </p:cNvSpPr>
          <p:nvPr>
            <p:ph idx="1"/>
          </p:nvPr>
        </p:nvSpPr>
        <p:spPr/>
        <p:txBody>
          <a:bodyPr/>
          <a:lstStyle/>
          <a:p>
            <a:pPr algn="just"/>
            <a:r>
              <a:rPr lang="es-ES" dirty="0"/>
              <a:t>Definición: El Retorno de la Inversión (ROI) es un indicador financiero que mide la rentabilidad de una inversión. </a:t>
            </a:r>
          </a:p>
          <a:p>
            <a:pPr algn="just"/>
            <a:r>
              <a:rPr lang="es-ES" dirty="0"/>
              <a:t>Se calcula como el beneficio neto dividido por la inversión inicial, expresado como un porcentaje.</a:t>
            </a:r>
          </a:p>
          <a:p>
            <a:pPr algn="just"/>
            <a:endParaRPr lang="es-ES" dirty="0"/>
          </a:p>
          <a:p>
            <a:pPr algn="just"/>
            <a:r>
              <a:rPr lang="es-ES" dirty="0"/>
              <a:t>Desglose de la Fórmula</a:t>
            </a:r>
          </a:p>
          <a:p>
            <a:pPr algn="just"/>
            <a:endParaRPr lang="es-ES" dirty="0"/>
          </a:p>
          <a:p>
            <a:pPr algn="just"/>
            <a:r>
              <a:rPr lang="es-ES" dirty="0"/>
              <a:t>Beneficio Neto: Es el beneficio que se obtiene después de restar todos los costos y gastos de los ingresos generados por la inversión. Puede incluir ingresos por ventas, reducción de costos, u otros beneficios económicos directos atribuibles a la inversión.</a:t>
            </a:r>
          </a:p>
          <a:p>
            <a:pPr algn="just"/>
            <a:r>
              <a:rPr lang="es-ES" dirty="0"/>
              <a:t>Inversión Inicial: Es el monto total de dinero invertido en el proyecto o inversión. Incluye todos los costos incurridos al inicio del proyecto, como adquisición de equipos, desarrollo de software, implementación y otros gastos iniciales.</a:t>
            </a:r>
          </a:p>
          <a:p>
            <a:pPr algn="just"/>
            <a:endParaRPr lang="es-AR" dirty="0"/>
          </a:p>
        </p:txBody>
      </p:sp>
      <p:pic>
        <p:nvPicPr>
          <p:cNvPr id="5" name="Imagen 4">
            <a:extLst>
              <a:ext uri="{FF2B5EF4-FFF2-40B4-BE49-F238E27FC236}">
                <a16:creationId xmlns:a16="http://schemas.microsoft.com/office/drawing/2014/main" id="{6B590552-54C3-9A7D-DD84-63789D3DCB7C}"/>
              </a:ext>
            </a:extLst>
          </p:cNvPr>
          <p:cNvPicPr>
            <a:picLocks noChangeAspect="1"/>
          </p:cNvPicPr>
          <p:nvPr/>
        </p:nvPicPr>
        <p:blipFill rotWithShape="1">
          <a:blip r:embed="rId2"/>
          <a:srcRect l="31736" t="50000" r="42540" b="43007"/>
          <a:stretch/>
        </p:blipFill>
        <p:spPr>
          <a:xfrm>
            <a:off x="7290894" y="2347796"/>
            <a:ext cx="3136216" cy="479323"/>
          </a:xfrm>
          <a:prstGeom prst="rect">
            <a:avLst/>
          </a:prstGeom>
        </p:spPr>
      </p:pic>
    </p:spTree>
    <p:extLst>
      <p:ext uri="{BB962C8B-B14F-4D97-AF65-F5344CB8AC3E}">
        <p14:creationId xmlns:p14="http://schemas.microsoft.com/office/powerpoint/2010/main" val="28050529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18">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9" name="Rectangle 20">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30" name="Rectangle 22">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4">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ECFCB1BC-283B-1371-1144-04D67B3714CD}"/>
              </a:ext>
            </a:extLst>
          </p:cNvPr>
          <p:cNvSpPr>
            <a:spLocks noGrp="1"/>
          </p:cNvSpPr>
          <p:nvPr>
            <p:ph type="title"/>
          </p:nvPr>
        </p:nvSpPr>
        <p:spPr>
          <a:xfrm>
            <a:off x="1069849" y="1298448"/>
            <a:ext cx="3258688" cy="3255264"/>
          </a:xfrm>
        </p:spPr>
        <p:txBody>
          <a:bodyPr vert="horz" lIns="91440" tIns="45720" rIns="91440" bIns="45720" rtlCol="0" anchor="b">
            <a:normAutofit/>
          </a:bodyPr>
          <a:lstStyle/>
          <a:p>
            <a:r>
              <a:rPr lang="en-US" sz="5500" spc="-100"/>
              <a:t>Pasos para Calcular el ROI</a:t>
            </a:r>
          </a:p>
        </p:txBody>
      </p:sp>
      <p:pic>
        <p:nvPicPr>
          <p:cNvPr id="5" name="Imagen 4">
            <a:extLst>
              <a:ext uri="{FF2B5EF4-FFF2-40B4-BE49-F238E27FC236}">
                <a16:creationId xmlns:a16="http://schemas.microsoft.com/office/drawing/2014/main" id="{B7BBD949-0BDE-DBD7-AE91-FC71887A8982}"/>
              </a:ext>
            </a:extLst>
          </p:cNvPr>
          <p:cNvPicPr>
            <a:picLocks noChangeAspect="1"/>
          </p:cNvPicPr>
          <p:nvPr/>
        </p:nvPicPr>
        <p:blipFill>
          <a:blip r:embed="rId2"/>
          <a:stretch>
            <a:fillRect/>
          </a:stretch>
        </p:blipFill>
        <p:spPr>
          <a:xfrm>
            <a:off x="5120640" y="1411275"/>
            <a:ext cx="6367271" cy="4027298"/>
          </a:xfrm>
          <a:prstGeom prst="rect">
            <a:avLst/>
          </a:prstGeom>
        </p:spPr>
      </p:pic>
      <p:sp>
        <p:nvSpPr>
          <p:cNvPr id="27" name="Rectangle 26">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10826187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037B88-D154-145E-24E4-73D94BBB2527}"/>
              </a:ext>
            </a:extLst>
          </p:cNvPr>
          <p:cNvSpPr>
            <a:spLocks noGrp="1"/>
          </p:cNvSpPr>
          <p:nvPr>
            <p:ph type="title"/>
          </p:nvPr>
        </p:nvSpPr>
        <p:spPr/>
        <p:txBody>
          <a:bodyPr>
            <a:normAutofit fontScale="90000"/>
          </a:bodyPr>
          <a:lstStyle/>
          <a:p>
            <a:r>
              <a:rPr lang="es-ES" dirty="0"/>
              <a:t>Determinar los Ingresos Totales: Sumar todos los ingresos generados por el proyecto durante un período específico.</a:t>
            </a:r>
            <a:endParaRPr lang="es-AR" dirty="0"/>
          </a:p>
        </p:txBody>
      </p:sp>
      <p:sp>
        <p:nvSpPr>
          <p:cNvPr id="3" name="Marcador de contenido 2">
            <a:extLst>
              <a:ext uri="{FF2B5EF4-FFF2-40B4-BE49-F238E27FC236}">
                <a16:creationId xmlns:a16="http://schemas.microsoft.com/office/drawing/2014/main" id="{4FD5B9B5-E8F5-9D4D-C742-A957A46F6478}"/>
              </a:ext>
            </a:extLst>
          </p:cNvPr>
          <p:cNvSpPr>
            <a:spLocks noGrp="1"/>
          </p:cNvSpPr>
          <p:nvPr>
            <p:ph idx="1"/>
          </p:nvPr>
        </p:nvSpPr>
        <p:spPr/>
        <p:txBody>
          <a:bodyPr>
            <a:normAutofit fontScale="92500" lnSpcReduction="10000"/>
          </a:bodyPr>
          <a:lstStyle/>
          <a:p>
            <a:pPr marL="0" indent="0">
              <a:buNone/>
            </a:pPr>
            <a:r>
              <a:rPr lang="es-ES" dirty="0"/>
              <a:t>Ejemplo: implementar un nuevo sistema de gestión de proyectos (SGP) para mejorar la eficiencia y la productividad. Aquí están los detalles del proyecto:</a:t>
            </a:r>
          </a:p>
          <a:p>
            <a:pPr marL="0" indent="0">
              <a:buNone/>
            </a:pPr>
            <a:r>
              <a:rPr lang="es-ES" b="1" dirty="0"/>
              <a:t>Detalles del proyecto:</a:t>
            </a:r>
          </a:p>
          <a:p>
            <a:pPr marL="0" indent="0">
              <a:buNone/>
            </a:pPr>
            <a:r>
              <a:rPr lang="es-ES" dirty="0"/>
              <a:t>-Costo de la Inversión:</a:t>
            </a:r>
          </a:p>
          <a:p>
            <a:pPr marL="0" indent="0">
              <a:buNone/>
            </a:pPr>
            <a:r>
              <a:rPr lang="es-ES" dirty="0"/>
              <a:t>Desarrollo del software: $50,000</a:t>
            </a:r>
          </a:p>
          <a:p>
            <a:pPr marL="0" indent="0">
              <a:buNone/>
            </a:pPr>
            <a:r>
              <a:rPr lang="es-ES" dirty="0"/>
              <a:t>Implementación: $20,000</a:t>
            </a:r>
          </a:p>
          <a:p>
            <a:pPr marL="0" indent="0">
              <a:buNone/>
            </a:pPr>
            <a:r>
              <a:rPr lang="es-ES" dirty="0"/>
              <a:t>Capacitación del personal: $10,000</a:t>
            </a:r>
          </a:p>
          <a:p>
            <a:pPr marL="0" indent="0">
              <a:buNone/>
            </a:pPr>
            <a:r>
              <a:rPr lang="es-ES" dirty="0"/>
              <a:t>Mantenimiento anual: $5,000</a:t>
            </a:r>
          </a:p>
          <a:p>
            <a:pPr marL="0" indent="0">
              <a:buNone/>
            </a:pPr>
            <a:r>
              <a:rPr lang="es-ES" dirty="0"/>
              <a:t>Costo Total de la Inversión (CTI): $85,000</a:t>
            </a:r>
          </a:p>
          <a:p>
            <a:pPr marL="0" indent="0">
              <a:buNone/>
            </a:pPr>
            <a:r>
              <a:rPr lang="es-ES" dirty="0"/>
              <a:t>-Beneficio Neto</a:t>
            </a:r>
          </a:p>
          <a:p>
            <a:pPr marL="0" indent="0">
              <a:buNone/>
            </a:pPr>
            <a:r>
              <a:rPr lang="es-ES" dirty="0"/>
              <a:t>Aumento en la eficiencia que reduce costos operativos: $30,000 anuales</a:t>
            </a:r>
          </a:p>
          <a:p>
            <a:pPr marL="0" indent="0">
              <a:buNone/>
            </a:pPr>
            <a:r>
              <a:rPr lang="es-ES" dirty="0"/>
              <a:t>Mejora en la productividad que aumenta los ingresos: $40,000 anuales</a:t>
            </a:r>
          </a:p>
          <a:p>
            <a:pPr marL="0" indent="0">
              <a:buNone/>
            </a:pPr>
            <a:r>
              <a:rPr lang="es-ES" dirty="0"/>
              <a:t>Beneficio Neto Anual: $70,000</a:t>
            </a:r>
            <a:endParaRPr lang="es-AR" dirty="0"/>
          </a:p>
        </p:txBody>
      </p:sp>
    </p:spTree>
    <p:extLst>
      <p:ext uri="{BB962C8B-B14F-4D97-AF65-F5344CB8AC3E}">
        <p14:creationId xmlns:p14="http://schemas.microsoft.com/office/powerpoint/2010/main" val="20240338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8FCC11-9F14-7A9D-9DD0-79162A8103C6}"/>
              </a:ext>
            </a:extLst>
          </p:cNvPr>
          <p:cNvSpPr>
            <a:spLocks noGrp="1"/>
          </p:cNvSpPr>
          <p:nvPr>
            <p:ph type="title"/>
          </p:nvPr>
        </p:nvSpPr>
        <p:spPr/>
        <p:txBody>
          <a:bodyPr/>
          <a:lstStyle/>
          <a:p>
            <a:r>
              <a:rPr lang="es-AR" dirty="0"/>
              <a:t>Cálculo del ROI</a:t>
            </a:r>
          </a:p>
        </p:txBody>
      </p:sp>
      <p:sp>
        <p:nvSpPr>
          <p:cNvPr id="3" name="Marcador de contenido 2">
            <a:extLst>
              <a:ext uri="{FF2B5EF4-FFF2-40B4-BE49-F238E27FC236}">
                <a16:creationId xmlns:a16="http://schemas.microsoft.com/office/drawing/2014/main" id="{D7BA03F7-CAF2-9ACD-A100-814D43B30BE2}"/>
              </a:ext>
            </a:extLst>
          </p:cNvPr>
          <p:cNvSpPr>
            <a:spLocks noGrp="1"/>
          </p:cNvSpPr>
          <p:nvPr>
            <p:ph idx="1"/>
          </p:nvPr>
        </p:nvSpPr>
        <p:spPr/>
        <p:txBody>
          <a:bodyPr/>
          <a:lstStyle/>
          <a:p>
            <a:pPr algn="just"/>
            <a:r>
              <a:rPr lang="es-ES" dirty="0"/>
              <a:t>El ROI se calcula de la siguiente manera:</a:t>
            </a:r>
          </a:p>
          <a:p>
            <a:pPr algn="just">
              <a:buFont typeface="+mj-lt"/>
              <a:buAutoNum type="arabicPeriod"/>
            </a:pPr>
            <a:r>
              <a:rPr lang="es-ES" b="1" dirty="0"/>
              <a:t>Beneficio Neto Total</a:t>
            </a:r>
            <a:r>
              <a:rPr lang="es-ES" dirty="0"/>
              <a:t>: Asumiendo que se evalúa el beneficio en un año, el beneficio neto total es $70,000.</a:t>
            </a:r>
          </a:p>
          <a:p>
            <a:pPr algn="just">
              <a:buFont typeface="+mj-lt"/>
              <a:buAutoNum type="arabicPeriod"/>
            </a:pPr>
            <a:r>
              <a:rPr lang="es-ES" b="1" dirty="0"/>
              <a:t>Costo de la Inversión Total</a:t>
            </a:r>
            <a:r>
              <a:rPr lang="es-ES" dirty="0"/>
              <a:t>: $85,000</a:t>
            </a:r>
          </a:p>
          <a:p>
            <a:pPr algn="just"/>
            <a:endParaRPr lang="es-AR" dirty="0"/>
          </a:p>
          <a:p>
            <a:pPr algn="just"/>
            <a:endParaRPr lang="es-AR" dirty="0"/>
          </a:p>
          <a:p>
            <a:pPr algn="just"/>
            <a:r>
              <a:rPr lang="es-ES" dirty="0"/>
              <a:t>Interpretación</a:t>
            </a:r>
          </a:p>
          <a:p>
            <a:pPr algn="just"/>
            <a:r>
              <a:rPr lang="es-ES" dirty="0"/>
              <a:t>Un ROI del 82.35% significa que por cada dólar invertido en el proyecto, "</a:t>
            </a:r>
            <a:r>
              <a:rPr lang="es-ES" dirty="0" err="1"/>
              <a:t>TechInnovators</a:t>
            </a:r>
            <a:r>
              <a:rPr lang="es-ES" dirty="0"/>
              <a:t> Inc." obtiene 0.82 dólares de beneficio neto. Este alto ROI indica que la inversión en el nuevo sistema de gestión de proyectos es financieramente eficiente y altamente rentable.</a:t>
            </a:r>
            <a:endParaRPr lang="es-AR" dirty="0"/>
          </a:p>
          <a:p>
            <a:pPr algn="just"/>
            <a:endParaRPr lang="es-AR" dirty="0"/>
          </a:p>
        </p:txBody>
      </p:sp>
      <p:pic>
        <p:nvPicPr>
          <p:cNvPr id="5" name="Imagen 4">
            <a:extLst>
              <a:ext uri="{FF2B5EF4-FFF2-40B4-BE49-F238E27FC236}">
                <a16:creationId xmlns:a16="http://schemas.microsoft.com/office/drawing/2014/main" id="{474B9AA0-DB0A-EBB2-ABE7-F4BA54BA2848}"/>
              </a:ext>
            </a:extLst>
          </p:cNvPr>
          <p:cNvPicPr>
            <a:picLocks noChangeAspect="1"/>
          </p:cNvPicPr>
          <p:nvPr/>
        </p:nvPicPr>
        <p:blipFill rotWithShape="1">
          <a:blip r:embed="rId2"/>
          <a:srcRect l="33750" t="41931" r="38427" b="41717"/>
          <a:stretch/>
        </p:blipFill>
        <p:spPr>
          <a:xfrm>
            <a:off x="6489290" y="2625213"/>
            <a:ext cx="3392129" cy="1120878"/>
          </a:xfrm>
          <a:prstGeom prst="rect">
            <a:avLst/>
          </a:prstGeom>
        </p:spPr>
      </p:pic>
    </p:spTree>
    <p:extLst>
      <p:ext uri="{BB962C8B-B14F-4D97-AF65-F5344CB8AC3E}">
        <p14:creationId xmlns:p14="http://schemas.microsoft.com/office/powerpoint/2010/main" val="35587469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B8D445-45F2-CB92-788F-E210D13A35B1}"/>
              </a:ext>
            </a:extLst>
          </p:cNvPr>
          <p:cNvSpPr>
            <a:spLocks noGrp="1"/>
          </p:cNvSpPr>
          <p:nvPr>
            <p:ph type="title"/>
          </p:nvPr>
        </p:nvSpPr>
        <p:spPr/>
        <p:txBody>
          <a:bodyPr/>
          <a:lstStyle/>
          <a:p>
            <a:r>
              <a:rPr lang="es-AR" dirty="0"/>
              <a:t>Consideraciones Adicionales</a:t>
            </a:r>
          </a:p>
        </p:txBody>
      </p:sp>
      <p:sp>
        <p:nvSpPr>
          <p:cNvPr id="3" name="Marcador de contenido 2">
            <a:extLst>
              <a:ext uri="{FF2B5EF4-FFF2-40B4-BE49-F238E27FC236}">
                <a16:creationId xmlns:a16="http://schemas.microsoft.com/office/drawing/2014/main" id="{96373039-F65A-AADA-09C0-47151A83D3EE}"/>
              </a:ext>
            </a:extLst>
          </p:cNvPr>
          <p:cNvSpPr>
            <a:spLocks noGrp="1"/>
          </p:cNvSpPr>
          <p:nvPr>
            <p:ph idx="1"/>
          </p:nvPr>
        </p:nvSpPr>
        <p:spPr/>
        <p:txBody>
          <a:bodyPr/>
          <a:lstStyle/>
          <a:p>
            <a:pPr algn="just">
              <a:buFont typeface="Arial" panose="020B0604020202020204" pitchFamily="34" charset="0"/>
              <a:buChar char="•"/>
            </a:pPr>
            <a:r>
              <a:rPr lang="es-ES" b="1" dirty="0"/>
              <a:t>Horizonte Temporal</a:t>
            </a:r>
            <a:r>
              <a:rPr lang="es-ES" dirty="0"/>
              <a:t>: Es importante considerar el periodo de tiempo durante el cual se calcula el ROI. En este ejemplo, hemos asumido un año. Sin embargo, el ROI puede calcularse para múltiples años, ajustando los beneficios netos y los costos de inversión en consecuencia.</a:t>
            </a:r>
          </a:p>
          <a:p>
            <a:pPr algn="just">
              <a:buFont typeface="Arial" panose="020B0604020202020204" pitchFamily="34" charset="0"/>
              <a:buChar char="•"/>
            </a:pPr>
            <a:r>
              <a:rPr lang="es-ES" b="1" dirty="0"/>
              <a:t>Flujos de Efectivo</a:t>
            </a:r>
            <a:r>
              <a:rPr lang="es-ES" dirty="0"/>
              <a:t>: Al evaluar proyectos informáticos a largo plazo, es útil considerar los flujos de efectivo anuales en lugar de un único periodo de tiempo.</a:t>
            </a:r>
          </a:p>
          <a:p>
            <a:pPr algn="just">
              <a:buFont typeface="Arial" panose="020B0604020202020204" pitchFamily="34" charset="0"/>
              <a:buChar char="•"/>
            </a:pPr>
            <a:r>
              <a:rPr lang="es-ES" b="1" dirty="0"/>
              <a:t>Riesgos y Supuestos</a:t>
            </a:r>
            <a:r>
              <a:rPr lang="es-ES" dirty="0"/>
              <a:t>: Siempre se deben tener en cuenta los riesgos y supuestos involucrados en las proyecciones de beneficios y costos.</a:t>
            </a:r>
          </a:p>
          <a:p>
            <a:pPr marL="0" indent="0" algn="just">
              <a:buNone/>
            </a:pPr>
            <a:r>
              <a:rPr lang="es-ES" dirty="0"/>
              <a:t>El ROI es una herramienta para evaluar la rentabilidad de proyectos informáticos, proporcionando una medida clara y comprensible de los beneficios financieros relativos a los costos de inversión.</a:t>
            </a:r>
          </a:p>
          <a:p>
            <a:pPr algn="just"/>
            <a:endParaRPr lang="es-AR" dirty="0"/>
          </a:p>
        </p:txBody>
      </p:sp>
    </p:spTree>
    <p:extLst>
      <p:ext uri="{BB962C8B-B14F-4D97-AF65-F5344CB8AC3E}">
        <p14:creationId xmlns:p14="http://schemas.microsoft.com/office/powerpoint/2010/main" val="1916419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99533F-A5BD-C76D-0CF7-4B55EFA168D2}"/>
              </a:ext>
            </a:extLst>
          </p:cNvPr>
          <p:cNvSpPr>
            <a:spLocks noGrp="1"/>
          </p:cNvSpPr>
          <p:nvPr>
            <p:ph type="title"/>
          </p:nvPr>
        </p:nvSpPr>
        <p:spPr/>
        <p:txBody>
          <a:bodyPr/>
          <a:lstStyle/>
          <a:p>
            <a:r>
              <a:rPr lang="es-AR" dirty="0"/>
              <a:t>Costo-beneficio</a:t>
            </a:r>
          </a:p>
        </p:txBody>
      </p:sp>
      <p:sp>
        <p:nvSpPr>
          <p:cNvPr id="3" name="Marcador de contenido 2">
            <a:extLst>
              <a:ext uri="{FF2B5EF4-FFF2-40B4-BE49-F238E27FC236}">
                <a16:creationId xmlns:a16="http://schemas.microsoft.com/office/drawing/2014/main" id="{29D83906-4DEC-9CAD-7FC2-E20FE76526AD}"/>
              </a:ext>
            </a:extLst>
          </p:cNvPr>
          <p:cNvSpPr>
            <a:spLocks noGrp="1"/>
          </p:cNvSpPr>
          <p:nvPr>
            <p:ph idx="1"/>
          </p:nvPr>
        </p:nvSpPr>
        <p:spPr/>
        <p:txBody>
          <a:bodyPr/>
          <a:lstStyle/>
          <a:p>
            <a:pPr marL="0" indent="0" algn="just">
              <a:buNone/>
            </a:pPr>
            <a:r>
              <a:rPr lang="es-ES" b="1" dirty="0"/>
              <a:t>Concepto</a:t>
            </a:r>
          </a:p>
          <a:p>
            <a:pPr algn="just"/>
            <a:r>
              <a:rPr lang="es-ES" dirty="0"/>
              <a:t>La relación costo-beneficio (C/B) es un indicador financiero que compara los beneficios totales de un proyecto con sus costos totales. Este indicador ayuda a determinar si los beneficios obtenidos de un proyecto justifican los costos incurridos. Una relación C/B mayor que 1 indica que los beneficios superan los costos, lo que sugiere que el proyecto es rentable.</a:t>
            </a:r>
          </a:p>
          <a:p>
            <a:pPr algn="just"/>
            <a:endParaRPr lang="es-AR" dirty="0"/>
          </a:p>
        </p:txBody>
      </p:sp>
      <p:pic>
        <p:nvPicPr>
          <p:cNvPr id="5" name="Imagen 4">
            <a:extLst>
              <a:ext uri="{FF2B5EF4-FFF2-40B4-BE49-F238E27FC236}">
                <a16:creationId xmlns:a16="http://schemas.microsoft.com/office/drawing/2014/main" id="{476E21E2-794C-4C9F-3BAD-39A29BD6D86A}"/>
              </a:ext>
            </a:extLst>
          </p:cNvPr>
          <p:cNvPicPr>
            <a:picLocks noChangeAspect="1"/>
          </p:cNvPicPr>
          <p:nvPr/>
        </p:nvPicPr>
        <p:blipFill rotWithShape="1">
          <a:blip r:embed="rId2"/>
          <a:srcRect l="3937" t="45998" r="68264" b="44997"/>
          <a:stretch/>
        </p:blipFill>
        <p:spPr>
          <a:xfrm>
            <a:off x="5832264" y="4777740"/>
            <a:ext cx="3389208" cy="617220"/>
          </a:xfrm>
          <a:prstGeom prst="rect">
            <a:avLst/>
          </a:prstGeom>
        </p:spPr>
      </p:pic>
    </p:spTree>
    <p:extLst>
      <p:ext uri="{BB962C8B-B14F-4D97-AF65-F5344CB8AC3E}">
        <p14:creationId xmlns:p14="http://schemas.microsoft.com/office/powerpoint/2010/main" val="26337325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1A0CF1-F5BF-ACED-8879-80A6A639A14E}"/>
              </a:ext>
            </a:extLst>
          </p:cNvPr>
          <p:cNvSpPr>
            <a:spLocks noGrp="1"/>
          </p:cNvSpPr>
          <p:nvPr>
            <p:ph type="title"/>
          </p:nvPr>
        </p:nvSpPr>
        <p:spPr/>
        <p:txBody>
          <a:bodyPr/>
          <a:lstStyle/>
          <a:p>
            <a:r>
              <a:rPr lang="es-ES" dirty="0"/>
              <a:t>Cálculo de la Relación Costo-Beneficio</a:t>
            </a:r>
            <a:endParaRPr lang="es-AR" dirty="0"/>
          </a:p>
        </p:txBody>
      </p:sp>
      <p:sp>
        <p:nvSpPr>
          <p:cNvPr id="3" name="Marcador de contenido 2">
            <a:extLst>
              <a:ext uri="{FF2B5EF4-FFF2-40B4-BE49-F238E27FC236}">
                <a16:creationId xmlns:a16="http://schemas.microsoft.com/office/drawing/2014/main" id="{D098038E-5CF6-6373-9352-2FB676244D90}"/>
              </a:ext>
            </a:extLst>
          </p:cNvPr>
          <p:cNvSpPr>
            <a:spLocks noGrp="1"/>
          </p:cNvSpPr>
          <p:nvPr>
            <p:ph idx="1"/>
          </p:nvPr>
        </p:nvSpPr>
        <p:spPr/>
        <p:txBody>
          <a:bodyPr/>
          <a:lstStyle/>
          <a:p>
            <a:pPr marL="0" indent="0">
              <a:buNone/>
            </a:pPr>
            <a:r>
              <a:rPr lang="es-ES" dirty="0"/>
              <a:t>Para calcular la relación costo-beneficio, se siguen estos pasos:</a:t>
            </a:r>
          </a:p>
          <a:p>
            <a:pPr>
              <a:buFont typeface="+mj-lt"/>
              <a:buAutoNum type="arabicPeriod"/>
            </a:pPr>
            <a:r>
              <a:rPr lang="es-ES" b="1" dirty="0"/>
              <a:t>Determinar los beneficios totales</a:t>
            </a:r>
            <a:r>
              <a:rPr lang="es-ES" dirty="0"/>
              <a:t>: Esto incluye todos los ingresos generados y los ahorros obtenidos gracias al proyecto.</a:t>
            </a:r>
          </a:p>
          <a:p>
            <a:pPr>
              <a:buFont typeface="+mj-lt"/>
              <a:buAutoNum type="arabicPeriod"/>
            </a:pPr>
            <a:r>
              <a:rPr lang="es-ES" b="1" dirty="0"/>
              <a:t>Determinar los costos totales</a:t>
            </a:r>
            <a:r>
              <a:rPr lang="es-ES" dirty="0"/>
              <a:t>: Esto incluye todos los costos de desarrollo, implementación, operación y mantenimiento del proyecto.</a:t>
            </a:r>
          </a:p>
          <a:p>
            <a:pPr>
              <a:buFont typeface="+mj-lt"/>
              <a:buAutoNum type="arabicPeriod"/>
            </a:pPr>
            <a:r>
              <a:rPr lang="es-ES" b="1" dirty="0"/>
              <a:t>Aplicar la fórmula de la relación C/B</a:t>
            </a:r>
            <a:r>
              <a:rPr lang="es-ES" dirty="0"/>
              <a:t>: Dividir los beneficios totales por los costos totales para obtener una relación.</a:t>
            </a:r>
          </a:p>
          <a:p>
            <a:endParaRPr lang="es-AR" dirty="0"/>
          </a:p>
        </p:txBody>
      </p:sp>
    </p:spTree>
    <p:extLst>
      <p:ext uri="{BB962C8B-B14F-4D97-AF65-F5344CB8AC3E}">
        <p14:creationId xmlns:p14="http://schemas.microsoft.com/office/powerpoint/2010/main" val="1452270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E512CE-EEBD-5A4F-102A-EC8B7203BA94}"/>
              </a:ext>
            </a:extLst>
          </p:cNvPr>
          <p:cNvSpPr>
            <a:spLocks noGrp="1"/>
          </p:cNvSpPr>
          <p:nvPr>
            <p:ph type="title"/>
          </p:nvPr>
        </p:nvSpPr>
        <p:spPr/>
        <p:txBody>
          <a:bodyPr/>
          <a:lstStyle/>
          <a:p>
            <a:r>
              <a:rPr lang="es-AR" dirty="0"/>
              <a:t>Introducción al Análisis Económico</a:t>
            </a:r>
          </a:p>
        </p:txBody>
      </p:sp>
      <p:sp>
        <p:nvSpPr>
          <p:cNvPr id="3" name="Marcador de contenido 2">
            <a:extLst>
              <a:ext uri="{FF2B5EF4-FFF2-40B4-BE49-F238E27FC236}">
                <a16:creationId xmlns:a16="http://schemas.microsoft.com/office/drawing/2014/main" id="{6BBF637F-4197-C281-1361-3B2CFA42C18B}"/>
              </a:ext>
            </a:extLst>
          </p:cNvPr>
          <p:cNvSpPr>
            <a:spLocks noGrp="1"/>
          </p:cNvSpPr>
          <p:nvPr>
            <p:ph idx="1"/>
          </p:nvPr>
        </p:nvSpPr>
        <p:spPr/>
        <p:txBody>
          <a:bodyPr>
            <a:normAutofit/>
          </a:bodyPr>
          <a:lstStyle/>
          <a:p>
            <a:pPr algn="just"/>
            <a:r>
              <a:rPr lang="es-ES" sz="3200" dirty="0"/>
              <a:t>Definición: Evaluación de la viabilidad y rentabilidad del proyecto desde una perspectiva económica.</a:t>
            </a:r>
            <a:endParaRPr lang="es-AR" sz="3200" dirty="0"/>
          </a:p>
        </p:txBody>
      </p:sp>
    </p:spTree>
    <p:extLst>
      <p:ext uri="{BB962C8B-B14F-4D97-AF65-F5344CB8AC3E}">
        <p14:creationId xmlns:p14="http://schemas.microsoft.com/office/powerpoint/2010/main" val="4227086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489727-4EFD-D129-9837-5AB52FE33333}"/>
              </a:ext>
            </a:extLst>
          </p:cNvPr>
          <p:cNvSpPr>
            <a:spLocks noGrp="1"/>
          </p:cNvSpPr>
          <p:nvPr>
            <p:ph type="title"/>
          </p:nvPr>
        </p:nvSpPr>
        <p:spPr/>
        <p:txBody>
          <a:bodyPr>
            <a:noAutofit/>
          </a:bodyPr>
          <a:lstStyle/>
          <a:p>
            <a:pPr algn="just"/>
            <a:r>
              <a:rPr lang="es-ES" sz="2400" dirty="0"/>
              <a:t>Ejemplo para un Proyecto Informático</a:t>
            </a:r>
            <a:br>
              <a:rPr lang="es-ES" sz="2400" dirty="0"/>
            </a:br>
            <a:br>
              <a:rPr lang="es-ES" sz="2400" dirty="0"/>
            </a:br>
            <a:r>
              <a:rPr lang="es-ES" sz="2400" dirty="0"/>
              <a:t>Supongamos que una empresa, "</a:t>
            </a:r>
            <a:r>
              <a:rPr lang="es-ES" sz="2400" dirty="0" err="1"/>
              <a:t>DigitalSolutions</a:t>
            </a:r>
            <a:r>
              <a:rPr lang="es-ES" sz="2400" dirty="0"/>
              <a:t> Corp.", decide implementar un nuevo sistema de gestión de clientes (CRM) para mejorar sus procesos de ventas y atención al cliente. Aquí están los detalles del proyecto:</a:t>
            </a:r>
            <a:endParaRPr lang="es-AR" sz="2400" dirty="0"/>
          </a:p>
        </p:txBody>
      </p:sp>
      <p:sp>
        <p:nvSpPr>
          <p:cNvPr id="4" name="Rectangle 1">
            <a:extLst>
              <a:ext uri="{FF2B5EF4-FFF2-40B4-BE49-F238E27FC236}">
                <a16:creationId xmlns:a16="http://schemas.microsoft.com/office/drawing/2014/main" id="{B7E4D7F7-5A3F-B2F7-D1B8-DA66D35B451B}"/>
              </a:ext>
            </a:extLst>
          </p:cNvPr>
          <p:cNvSpPr>
            <a:spLocks noGrp="1" noChangeArrowheads="1"/>
          </p:cNvSpPr>
          <p:nvPr>
            <p:ph idx="1"/>
          </p:nvPr>
        </p:nvSpPr>
        <p:spPr bwMode="auto">
          <a:xfrm>
            <a:off x="3869268" y="1377714"/>
            <a:ext cx="7604977"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1" i="0" u="none" strike="noStrike" cap="none" normalizeH="0" baseline="0" dirty="0">
                <a:ln>
                  <a:noFill/>
                </a:ln>
                <a:solidFill>
                  <a:schemeClr val="tx1"/>
                </a:solidFill>
                <a:effectLst/>
                <a:latin typeface="Arial" panose="020B0604020202020204" pitchFamily="34" charset="0"/>
              </a:rPr>
              <a:t>Beneficios Totales</a:t>
            </a:r>
            <a:r>
              <a:rPr kumimoji="0" lang="es-AR" altLang="es-AR"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0" i="0" u="none" strike="noStrike" cap="none" normalizeH="0" baseline="0" dirty="0">
                <a:ln>
                  <a:noFill/>
                </a:ln>
                <a:solidFill>
                  <a:schemeClr val="tx1"/>
                </a:solidFill>
                <a:effectLst/>
                <a:latin typeface="Arial" panose="020B0604020202020204" pitchFamily="34" charset="0"/>
              </a:rPr>
              <a:t>Incremento en las ventas anuales debido a la mejor gestión de clientes: $150,000</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0" i="0" u="none" strike="noStrike" cap="none" normalizeH="0" baseline="0" dirty="0">
                <a:ln>
                  <a:noFill/>
                </a:ln>
                <a:solidFill>
                  <a:schemeClr val="tx1"/>
                </a:solidFill>
                <a:effectLst/>
                <a:latin typeface="Arial" panose="020B0604020202020204" pitchFamily="34" charset="0"/>
              </a:rPr>
              <a:t>Reducción de costos operativos anuales debido a procesos más eficientes: $50,000</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1" i="0" u="none" strike="noStrike" cap="none" normalizeH="0" baseline="0" dirty="0">
                <a:ln>
                  <a:noFill/>
                </a:ln>
                <a:solidFill>
                  <a:schemeClr val="tx1"/>
                </a:solidFill>
                <a:effectLst/>
                <a:latin typeface="Arial" panose="020B0604020202020204" pitchFamily="34" charset="0"/>
              </a:rPr>
              <a:t>Beneficios Totales (BT)</a:t>
            </a:r>
            <a:r>
              <a:rPr kumimoji="0" lang="es-AR" altLang="es-AR" b="0" i="0" u="none" strike="noStrike" cap="none" normalizeH="0" baseline="0" dirty="0">
                <a:ln>
                  <a:noFill/>
                </a:ln>
                <a:solidFill>
                  <a:schemeClr val="tx1"/>
                </a:solidFill>
                <a:effectLst/>
                <a:latin typeface="Arial" panose="020B0604020202020204" pitchFamily="34" charset="0"/>
              </a:rPr>
              <a:t>: $200,000</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1" i="0" u="none" strike="noStrike" cap="none" normalizeH="0" baseline="0" dirty="0">
                <a:ln>
                  <a:noFill/>
                </a:ln>
                <a:solidFill>
                  <a:schemeClr val="tx1"/>
                </a:solidFill>
                <a:effectLst/>
                <a:latin typeface="Arial" panose="020B0604020202020204" pitchFamily="34" charset="0"/>
              </a:rPr>
              <a:t>Costos Totales</a:t>
            </a:r>
            <a:r>
              <a:rPr kumimoji="0" lang="es-AR" altLang="es-AR"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0" i="0" u="none" strike="noStrike" cap="none" normalizeH="0" baseline="0" dirty="0">
                <a:ln>
                  <a:noFill/>
                </a:ln>
                <a:solidFill>
                  <a:schemeClr val="tx1"/>
                </a:solidFill>
                <a:effectLst/>
                <a:latin typeface="Arial" panose="020B0604020202020204" pitchFamily="34" charset="0"/>
              </a:rPr>
              <a:t>Desarrollo del software: $60,000</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0" i="0" u="none" strike="noStrike" cap="none" normalizeH="0" baseline="0" dirty="0">
                <a:ln>
                  <a:noFill/>
                </a:ln>
                <a:solidFill>
                  <a:schemeClr val="tx1"/>
                </a:solidFill>
                <a:effectLst/>
                <a:latin typeface="Arial" panose="020B0604020202020204" pitchFamily="34" charset="0"/>
              </a:rPr>
              <a:t>Implementación: $30,000</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0" i="0" u="none" strike="noStrike" cap="none" normalizeH="0" baseline="0" dirty="0">
                <a:ln>
                  <a:noFill/>
                </a:ln>
                <a:solidFill>
                  <a:schemeClr val="tx1"/>
                </a:solidFill>
                <a:effectLst/>
                <a:latin typeface="Arial" panose="020B0604020202020204" pitchFamily="34" charset="0"/>
              </a:rPr>
              <a:t>Capacitación del personal: $10,000</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0" i="0" u="none" strike="noStrike" cap="none" normalizeH="0" baseline="0" dirty="0">
                <a:ln>
                  <a:noFill/>
                </a:ln>
                <a:solidFill>
                  <a:schemeClr val="tx1"/>
                </a:solidFill>
                <a:effectLst/>
                <a:latin typeface="Arial" panose="020B0604020202020204" pitchFamily="34" charset="0"/>
              </a:rPr>
              <a:t>Mantenimiento anual: $10,000</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AR" altLang="es-AR" b="1" i="0" u="none" strike="noStrike" cap="none" normalizeH="0" baseline="0" dirty="0">
                <a:ln>
                  <a:noFill/>
                </a:ln>
                <a:solidFill>
                  <a:schemeClr val="tx1"/>
                </a:solidFill>
                <a:effectLst/>
                <a:latin typeface="Arial" panose="020B0604020202020204" pitchFamily="34" charset="0"/>
              </a:rPr>
              <a:t>Costos Totales (CT)</a:t>
            </a:r>
            <a:r>
              <a:rPr kumimoji="0" lang="es-AR" altLang="es-AR" b="0" i="0" u="none" strike="noStrike" cap="none" normalizeH="0" baseline="0" dirty="0">
                <a:ln>
                  <a:noFill/>
                </a:ln>
                <a:solidFill>
                  <a:schemeClr val="tx1"/>
                </a:solidFill>
                <a:effectLst/>
                <a:latin typeface="Arial" panose="020B0604020202020204" pitchFamily="34" charset="0"/>
              </a:rPr>
              <a:t>: $110,000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465677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5E3066-C3F9-A9A6-007B-8B6904717D33}"/>
              </a:ext>
            </a:extLst>
          </p:cNvPr>
          <p:cNvSpPr>
            <a:spLocks noGrp="1"/>
          </p:cNvSpPr>
          <p:nvPr>
            <p:ph type="title"/>
          </p:nvPr>
        </p:nvSpPr>
        <p:spPr/>
        <p:txBody>
          <a:bodyPr/>
          <a:lstStyle/>
          <a:p>
            <a:r>
              <a:rPr lang="es-ES" dirty="0"/>
              <a:t>Cálculo de la Relación Costo-Beneficio</a:t>
            </a:r>
            <a:endParaRPr lang="es-AR" dirty="0"/>
          </a:p>
        </p:txBody>
      </p:sp>
      <p:sp>
        <p:nvSpPr>
          <p:cNvPr id="3" name="Marcador de contenido 2">
            <a:extLst>
              <a:ext uri="{FF2B5EF4-FFF2-40B4-BE49-F238E27FC236}">
                <a16:creationId xmlns:a16="http://schemas.microsoft.com/office/drawing/2014/main" id="{DF8DAF8C-A281-71A0-1D24-B42121CC149D}"/>
              </a:ext>
            </a:extLst>
          </p:cNvPr>
          <p:cNvSpPr>
            <a:spLocks noGrp="1"/>
          </p:cNvSpPr>
          <p:nvPr>
            <p:ph idx="1"/>
          </p:nvPr>
        </p:nvSpPr>
        <p:spPr/>
        <p:txBody>
          <a:bodyPr>
            <a:normAutofit/>
          </a:bodyPr>
          <a:lstStyle/>
          <a:p>
            <a:pPr algn="just"/>
            <a:r>
              <a:rPr lang="es-ES" sz="2400" dirty="0"/>
              <a:t>La relación C/B se calcula de la siguiente </a:t>
            </a:r>
            <a:r>
              <a:rPr lang="es-ES" sz="2400" dirty="0" err="1"/>
              <a:t>manera:Beneficios</a:t>
            </a:r>
            <a:r>
              <a:rPr lang="es-ES" sz="2400" dirty="0"/>
              <a:t> Totales: $200,000Costos Totales: $110,000</a:t>
            </a:r>
          </a:p>
          <a:p>
            <a:pPr algn="just"/>
            <a:endParaRPr lang="es-ES" sz="2400" dirty="0"/>
          </a:p>
          <a:p>
            <a:pPr algn="just"/>
            <a:endParaRPr lang="es-ES" sz="2400" dirty="0"/>
          </a:p>
          <a:p>
            <a:pPr algn="just"/>
            <a:endParaRPr lang="es-ES" sz="2400" dirty="0"/>
          </a:p>
          <a:p>
            <a:pPr marL="0" indent="0" algn="just">
              <a:buNone/>
            </a:pPr>
            <a:r>
              <a:rPr lang="es-ES" sz="2400" b="1" dirty="0"/>
              <a:t>Interpretación</a:t>
            </a:r>
          </a:p>
          <a:p>
            <a:pPr algn="just"/>
            <a:r>
              <a:rPr lang="es-ES" sz="2400" dirty="0"/>
              <a:t>Una relación costo-beneficio de 1.82 significa que por cada dólar invertido en el proyecto, "</a:t>
            </a:r>
            <a:r>
              <a:rPr lang="es-ES" sz="2400" dirty="0" err="1"/>
              <a:t>DigitalSolutions</a:t>
            </a:r>
            <a:r>
              <a:rPr lang="es-ES" sz="2400" dirty="0"/>
              <a:t> Corp." obtiene 1.82 dólares en beneficios. Esto indica que el proyecto es rentable, ya que los beneficios superan los costos.</a:t>
            </a:r>
          </a:p>
          <a:p>
            <a:pPr algn="just"/>
            <a:endParaRPr lang="es-AR" sz="2400" dirty="0"/>
          </a:p>
        </p:txBody>
      </p:sp>
      <p:pic>
        <p:nvPicPr>
          <p:cNvPr id="5" name="Imagen 4">
            <a:extLst>
              <a:ext uri="{FF2B5EF4-FFF2-40B4-BE49-F238E27FC236}">
                <a16:creationId xmlns:a16="http://schemas.microsoft.com/office/drawing/2014/main" id="{2350C699-8AE2-1FED-34D2-187D601F9CC2}"/>
              </a:ext>
            </a:extLst>
          </p:cNvPr>
          <p:cNvPicPr>
            <a:picLocks noChangeAspect="1"/>
          </p:cNvPicPr>
          <p:nvPr/>
        </p:nvPicPr>
        <p:blipFill rotWithShape="1">
          <a:blip r:embed="rId2"/>
          <a:srcRect l="3562" t="58004" r="64750" b="34993"/>
          <a:stretch/>
        </p:blipFill>
        <p:spPr>
          <a:xfrm>
            <a:off x="4800600" y="2359742"/>
            <a:ext cx="5661484" cy="703498"/>
          </a:xfrm>
          <a:prstGeom prst="rect">
            <a:avLst/>
          </a:prstGeom>
        </p:spPr>
      </p:pic>
    </p:spTree>
    <p:extLst>
      <p:ext uri="{BB962C8B-B14F-4D97-AF65-F5344CB8AC3E}">
        <p14:creationId xmlns:p14="http://schemas.microsoft.com/office/powerpoint/2010/main" val="35450197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5D6103-E7CE-C068-1B22-2DB03633B446}"/>
              </a:ext>
            </a:extLst>
          </p:cNvPr>
          <p:cNvSpPr>
            <a:spLocks noGrp="1"/>
          </p:cNvSpPr>
          <p:nvPr>
            <p:ph type="title"/>
          </p:nvPr>
        </p:nvSpPr>
        <p:spPr/>
        <p:txBody>
          <a:bodyPr/>
          <a:lstStyle/>
          <a:p>
            <a:r>
              <a:rPr lang="es-AR" dirty="0"/>
              <a:t>Valor presente neto (VPN) y tasa interna de retorno (TIR)</a:t>
            </a:r>
          </a:p>
        </p:txBody>
      </p:sp>
      <p:sp>
        <p:nvSpPr>
          <p:cNvPr id="3" name="Marcador de contenido 2">
            <a:extLst>
              <a:ext uri="{FF2B5EF4-FFF2-40B4-BE49-F238E27FC236}">
                <a16:creationId xmlns:a16="http://schemas.microsoft.com/office/drawing/2014/main" id="{C9D1B65A-B484-97D6-D826-E84BD14443C1}"/>
              </a:ext>
            </a:extLst>
          </p:cNvPr>
          <p:cNvSpPr>
            <a:spLocks noGrp="1"/>
          </p:cNvSpPr>
          <p:nvPr>
            <p:ph idx="1"/>
          </p:nvPr>
        </p:nvSpPr>
        <p:spPr/>
        <p:txBody>
          <a:bodyPr>
            <a:normAutofit/>
          </a:bodyPr>
          <a:lstStyle/>
          <a:p>
            <a:pPr algn="just"/>
            <a:r>
              <a:rPr lang="es-ES" sz="2400" dirty="0"/>
              <a:t>La VPN calcula el valor actual de los flujos netos de efectivo descontados a una tasa apropiada (como la TMAR).</a:t>
            </a:r>
          </a:p>
          <a:p>
            <a:pPr algn="just"/>
            <a:r>
              <a:rPr lang="es-ES" sz="2400" dirty="0"/>
              <a:t>Un VPN positivo indica que el proyecto es viable financieramente.</a:t>
            </a:r>
          </a:p>
          <a:p>
            <a:pPr algn="just"/>
            <a:r>
              <a:rPr lang="es-ES" sz="2400" dirty="0"/>
              <a:t>La TIR determina la tasa de descuento que iguala la VPN a cero, indicando la rentabilidad del proyecto.</a:t>
            </a:r>
          </a:p>
          <a:p>
            <a:pPr algn="just"/>
            <a:r>
              <a:rPr lang="es-ES" sz="2400" dirty="0"/>
              <a:t>Si la TIR es mayor que la TMAR, el proyecto se acepta, de lo contrario se rechaza</a:t>
            </a:r>
            <a:endParaRPr lang="es-AR" sz="2400" dirty="0"/>
          </a:p>
        </p:txBody>
      </p:sp>
    </p:spTree>
    <p:extLst>
      <p:ext uri="{BB962C8B-B14F-4D97-AF65-F5344CB8AC3E}">
        <p14:creationId xmlns:p14="http://schemas.microsoft.com/office/powerpoint/2010/main" val="31043991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B077C1-C8ED-E094-D821-BB2F7131174C}"/>
              </a:ext>
            </a:extLst>
          </p:cNvPr>
          <p:cNvSpPr>
            <a:spLocks noGrp="1"/>
          </p:cNvSpPr>
          <p:nvPr>
            <p:ph type="title"/>
          </p:nvPr>
        </p:nvSpPr>
        <p:spPr/>
        <p:txBody>
          <a:bodyPr/>
          <a:lstStyle/>
          <a:p>
            <a:r>
              <a:rPr lang="es-AR" dirty="0"/>
              <a:t>Valor presente neto (VPN</a:t>
            </a:r>
          </a:p>
        </p:txBody>
      </p:sp>
      <p:sp>
        <p:nvSpPr>
          <p:cNvPr id="3" name="Marcador de contenido 2">
            <a:extLst>
              <a:ext uri="{FF2B5EF4-FFF2-40B4-BE49-F238E27FC236}">
                <a16:creationId xmlns:a16="http://schemas.microsoft.com/office/drawing/2014/main" id="{44197F39-AAF1-BF8D-B759-4E67ACBF74E9}"/>
              </a:ext>
            </a:extLst>
          </p:cNvPr>
          <p:cNvSpPr>
            <a:spLocks noGrp="1"/>
          </p:cNvSpPr>
          <p:nvPr>
            <p:ph idx="1"/>
          </p:nvPr>
        </p:nvSpPr>
        <p:spPr>
          <a:xfrm>
            <a:off x="3869268" y="864108"/>
            <a:ext cx="7708216" cy="5120640"/>
          </a:xfrm>
        </p:spPr>
        <p:txBody>
          <a:bodyPr>
            <a:normAutofit fontScale="92500" lnSpcReduction="10000"/>
          </a:bodyPr>
          <a:lstStyle/>
          <a:p>
            <a:pPr algn="just"/>
            <a:r>
              <a:rPr lang="es-ES" sz="2400" dirty="0"/>
              <a:t>El Valor Presente Neto (VPN) es un indicador financiero que representa la diferencia entre el valor presente de los flujos de efectivo futuros generados por un proyecto y la inversión inicial. El VPN permite determinar la viabilidad de un proyecto al considerar el valor del dinero en el tiempo, utilizando una tasa de descuento para actualizar los flujos de efectivo futuros a su valor presente.</a:t>
            </a:r>
          </a:p>
          <a:p>
            <a:pPr algn="just"/>
            <a:endParaRPr lang="es-ES" sz="2400" dirty="0"/>
          </a:p>
          <a:p>
            <a:pPr algn="just"/>
            <a:endParaRPr lang="es-ES" sz="2400" dirty="0"/>
          </a:p>
          <a:p>
            <a:pPr marL="0" indent="0" algn="just">
              <a:buNone/>
            </a:pPr>
            <a:r>
              <a:rPr lang="es-ES" sz="2400" dirty="0"/>
              <a:t>donde:</a:t>
            </a:r>
          </a:p>
          <a:p>
            <a:pPr algn="just">
              <a:buFont typeface="Arial" panose="020B0604020202020204" pitchFamily="34" charset="0"/>
              <a:buChar char="•"/>
            </a:pPr>
            <a:r>
              <a:rPr lang="es-ES" sz="2400" dirty="0" err="1"/>
              <a:t>FtF_tFt</a:t>
            </a:r>
            <a:r>
              <a:rPr lang="es-ES" sz="2400" dirty="0"/>
              <a:t>​ = Flujo de efectivo en el período </a:t>
            </a:r>
            <a:r>
              <a:rPr lang="es-ES" sz="2400" dirty="0" err="1"/>
              <a:t>ttt</a:t>
            </a:r>
            <a:endParaRPr lang="es-ES" sz="2400" dirty="0"/>
          </a:p>
          <a:p>
            <a:pPr algn="just">
              <a:buFont typeface="Arial" panose="020B0604020202020204" pitchFamily="34" charset="0"/>
              <a:buChar char="•"/>
            </a:pPr>
            <a:r>
              <a:rPr lang="es-ES" sz="2400" dirty="0" err="1"/>
              <a:t>rrr</a:t>
            </a:r>
            <a:r>
              <a:rPr lang="es-ES" sz="2400" dirty="0"/>
              <a:t> = Tasa de descuento</a:t>
            </a:r>
          </a:p>
          <a:p>
            <a:pPr algn="just">
              <a:buFont typeface="Arial" panose="020B0604020202020204" pitchFamily="34" charset="0"/>
              <a:buChar char="•"/>
            </a:pPr>
            <a:r>
              <a:rPr lang="es-ES" sz="2400" dirty="0" err="1"/>
              <a:t>ttt</a:t>
            </a:r>
            <a:r>
              <a:rPr lang="es-ES" sz="2400" dirty="0"/>
              <a:t> = Período de tiempo</a:t>
            </a:r>
          </a:p>
          <a:p>
            <a:pPr algn="just">
              <a:buFont typeface="Arial" panose="020B0604020202020204" pitchFamily="34" charset="0"/>
              <a:buChar char="•"/>
            </a:pPr>
            <a:r>
              <a:rPr lang="es-ES" sz="2400" dirty="0"/>
              <a:t>I0I_0I0​ = Inversión inicial</a:t>
            </a:r>
          </a:p>
          <a:p>
            <a:pPr algn="just"/>
            <a:endParaRPr lang="es-AR" sz="2400" dirty="0"/>
          </a:p>
        </p:txBody>
      </p:sp>
      <p:pic>
        <p:nvPicPr>
          <p:cNvPr id="5" name="Imagen 4">
            <a:extLst>
              <a:ext uri="{FF2B5EF4-FFF2-40B4-BE49-F238E27FC236}">
                <a16:creationId xmlns:a16="http://schemas.microsoft.com/office/drawing/2014/main" id="{5EB4735C-F213-4E54-3D1E-A9A3CCBBB803}"/>
              </a:ext>
            </a:extLst>
          </p:cNvPr>
          <p:cNvPicPr>
            <a:picLocks noChangeAspect="1"/>
          </p:cNvPicPr>
          <p:nvPr/>
        </p:nvPicPr>
        <p:blipFill rotWithShape="1">
          <a:blip r:embed="rId2"/>
          <a:srcRect l="3937" t="35993" r="71887" b="54336"/>
          <a:stretch/>
        </p:blipFill>
        <p:spPr>
          <a:xfrm>
            <a:off x="6053127" y="2761488"/>
            <a:ext cx="2947482" cy="662940"/>
          </a:xfrm>
          <a:prstGeom prst="rect">
            <a:avLst/>
          </a:prstGeom>
        </p:spPr>
      </p:pic>
    </p:spTree>
    <p:extLst>
      <p:ext uri="{BB962C8B-B14F-4D97-AF65-F5344CB8AC3E}">
        <p14:creationId xmlns:p14="http://schemas.microsoft.com/office/powerpoint/2010/main" val="31545678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BD9D8F-AC93-449B-33B3-1663448447E2}"/>
              </a:ext>
            </a:extLst>
          </p:cNvPr>
          <p:cNvSpPr>
            <a:spLocks noGrp="1"/>
          </p:cNvSpPr>
          <p:nvPr>
            <p:ph type="title"/>
          </p:nvPr>
        </p:nvSpPr>
        <p:spPr>
          <a:xfrm>
            <a:off x="252919" y="1123837"/>
            <a:ext cx="3065468" cy="4601183"/>
          </a:xfrm>
        </p:spPr>
        <p:txBody>
          <a:bodyPr/>
          <a:lstStyle/>
          <a:p>
            <a:r>
              <a:rPr lang="es-AR" dirty="0"/>
              <a:t>Cálculo del VPN</a:t>
            </a:r>
          </a:p>
        </p:txBody>
      </p:sp>
      <p:sp>
        <p:nvSpPr>
          <p:cNvPr id="3" name="Marcador de contenido 2">
            <a:extLst>
              <a:ext uri="{FF2B5EF4-FFF2-40B4-BE49-F238E27FC236}">
                <a16:creationId xmlns:a16="http://schemas.microsoft.com/office/drawing/2014/main" id="{81490ADB-28C3-C978-CF04-393694DA1E82}"/>
              </a:ext>
            </a:extLst>
          </p:cNvPr>
          <p:cNvSpPr>
            <a:spLocks noGrp="1"/>
          </p:cNvSpPr>
          <p:nvPr>
            <p:ph idx="1"/>
          </p:nvPr>
        </p:nvSpPr>
        <p:spPr/>
        <p:txBody>
          <a:bodyPr>
            <a:normAutofit/>
          </a:bodyPr>
          <a:lstStyle/>
          <a:p>
            <a:pPr algn="just"/>
            <a:r>
              <a:rPr lang="es-ES" sz="2400" dirty="0"/>
              <a:t>Identificar los flujos de efectivo futuros: Estimar los ingresos y costos futuros del proyecto.</a:t>
            </a:r>
          </a:p>
          <a:p>
            <a:pPr algn="just"/>
            <a:r>
              <a:rPr lang="es-ES" sz="2400" dirty="0"/>
              <a:t>Seleccionar la tasa de descuento: Generalmente, se utiliza el costo de capital o la tasa mínima aceptable de rendimiento (TMAR).</a:t>
            </a:r>
          </a:p>
          <a:p>
            <a:pPr algn="just"/>
            <a:r>
              <a:rPr lang="es-ES" sz="2400" dirty="0"/>
              <a:t>Calcular el valor presente de cada flujo de efectivo futuro: Aplicar la fórmula de descuento.</a:t>
            </a:r>
          </a:p>
          <a:p>
            <a:pPr algn="just"/>
            <a:r>
              <a:rPr lang="es-ES" sz="2400" dirty="0"/>
              <a:t>Restar la inversión inicial: Obtener el VPN restando la inversión inicial del total de los valores presentes de los flujos de efectivo.</a:t>
            </a:r>
            <a:endParaRPr lang="es-AR" sz="2400" dirty="0"/>
          </a:p>
        </p:txBody>
      </p:sp>
    </p:spTree>
    <p:extLst>
      <p:ext uri="{BB962C8B-B14F-4D97-AF65-F5344CB8AC3E}">
        <p14:creationId xmlns:p14="http://schemas.microsoft.com/office/powerpoint/2010/main" val="24620379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C657DF-92DE-C873-1590-065F5B6A9F23}"/>
              </a:ext>
            </a:extLst>
          </p:cNvPr>
          <p:cNvSpPr>
            <a:spLocks noGrp="1"/>
          </p:cNvSpPr>
          <p:nvPr>
            <p:ph type="title"/>
          </p:nvPr>
        </p:nvSpPr>
        <p:spPr>
          <a:xfrm>
            <a:off x="252918" y="1123837"/>
            <a:ext cx="3168707" cy="4601183"/>
          </a:xfrm>
        </p:spPr>
        <p:txBody>
          <a:bodyPr>
            <a:normAutofit fontScale="90000"/>
          </a:bodyPr>
          <a:lstStyle/>
          <a:p>
            <a:pPr algn="just"/>
            <a:r>
              <a:rPr lang="es-ES" dirty="0"/>
              <a:t>Ejemplo para un Proyecto Informático</a:t>
            </a:r>
            <a:br>
              <a:rPr lang="es-ES" dirty="0"/>
            </a:br>
            <a:br>
              <a:rPr lang="es-ES" dirty="0"/>
            </a:br>
            <a:r>
              <a:rPr lang="es-ES" sz="3100" dirty="0"/>
              <a:t>Supongamos que una empresa, "</a:t>
            </a:r>
            <a:r>
              <a:rPr lang="es-ES" sz="3100" dirty="0" err="1"/>
              <a:t>Tech</a:t>
            </a:r>
            <a:r>
              <a:rPr lang="es-ES" sz="3100" dirty="0"/>
              <a:t> </a:t>
            </a:r>
            <a:r>
              <a:rPr lang="es-ES" sz="3100" dirty="0" err="1"/>
              <a:t>Innovators</a:t>
            </a:r>
            <a:r>
              <a:rPr lang="es-ES" sz="3100" dirty="0"/>
              <a:t>", está considerando desarrollar una nueva aplicación móvil</a:t>
            </a:r>
            <a:r>
              <a:rPr lang="es-ES" dirty="0"/>
              <a:t>. </a:t>
            </a:r>
            <a:endParaRPr lang="es-AR" dirty="0"/>
          </a:p>
        </p:txBody>
      </p:sp>
      <p:sp>
        <p:nvSpPr>
          <p:cNvPr id="3" name="Marcador de contenido 2">
            <a:extLst>
              <a:ext uri="{FF2B5EF4-FFF2-40B4-BE49-F238E27FC236}">
                <a16:creationId xmlns:a16="http://schemas.microsoft.com/office/drawing/2014/main" id="{62DE9036-1651-7760-D057-34F4CB97CC34}"/>
              </a:ext>
            </a:extLst>
          </p:cNvPr>
          <p:cNvSpPr>
            <a:spLocks noGrp="1"/>
          </p:cNvSpPr>
          <p:nvPr>
            <p:ph idx="1"/>
          </p:nvPr>
        </p:nvSpPr>
        <p:spPr>
          <a:xfrm>
            <a:off x="3572088" y="333756"/>
            <a:ext cx="7931654" cy="3090672"/>
          </a:xfrm>
        </p:spPr>
        <p:txBody>
          <a:bodyPr/>
          <a:lstStyle/>
          <a:p>
            <a:r>
              <a:rPr lang="es-ES" dirty="0"/>
              <a:t>Los flujos de efectivo proyectados y la inversión inicial son los siguientes:</a:t>
            </a:r>
          </a:p>
          <a:p>
            <a:pPr>
              <a:buFont typeface="Arial" panose="020B0604020202020204" pitchFamily="34" charset="0"/>
              <a:buChar char="•"/>
            </a:pPr>
            <a:r>
              <a:rPr lang="es-ES" dirty="0"/>
              <a:t>Inversión inicial: $100,000</a:t>
            </a:r>
          </a:p>
          <a:p>
            <a:pPr>
              <a:buFont typeface="Arial" panose="020B0604020202020204" pitchFamily="34" charset="0"/>
              <a:buChar char="•"/>
            </a:pPr>
            <a:r>
              <a:rPr lang="es-ES" dirty="0"/>
              <a:t>Flujo de efectivo en el año 1: $40,000</a:t>
            </a:r>
          </a:p>
          <a:p>
            <a:pPr>
              <a:buFont typeface="Arial" panose="020B0604020202020204" pitchFamily="34" charset="0"/>
              <a:buChar char="•"/>
            </a:pPr>
            <a:r>
              <a:rPr lang="es-ES" dirty="0"/>
              <a:t>Flujo de efectivo en el año 2: $50,000</a:t>
            </a:r>
          </a:p>
          <a:p>
            <a:pPr>
              <a:buFont typeface="Arial" panose="020B0604020202020204" pitchFamily="34" charset="0"/>
              <a:buChar char="•"/>
            </a:pPr>
            <a:r>
              <a:rPr lang="es-ES" dirty="0"/>
              <a:t>Flujo de efectivo en el año 3: $60,000</a:t>
            </a:r>
          </a:p>
          <a:p>
            <a:pPr>
              <a:buFont typeface="Arial" panose="020B0604020202020204" pitchFamily="34" charset="0"/>
              <a:buChar char="•"/>
            </a:pPr>
            <a:r>
              <a:rPr lang="es-ES" dirty="0"/>
              <a:t>Tasa de descuento: 10%</a:t>
            </a:r>
          </a:p>
          <a:p>
            <a:endParaRPr lang="es-AR" dirty="0"/>
          </a:p>
        </p:txBody>
      </p:sp>
      <p:pic>
        <p:nvPicPr>
          <p:cNvPr id="5" name="Imagen 4">
            <a:extLst>
              <a:ext uri="{FF2B5EF4-FFF2-40B4-BE49-F238E27FC236}">
                <a16:creationId xmlns:a16="http://schemas.microsoft.com/office/drawing/2014/main" id="{6D62AABF-6F0D-219A-4909-1D32D55FF038}"/>
              </a:ext>
            </a:extLst>
          </p:cNvPr>
          <p:cNvPicPr>
            <a:picLocks noChangeAspect="1"/>
          </p:cNvPicPr>
          <p:nvPr/>
        </p:nvPicPr>
        <p:blipFill rotWithShape="1">
          <a:blip r:embed="rId2"/>
          <a:srcRect l="2074" t="38661" r="61938" b="35660"/>
          <a:stretch/>
        </p:blipFill>
        <p:spPr>
          <a:xfrm>
            <a:off x="4419366" y="2976372"/>
            <a:ext cx="4387662" cy="1760220"/>
          </a:xfrm>
          <a:prstGeom prst="rect">
            <a:avLst/>
          </a:prstGeom>
        </p:spPr>
      </p:pic>
      <p:sp>
        <p:nvSpPr>
          <p:cNvPr id="7" name="CuadroTexto 6">
            <a:extLst>
              <a:ext uri="{FF2B5EF4-FFF2-40B4-BE49-F238E27FC236}">
                <a16:creationId xmlns:a16="http://schemas.microsoft.com/office/drawing/2014/main" id="{5876AABC-90C3-0C07-2C56-77A7042F3350}"/>
              </a:ext>
            </a:extLst>
          </p:cNvPr>
          <p:cNvSpPr txBox="1"/>
          <p:nvPr/>
        </p:nvSpPr>
        <p:spPr>
          <a:xfrm>
            <a:off x="3768582" y="5143714"/>
            <a:ext cx="7315200" cy="923330"/>
          </a:xfrm>
          <a:prstGeom prst="rect">
            <a:avLst/>
          </a:prstGeom>
          <a:noFill/>
        </p:spPr>
        <p:txBody>
          <a:bodyPr wrap="square">
            <a:spAutoFit/>
          </a:bodyPr>
          <a:lstStyle/>
          <a:p>
            <a:r>
              <a:rPr lang="es-ES" dirty="0"/>
              <a:t>Un VPN de $22,772 indica que el proyecto generará un valor adicional de $22,772 en comparación con la inversión inicial, considerando el valor del dinero en el tiempo. Por lo tanto, el proyecto es viable.</a:t>
            </a:r>
            <a:endParaRPr lang="es-AR" dirty="0"/>
          </a:p>
        </p:txBody>
      </p:sp>
    </p:spTree>
    <p:extLst>
      <p:ext uri="{BB962C8B-B14F-4D97-AF65-F5344CB8AC3E}">
        <p14:creationId xmlns:p14="http://schemas.microsoft.com/office/powerpoint/2010/main" val="21488474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93EBFE-2707-0E84-F838-82ACCD646B9C}"/>
              </a:ext>
            </a:extLst>
          </p:cNvPr>
          <p:cNvSpPr>
            <a:spLocks noGrp="1"/>
          </p:cNvSpPr>
          <p:nvPr>
            <p:ph type="title"/>
          </p:nvPr>
        </p:nvSpPr>
        <p:spPr/>
        <p:txBody>
          <a:bodyPr/>
          <a:lstStyle/>
          <a:p>
            <a:r>
              <a:rPr lang="es-AR" dirty="0"/>
              <a:t>Tasa Interna de Retorno (TIR)</a:t>
            </a:r>
          </a:p>
        </p:txBody>
      </p:sp>
      <p:sp>
        <p:nvSpPr>
          <p:cNvPr id="3" name="Marcador de contenido 2">
            <a:extLst>
              <a:ext uri="{FF2B5EF4-FFF2-40B4-BE49-F238E27FC236}">
                <a16:creationId xmlns:a16="http://schemas.microsoft.com/office/drawing/2014/main" id="{5D7B0CF2-2411-8FE9-DD4D-B0125F5E4F3E}"/>
              </a:ext>
            </a:extLst>
          </p:cNvPr>
          <p:cNvSpPr>
            <a:spLocks noGrp="1"/>
          </p:cNvSpPr>
          <p:nvPr>
            <p:ph idx="1"/>
          </p:nvPr>
        </p:nvSpPr>
        <p:spPr/>
        <p:txBody>
          <a:bodyPr>
            <a:normAutofit/>
          </a:bodyPr>
          <a:lstStyle/>
          <a:p>
            <a:pPr algn="just"/>
            <a:r>
              <a:rPr lang="es-ES" sz="2800" dirty="0"/>
              <a:t>La Tasa Interna de Retorno (TIR) es la tasa de descuento que iguala el valor presente neto de los flujos de efectivo futuros de un proyecto a cero. En otras palabras, es la tasa de rendimiento esperada del proyecto. Si la TIR es mayor que la tasa de descuento requerida (o TMAR), el proyecto es considerado viable.</a:t>
            </a:r>
            <a:endParaRPr lang="es-AR" sz="2800" dirty="0"/>
          </a:p>
        </p:txBody>
      </p:sp>
      <p:pic>
        <p:nvPicPr>
          <p:cNvPr id="5" name="Imagen 4">
            <a:extLst>
              <a:ext uri="{FF2B5EF4-FFF2-40B4-BE49-F238E27FC236}">
                <a16:creationId xmlns:a16="http://schemas.microsoft.com/office/drawing/2014/main" id="{3AE9881B-39ED-B300-DA7E-3CB8E899166A}"/>
              </a:ext>
            </a:extLst>
          </p:cNvPr>
          <p:cNvPicPr>
            <a:picLocks noChangeAspect="1"/>
          </p:cNvPicPr>
          <p:nvPr/>
        </p:nvPicPr>
        <p:blipFill rotWithShape="1">
          <a:blip r:embed="rId2"/>
          <a:srcRect l="2074" t="66341" r="65313" b="23987"/>
          <a:stretch/>
        </p:blipFill>
        <p:spPr>
          <a:xfrm>
            <a:off x="6096000" y="4922274"/>
            <a:ext cx="3976182" cy="662940"/>
          </a:xfrm>
          <a:prstGeom prst="rect">
            <a:avLst/>
          </a:prstGeom>
        </p:spPr>
      </p:pic>
    </p:spTree>
    <p:extLst>
      <p:ext uri="{BB962C8B-B14F-4D97-AF65-F5344CB8AC3E}">
        <p14:creationId xmlns:p14="http://schemas.microsoft.com/office/powerpoint/2010/main" val="33010805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5520EB-F8A8-7A97-5D19-F21A7A63F895}"/>
              </a:ext>
            </a:extLst>
          </p:cNvPr>
          <p:cNvSpPr>
            <a:spLocks noGrp="1"/>
          </p:cNvSpPr>
          <p:nvPr>
            <p:ph type="title"/>
          </p:nvPr>
        </p:nvSpPr>
        <p:spPr>
          <a:xfrm>
            <a:off x="252918" y="1123837"/>
            <a:ext cx="3109713" cy="4601183"/>
          </a:xfrm>
        </p:spPr>
        <p:txBody>
          <a:bodyPr/>
          <a:lstStyle/>
          <a:p>
            <a:pPr algn="ctr"/>
            <a:r>
              <a:rPr lang="es-AR" dirty="0"/>
              <a:t>Cálculo de la TIR</a:t>
            </a:r>
          </a:p>
        </p:txBody>
      </p:sp>
      <p:sp>
        <p:nvSpPr>
          <p:cNvPr id="3" name="Marcador de contenido 2">
            <a:extLst>
              <a:ext uri="{FF2B5EF4-FFF2-40B4-BE49-F238E27FC236}">
                <a16:creationId xmlns:a16="http://schemas.microsoft.com/office/drawing/2014/main" id="{7152D4B0-4BD1-960B-89E9-7A6F6AD3966D}"/>
              </a:ext>
            </a:extLst>
          </p:cNvPr>
          <p:cNvSpPr>
            <a:spLocks noGrp="1"/>
          </p:cNvSpPr>
          <p:nvPr>
            <p:ph idx="1"/>
          </p:nvPr>
        </p:nvSpPr>
        <p:spPr/>
        <p:txBody>
          <a:bodyPr>
            <a:normAutofit/>
          </a:bodyPr>
          <a:lstStyle/>
          <a:p>
            <a:pPr algn="just"/>
            <a:r>
              <a:rPr lang="es-ES" sz="2800" dirty="0"/>
              <a:t>La TIR se calcula iterativamente o utilizando software financiero y hojas de cálculo, ya que no existe una fórmula analítica directa para su cálculo.</a:t>
            </a:r>
            <a:endParaRPr lang="es-AR" sz="2800" dirty="0"/>
          </a:p>
        </p:txBody>
      </p:sp>
    </p:spTree>
    <p:extLst>
      <p:ext uri="{BB962C8B-B14F-4D97-AF65-F5344CB8AC3E}">
        <p14:creationId xmlns:p14="http://schemas.microsoft.com/office/powerpoint/2010/main" val="21946161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704D6A-7282-5C36-154A-ABDC33730870}"/>
              </a:ext>
            </a:extLst>
          </p:cNvPr>
          <p:cNvSpPr>
            <a:spLocks noGrp="1"/>
          </p:cNvSpPr>
          <p:nvPr>
            <p:ph type="title"/>
          </p:nvPr>
        </p:nvSpPr>
        <p:spPr/>
        <p:txBody>
          <a:bodyPr>
            <a:normAutofit fontScale="90000"/>
          </a:bodyPr>
          <a:lstStyle/>
          <a:p>
            <a:r>
              <a:rPr lang="es-ES" dirty="0"/>
              <a:t>Ejemplo para un Proyecto </a:t>
            </a:r>
            <a:r>
              <a:rPr lang="es-ES" dirty="0" err="1"/>
              <a:t>InformáticoUsando</a:t>
            </a:r>
            <a:r>
              <a:rPr lang="es-ES" dirty="0"/>
              <a:t> el mismo proyecto de "</a:t>
            </a:r>
            <a:r>
              <a:rPr lang="es-ES" dirty="0" err="1"/>
              <a:t>Tech</a:t>
            </a:r>
            <a:r>
              <a:rPr lang="es-ES" dirty="0"/>
              <a:t> </a:t>
            </a:r>
            <a:r>
              <a:rPr lang="es-ES" dirty="0" err="1"/>
              <a:t>Innovators</a:t>
            </a:r>
            <a:r>
              <a:rPr lang="es-ES" dirty="0"/>
              <a:t>", la TIR se encuentra resolviendo la siguiente ecuación:</a:t>
            </a:r>
            <a:endParaRPr lang="es-AR" dirty="0"/>
          </a:p>
        </p:txBody>
      </p:sp>
      <p:sp>
        <p:nvSpPr>
          <p:cNvPr id="3" name="Marcador de contenido 2">
            <a:extLst>
              <a:ext uri="{FF2B5EF4-FFF2-40B4-BE49-F238E27FC236}">
                <a16:creationId xmlns:a16="http://schemas.microsoft.com/office/drawing/2014/main" id="{CF646AA0-D140-86A7-8894-0B61F128D8E4}"/>
              </a:ext>
            </a:extLst>
          </p:cNvPr>
          <p:cNvSpPr>
            <a:spLocks noGrp="1"/>
          </p:cNvSpPr>
          <p:nvPr>
            <p:ph idx="1"/>
          </p:nvPr>
        </p:nvSpPr>
        <p:spPr>
          <a:xfrm>
            <a:off x="3869268" y="1897380"/>
            <a:ext cx="7315200" cy="4087368"/>
          </a:xfrm>
        </p:spPr>
        <p:txBody>
          <a:bodyPr/>
          <a:lstStyle/>
          <a:p>
            <a:r>
              <a:rPr lang="es-ES" dirty="0"/>
              <a:t>Para encontrar la TIR, podemos usar una calculadora financiera o una hoja de cálculo (por ejemplo, Excel).En Excel, la función para calcular la TIR es =TIR(valores), donde "valores" es el rango de los flujos de efectivo, incluyendo la inversión inicial como un valor negativo. </a:t>
            </a:r>
          </a:p>
          <a:p>
            <a:endParaRPr lang="es-ES" dirty="0"/>
          </a:p>
          <a:p>
            <a:endParaRPr lang="es-ES" dirty="0"/>
          </a:p>
          <a:p>
            <a:r>
              <a:rPr lang="es-ES" dirty="0"/>
              <a:t>En este caso:</a:t>
            </a:r>
            <a:r>
              <a:rPr lang="es-AR" dirty="0"/>
              <a:t>La TIR resultante será aproximadamente 19.86%.</a:t>
            </a:r>
          </a:p>
        </p:txBody>
      </p:sp>
      <p:pic>
        <p:nvPicPr>
          <p:cNvPr id="5" name="Imagen 4">
            <a:extLst>
              <a:ext uri="{FF2B5EF4-FFF2-40B4-BE49-F238E27FC236}">
                <a16:creationId xmlns:a16="http://schemas.microsoft.com/office/drawing/2014/main" id="{BFEE67FA-B898-D080-C64B-684601AEC1AB}"/>
              </a:ext>
            </a:extLst>
          </p:cNvPr>
          <p:cNvPicPr>
            <a:picLocks noChangeAspect="1"/>
          </p:cNvPicPr>
          <p:nvPr/>
        </p:nvPicPr>
        <p:blipFill rotWithShape="1">
          <a:blip r:embed="rId2"/>
          <a:srcRect l="2074" t="66675" r="63813" b="24987"/>
          <a:stretch/>
        </p:blipFill>
        <p:spPr>
          <a:xfrm>
            <a:off x="5447337" y="1897380"/>
            <a:ext cx="4159062" cy="571500"/>
          </a:xfrm>
          <a:prstGeom prst="rect">
            <a:avLst/>
          </a:prstGeom>
        </p:spPr>
      </p:pic>
      <p:sp>
        <p:nvSpPr>
          <p:cNvPr id="7" name="CuadroTexto 6">
            <a:extLst>
              <a:ext uri="{FF2B5EF4-FFF2-40B4-BE49-F238E27FC236}">
                <a16:creationId xmlns:a16="http://schemas.microsoft.com/office/drawing/2014/main" id="{D8E91D49-0AE2-558E-B751-4BF18DC31AC1}"/>
              </a:ext>
            </a:extLst>
          </p:cNvPr>
          <p:cNvSpPr txBox="1"/>
          <p:nvPr/>
        </p:nvSpPr>
        <p:spPr>
          <a:xfrm>
            <a:off x="5177487" y="4204455"/>
            <a:ext cx="6103620" cy="369332"/>
          </a:xfrm>
          <a:prstGeom prst="rect">
            <a:avLst/>
          </a:prstGeom>
          <a:noFill/>
        </p:spPr>
        <p:txBody>
          <a:bodyPr wrap="square">
            <a:spAutoFit/>
          </a:bodyPr>
          <a:lstStyle/>
          <a:p>
            <a:r>
              <a:rPr lang="pt-BR" dirty="0"/>
              <a:t>=TIR(-100000, 40000, 50000, 60000)</a:t>
            </a:r>
            <a:endParaRPr lang="es-AR" dirty="0"/>
          </a:p>
        </p:txBody>
      </p:sp>
    </p:spTree>
    <p:extLst>
      <p:ext uri="{BB962C8B-B14F-4D97-AF65-F5344CB8AC3E}">
        <p14:creationId xmlns:p14="http://schemas.microsoft.com/office/powerpoint/2010/main" val="32117499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BB73EA-088B-0A39-C61E-5404DE561A2F}"/>
              </a:ext>
            </a:extLst>
          </p:cNvPr>
          <p:cNvSpPr>
            <a:spLocks noGrp="1"/>
          </p:cNvSpPr>
          <p:nvPr>
            <p:ph type="title"/>
          </p:nvPr>
        </p:nvSpPr>
        <p:spPr/>
        <p:txBody>
          <a:bodyPr/>
          <a:lstStyle/>
          <a:p>
            <a:r>
              <a:rPr lang="es-AR" dirty="0"/>
              <a:t>Comparación y Análisis</a:t>
            </a:r>
          </a:p>
        </p:txBody>
      </p:sp>
      <p:sp>
        <p:nvSpPr>
          <p:cNvPr id="3" name="Marcador de contenido 2">
            <a:extLst>
              <a:ext uri="{FF2B5EF4-FFF2-40B4-BE49-F238E27FC236}">
                <a16:creationId xmlns:a16="http://schemas.microsoft.com/office/drawing/2014/main" id="{A01FFE41-8213-0754-31CB-988D9C355266}"/>
              </a:ext>
            </a:extLst>
          </p:cNvPr>
          <p:cNvSpPr>
            <a:spLocks noGrp="1"/>
          </p:cNvSpPr>
          <p:nvPr>
            <p:ph idx="1"/>
          </p:nvPr>
        </p:nvSpPr>
        <p:spPr/>
        <p:txBody>
          <a:bodyPr>
            <a:normAutofit/>
          </a:bodyPr>
          <a:lstStyle/>
          <a:p>
            <a:pPr marL="0" indent="0" algn="just">
              <a:buNone/>
            </a:pPr>
            <a:r>
              <a:rPr lang="es-ES" sz="2400" dirty="0"/>
              <a:t>Ambos indicadores, VPN y TIR, son cruciales para la evaluación financiera de proyectos informáticos:</a:t>
            </a:r>
          </a:p>
          <a:p>
            <a:pPr algn="just">
              <a:buFont typeface="Arial" panose="020B0604020202020204" pitchFamily="34" charset="0"/>
              <a:buChar char="•"/>
            </a:pPr>
            <a:r>
              <a:rPr lang="es-ES" sz="2400" b="1" dirty="0"/>
              <a:t>VPN</a:t>
            </a:r>
            <a:r>
              <a:rPr lang="es-ES" sz="2400" dirty="0"/>
              <a:t> proporciona una medida absoluta del valor añadido por el proyecto.</a:t>
            </a:r>
          </a:p>
          <a:p>
            <a:pPr algn="just">
              <a:buFont typeface="Arial" panose="020B0604020202020204" pitchFamily="34" charset="0"/>
              <a:buChar char="•"/>
            </a:pPr>
            <a:r>
              <a:rPr lang="es-ES" sz="2400" b="1" dirty="0"/>
              <a:t>TIR</a:t>
            </a:r>
            <a:r>
              <a:rPr lang="es-ES" sz="2400" dirty="0"/>
              <a:t> proporciona una medida relativa de la rentabilidad del proyecto.</a:t>
            </a:r>
          </a:p>
          <a:p>
            <a:pPr algn="just"/>
            <a:r>
              <a:rPr lang="es-ES" sz="2400" dirty="0"/>
              <a:t>Es recomendable utilizar ambos indicadores conjuntamente para obtener una visión completa de la viabilidad y rentabilidad del proyecto.</a:t>
            </a:r>
          </a:p>
          <a:p>
            <a:pPr algn="just"/>
            <a:endParaRPr lang="es-AR" sz="2400" dirty="0"/>
          </a:p>
        </p:txBody>
      </p:sp>
    </p:spTree>
    <p:extLst>
      <p:ext uri="{BB962C8B-B14F-4D97-AF65-F5344CB8AC3E}">
        <p14:creationId xmlns:p14="http://schemas.microsoft.com/office/powerpoint/2010/main" val="3457356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6123DD96-A1AE-B609-D9CE-D2D29813357B}"/>
              </a:ext>
            </a:extLst>
          </p:cNvPr>
          <p:cNvSpPr>
            <a:spLocks noGrp="1"/>
          </p:cNvSpPr>
          <p:nvPr>
            <p:ph type="title"/>
          </p:nvPr>
        </p:nvSpPr>
        <p:spPr/>
        <p:txBody>
          <a:bodyPr>
            <a:normAutofit/>
          </a:bodyPr>
          <a:lstStyle/>
          <a:p>
            <a:pPr algn="ctr"/>
            <a:r>
              <a:rPr lang="es-AR" dirty="0"/>
              <a:t>Estructuración de análisis económico</a:t>
            </a:r>
          </a:p>
        </p:txBody>
      </p:sp>
      <p:pic>
        <p:nvPicPr>
          <p:cNvPr id="7" name="Marcador de contenido 6" descr="Diagrama&#10;&#10;Descripción generada automáticamente">
            <a:extLst>
              <a:ext uri="{FF2B5EF4-FFF2-40B4-BE49-F238E27FC236}">
                <a16:creationId xmlns:a16="http://schemas.microsoft.com/office/drawing/2014/main" id="{9471932B-CB0C-3AAB-618F-046025EB9145}"/>
              </a:ext>
            </a:extLst>
          </p:cNvPr>
          <p:cNvPicPr>
            <a:picLocks noGrp="1" noChangeAspect="1"/>
          </p:cNvPicPr>
          <p:nvPr>
            <p:ph idx="4294967295"/>
          </p:nvPr>
        </p:nvPicPr>
        <p:blipFill>
          <a:blip r:embed="rId2"/>
          <a:stretch>
            <a:fillRect/>
          </a:stretch>
        </p:blipFill>
        <p:spPr>
          <a:xfrm>
            <a:off x="5134393" y="1437161"/>
            <a:ext cx="5494278" cy="3974534"/>
          </a:xfrm>
          <a:prstGeom prst="rect">
            <a:avLst/>
          </a:prstGeom>
        </p:spPr>
      </p:pic>
    </p:spTree>
    <p:extLst>
      <p:ext uri="{BB962C8B-B14F-4D97-AF65-F5344CB8AC3E}">
        <p14:creationId xmlns:p14="http://schemas.microsoft.com/office/powerpoint/2010/main" val="22950776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0" name="Rectangle 10">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21" name="Rectangle 12">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4">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25A73360-03DD-7ED3-CEF7-9210ED6305BA}"/>
              </a:ext>
            </a:extLst>
          </p:cNvPr>
          <p:cNvSpPr>
            <a:spLocks noGrp="1"/>
          </p:cNvSpPr>
          <p:nvPr>
            <p:ph type="title"/>
          </p:nvPr>
        </p:nvSpPr>
        <p:spPr>
          <a:xfrm>
            <a:off x="1069849" y="1298448"/>
            <a:ext cx="3258688" cy="3255264"/>
          </a:xfrm>
        </p:spPr>
        <p:txBody>
          <a:bodyPr vert="horz" lIns="91440" tIns="45720" rIns="91440" bIns="45720" rtlCol="0" anchor="b">
            <a:normAutofit/>
          </a:bodyPr>
          <a:lstStyle/>
          <a:p>
            <a:r>
              <a:rPr lang="en-US" sz="3700" spc="-100"/>
              <a:t>Combinaciones Inconsistentes de Indicadores Financieros</a:t>
            </a:r>
          </a:p>
        </p:txBody>
      </p:sp>
      <p:sp>
        <p:nvSpPr>
          <p:cNvPr id="23" name="Rectangle 16">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pic>
        <p:nvPicPr>
          <p:cNvPr id="5" name="Imagen 4">
            <a:extLst>
              <a:ext uri="{FF2B5EF4-FFF2-40B4-BE49-F238E27FC236}">
                <a16:creationId xmlns:a16="http://schemas.microsoft.com/office/drawing/2014/main" id="{0232CCF6-2101-E2F8-ACBD-1000F39BEEC4}"/>
              </a:ext>
            </a:extLst>
          </p:cNvPr>
          <p:cNvPicPr>
            <a:picLocks noChangeAspect="1"/>
          </p:cNvPicPr>
          <p:nvPr/>
        </p:nvPicPr>
        <p:blipFill>
          <a:blip r:embed="rId2"/>
          <a:stretch>
            <a:fillRect/>
          </a:stretch>
        </p:blipFill>
        <p:spPr>
          <a:xfrm>
            <a:off x="4770874" y="1861347"/>
            <a:ext cx="6789178" cy="3197350"/>
          </a:xfrm>
          <a:prstGeom prst="rect">
            <a:avLst/>
          </a:prstGeom>
        </p:spPr>
      </p:pic>
    </p:spTree>
    <p:extLst>
      <p:ext uri="{BB962C8B-B14F-4D97-AF65-F5344CB8AC3E}">
        <p14:creationId xmlns:p14="http://schemas.microsoft.com/office/powerpoint/2010/main" val="28267783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BBB681-F4D2-40F2-ACC3-DE0B4B488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9388ED0-1FEF-4E11-B488-BD661D1AC1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5847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Marcador de contenido 3">
            <a:extLst>
              <a:ext uri="{FF2B5EF4-FFF2-40B4-BE49-F238E27FC236}">
                <a16:creationId xmlns:a16="http://schemas.microsoft.com/office/drawing/2014/main" id="{B7799E0F-B4C1-0C7D-3594-EA57A1AB17D8}"/>
              </a:ext>
            </a:extLst>
          </p:cNvPr>
          <p:cNvGraphicFramePr>
            <a:graphicFrameLocks noGrp="1"/>
          </p:cNvGraphicFramePr>
          <p:nvPr>
            <p:ph idx="1"/>
            <p:extLst>
              <p:ext uri="{D42A27DB-BD31-4B8C-83A1-F6EECF244321}">
                <p14:modId xmlns:p14="http://schemas.microsoft.com/office/powerpoint/2010/main" val="1029030814"/>
              </p:ext>
            </p:extLst>
          </p:nvPr>
        </p:nvGraphicFramePr>
        <p:xfrm>
          <a:off x="794805" y="1574964"/>
          <a:ext cx="10602394" cy="3664894"/>
        </p:xfrm>
        <a:graphic>
          <a:graphicData uri="http://schemas.openxmlformats.org/drawingml/2006/table">
            <a:tbl>
              <a:tblPr>
                <a:noFill/>
              </a:tblPr>
              <a:tblGrid>
                <a:gridCol w="1596622">
                  <a:extLst>
                    <a:ext uri="{9D8B030D-6E8A-4147-A177-3AD203B41FA5}">
                      <a16:colId xmlns:a16="http://schemas.microsoft.com/office/drawing/2014/main" val="3870302616"/>
                    </a:ext>
                  </a:extLst>
                </a:gridCol>
                <a:gridCol w="2939363">
                  <a:extLst>
                    <a:ext uri="{9D8B030D-6E8A-4147-A177-3AD203B41FA5}">
                      <a16:colId xmlns:a16="http://schemas.microsoft.com/office/drawing/2014/main" val="2475098747"/>
                    </a:ext>
                  </a:extLst>
                </a:gridCol>
                <a:gridCol w="505503">
                  <a:extLst>
                    <a:ext uri="{9D8B030D-6E8A-4147-A177-3AD203B41FA5}">
                      <a16:colId xmlns:a16="http://schemas.microsoft.com/office/drawing/2014/main" val="1506388781"/>
                    </a:ext>
                  </a:extLst>
                </a:gridCol>
                <a:gridCol w="2873542">
                  <a:extLst>
                    <a:ext uri="{9D8B030D-6E8A-4147-A177-3AD203B41FA5}">
                      <a16:colId xmlns:a16="http://schemas.microsoft.com/office/drawing/2014/main" val="2907537681"/>
                    </a:ext>
                  </a:extLst>
                </a:gridCol>
                <a:gridCol w="2687364">
                  <a:extLst>
                    <a:ext uri="{9D8B030D-6E8A-4147-A177-3AD203B41FA5}">
                      <a16:colId xmlns:a16="http://schemas.microsoft.com/office/drawing/2014/main" val="2753308765"/>
                    </a:ext>
                  </a:extLst>
                </a:gridCol>
              </a:tblGrid>
              <a:tr h="408013">
                <a:tc>
                  <a:txBody>
                    <a:bodyPr/>
                    <a:lstStyle/>
                    <a:p>
                      <a:r>
                        <a:rPr lang="es-AR" sz="1200" b="1" cap="none" spc="0">
                          <a:solidFill>
                            <a:schemeClr val="tx1"/>
                          </a:solidFill>
                        </a:rPr>
                        <a:t>Indicador Financiero</a:t>
                      </a:r>
                      <a:endParaRPr lang="es-AR" sz="1200" cap="none" spc="0">
                        <a:solidFill>
                          <a:schemeClr val="tx1"/>
                        </a:solidFill>
                      </a:endParaRPr>
                    </a:p>
                  </a:txBody>
                  <a:tcPr marL="0" marR="54161" marT="21664" marB="162483" anchor="ctr">
                    <a:lnL w="12700" cmpd="sng">
                      <a:noFill/>
                      <a:prstDash val="solid"/>
                    </a:lnL>
                    <a:lnR w="12700" cmpd="sng">
                      <a:noFill/>
                      <a:prstDash val="solid"/>
                    </a:lnR>
                    <a:lnT w="6350" cap="flat" cmpd="sng" algn="ctr">
                      <a:solidFill>
                        <a:schemeClr val="tx1"/>
                      </a:solidFill>
                      <a:prstDash val="solid"/>
                    </a:lnT>
                    <a:lnB w="12700" cmpd="sng">
                      <a:noFill/>
                      <a:prstDash val="solid"/>
                    </a:lnB>
                    <a:noFill/>
                  </a:tcPr>
                </a:tc>
                <a:tc>
                  <a:txBody>
                    <a:bodyPr/>
                    <a:lstStyle/>
                    <a:p>
                      <a:r>
                        <a:rPr lang="es-AR" sz="1200" b="1" cap="none" spc="0">
                          <a:solidFill>
                            <a:schemeClr val="tx1"/>
                          </a:solidFill>
                        </a:rPr>
                        <a:t>Definición</a:t>
                      </a:r>
                      <a:endParaRPr lang="es-AR" sz="1200" cap="none" spc="0">
                        <a:solidFill>
                          <a:schemeClr val="tx1"/>
                        </a:solidFill>
                      </a:endParaRPr>
                    </a:p>
                  </a:txBody>
                  <a:tcPr marL="0" marR="54161" marT="21664" marB="162483" anchor="ctr">
                    <a:lnL w="12700" cmpd="sng">
                      <a:noFill/>
                      <a:prstDash val="solid"/>
                    </a:lnL>
                    <a:lnR w="12700" cmpd="sng">
                      <a:noFill/>
                      <a:prstDash val="solid"/>
                    </a:lnR>
                    <a:lnT w="6350" cap="flat" cmpd="sng" algn="ctr">
                      <a:solidFill>
                        <a:schemeClr val="tx1"/>
                      </a:solidFill>
                      <a:prstDash val="solid"/>
                    </a:lnT>
                    <a:lnB w="12700" cmpd="sng">
                      <a:noFill/>
                      <a:prstDash val="solid"/>
                    </a:lnB>
                    <a:noFill/>
                  </a:tcPr>
                </a:tc>
                <a:tc>
                  <a:txBody>
                    <a:bodyPr/>
                    <a:lstStyle/>
                    <a:p>
                      <a:endParaRPr lang="es-AR" sz="1200" cap="none" spc="0" dirty="0">
                        <a:solidFill>
                          <a:schemeClr val="tx1"/>
                        </a:solidFill>
                      </a:endParaRPr>
                    </a:p>
                  </a:txBody>
                  <a:tcPr marL="0" marR="54161" marT="21664" marB="162483" anchor="ctr">
                    <a:lnL w="12700" cmpd="sng">
                      <a:noFill/>
                      <a:prstDash val="solid"/>
                    </a:lnL>
                    <a:lnR w="12700" cmpd="sng">
                      <a:noFill/>
                      <a:prstDash val="solid"/>
                    </a:lnR>
                    <a:lnT w="6350" cap="flat" cmpd="sng" algn="ctr">
                      <a:solidFill>
                        <a:schemeClr val="tx1"/>
                      </a:solidFill>
                      <a:prstDash val="solid"/>
                    </a:lnT>
                    <a:lnB w="12700" cmpd="sng">
                      <a:noFill/>
                      <a:prstDash val="solid"/>
                    </a:lnB>
                    <a:noFill/>
                  </a:tcPr>
                </a:tc>
                <a:tc>
                  <a:txBody>
                    <a:bodyPr/>
                    <a:lstStyle/>
                    <a:p>
                      <a:r>
                        <a:rPr lang="es-AR" sz="1200" b="1" cap="none" spc="0">
                          <a:solidFill>
                            <a:schemeClr val="tx1"/>
                          </a:solidFill>
                        </a:rPr>
                        <a:t>Valores Aceptables</a:t>
                      </a:r>
                      <a:endParaRPr lang="es-AR" sz="1200" cap="none" spc="0">
                        <a:solidFill>
                          <a:schemeClr val="tx1"/>
                        </a:solidFill>
                      </a:endParaRPr>
                    </a:p>
                  </a:txBody>
                  <a:tcPr marL="0" marR="54161" marT="21664" marB="162483" anchor="ctr">
                    <a:lnL w="12700" cmpd="sng">
                      <a:noFill/>
                      <a:prstDash val="solid"/>
                    </a:lnL>
                    <a:lnR w="12700" cmpd="sng">
                      <a:noFill/>
                      <a:prstDash val="solid"/>
                    </a:lnR>
                    <a:lnT w="6350" cap="flat" cmpd="sng" algn="ctr">
                      <a:solidFill>
                        <a:schemeClr val="tx1"/>
                      </a:solidFill>
                      <a:prstDash val="solid"/>
                    </a:lnT>
                    <a:lnB w="12700" cmpd="sng">
                      <a:noFill/>
                      <a:prstDash val="solid"/>
                    </a:lnB>
                    <a:noFill/>
                  </a:tcPr>
                </a:tc>
                <a:tc>
                  <a:txBody>
                    <a:bodyPr/>
                    <a:lstStyle/>
                    <a:p>
                      <a:r>
                        <a:rPr lang="es-AR" sz="1200" b="1" cap="none" spc="0">
                          <a:solidFill>
                            <a:schemeClr val="tx1"/>
                          </a:solidFill>
                        </a:rPr>
                        <a:t>Valores No Aceptables</a:t>
                      </a:r>
                      <a:endParaRPr lang="es-AR" sz="1200" cap="none" spc="0">
                        <a:solidFill>
                          <a:schemeClr val="tx1"/>
                        </a:solidFill>
                      </a:endParaRPr>
                    </a:p>
                  </a:txBody>
                  <a:tcPr marL="0" marR="54161" marT="21664" marB="162483" anchor="ctr">
                    <a:lnL w="12700" cmpd="sng">
                      <a:noFill/>
                      <a:prstDash val="solid"/>
                    </a:lnL>
                    <a:lnR w="12700" cmpd="sng">
                      <a:noFill/>
                      <a:prstDash val="solid"/>
                    </a:lnR>
                    <a:lnT w="6350" cap="flat" cmpd="sng" algn="ctr">
                      <a:solidFill>
                        <a:schemeClr val="tx1"/>
                      </a:solidFill>
                      <a:prstDash val="solid"/>
                    </a:lnT>
                    <a:lnB w="12700" cmpd="sng">
                      <a:noFill/>
                      <a:prstDash val="solid"/>
                    </a:lnB>
                    <a:noFill/>
                  </a:tcPr>
                </a:tc>
                <a:extLst>
                  <a:ext uri="{0D108BD9-81ED-4DB2-BD59-A6C34878D82A}">
                    <a16:rowId xmlns:a16="http://schemas.microsoft.com/office/drawing/2014/main" val="1194850213"/>
                  </a:ext>
                </a:extLst>
              </a:tr>
              <a:tr h="769086">
                <a:tc>
                  <a:txBody>
                    <a:bodyPr/>
                    <a:lstStyle/>
                    <a:p>
                      <a:r>
                        <a:rPr lang="es-ES" sz="1200" b="1" cap="none" spc="0" dirty="0">
                          <a:solidFill>
                            <a:schemeClr val="tx1"/>
                          </a:solidFill>
                        </a:rPr>
                        <a:t> Retorno de la Inversión (ROI)</a:t>
                      </a:r>
                      <a:endParaRPr lang="es-ES" sz="1200" cap="none" spc="0" dirty="0">
                        <a:solidFill>
                          <a:schemeClr val="tx1"/>
                        </a:solidFill>
                      </a:endParaRP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a:solidFill>
                            <a:schemeClr val="tx1"/>
                          </a:solidFill>
                        </a:rPr>
                        <a:t>Mide la rentabilidad de una inversión comparando los beneficios obtenidos con los costos incurridos.</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endParaRPr lang="es-AR" sz="1200" cap="none" spc="0" dirty="0">
                        <a:solidFill>
                          <a:schemeClr val="tx1"/>
                        </a:solidFill>
                      </a:endParaRP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a:solidFill>
                            <a:schemeClr val="tx1"/>
                          </a:solidFill>
                        </a:rPr>
                        <a:t>Un ROI positivo (&gt; 0) indica que los beneficios superan los costos, por ejemplo, un ROI del 20% o superior.</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a:solidFill>
                            <a:schemeClr val="tx1"/>
                          </a:solidFill>
                        </a:rPr>
                        <a:t>Un ROI negativo (&lt; 0) indica que los costos superan los beneficios, por ejemplo, un ROI del -5%.</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3620527"/>
                  </a:ext>
                </a:extLst>
              </a:tr>
              <a:tr h="769086">
                <a:tc>
                  <a:txBody>
                    <a:bodyPr/>
                    <a:lstStyle/>
                    <a:p>
                      <a:r>
                        <a:rPr lang="es-AR" sz="1200" b="1" cap="none" spc="0" dirty="0">
                          <a:solidFill>
                            <a:schemeClr val="tx1"/>
                          </a:solidFill>
                        </a:rPr>
                        <a:t> Costo-Beneficio</a:t>
                      </a:r>
                      <a:endParaRPr lang="es-AR" sz="1200" cap="none" spc="0" dirty="0">
                        <a:solidFill>
                          <a:schemeClr val="tx1"/>
                        </a:solidFill>
                      </a:endParaRP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dirty="0">
                          <a:solidFill>
                            <a:schemeClr val="tx1"/>
                          </a:solidFill>
                        </a:rPr>
                        <a:t>Compara los beneficios totales de un proyecto con sus costos totales para evaluar su viabilidad económica.</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endParaRPr lang="es-ES" sz="1200" cap="none" spc="0" dirty="0">
                        <a:solidFill>
                          <a:schemeClr val="tx1"/>
                        </a:solidFill>
                      </a:endParaRP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a:solidFill>
                            <a:schemeClr val="tx1"/>
                          </a:solidFill>
                        </a:rPr>
                        <a:t>Una relación mayor a 1 indica que los beneficios superan los costos, por ejemplo, una relación de 1.5.</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a:solidFill>
                            <a:schemeClr val="tx1"/>
                          </a:solidFill>
                        </a:rPr>
                        <a:t>Una relación menor a 1 indica que los costos superan los beneficios, por ejemplo, una relación de 0.8.</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910868996"/>
                  </a:ext>
                </a:extLst>
              </a:tr>
              <a:tr h="769086">
                <a:tc>
                  <a:txBody>
                    <a:bodyPr/>
                    <a:lstStyle/>
                    <a:p>
                      <a:r>
                        <a:rPr lang="es-AR" sz="1200" b="1" cap="none" spc="0" dirty="0">
                          <a:solidFill>
                            <a:schemeClr val="tx1"/>
                          </a:solidFill>
                        </a:rPr>
                        <a:t>Valor Presente Neto (VPN)</a:t>
                      </a:r>
                      <a:endParaRPr lang="es-AR" sz="1200" cap="none" spc="0" dirty="0">
                        <a:solidFill>
                          <a:schemeClr val="tx1"/>
                        </a:solidFill>
                      </a:endParaRP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AR" sz="1200" cap="none" spc="0">
                          <a:solidFill>
                            <a:schemeClr val="tx1"/>
                          </a:solidFill>
                        </a:rPr>
                        <a:t>Calcula el valor presente de los flujos de efectivo netos futuros, descontados a una tasa específica.</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endParaRPr lang="es-AR" sz="1200" cap="none" spc="0" dirty="0">
                        <a:solidFill>
                          <a:schemeClr val="tx1"/>
                        </a:solidFill>
                      </a:endParaRP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a:solidFill>
                            <a:schemeClr val="tx1"/>
                          </a:solidFill>
                        </a:rPr>
                        <a:t>Un VPN positivo (&gt; 0) indica que el proyecto genera valor, por ejemplo, un VPN de $50,000.</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a:solidFill>
                            <a:schemeClr val="tx1"/>
                          </a:solidFill>
                        </a:rPr>
                        <a:t>Un VPN negativo (&lt; 0) indica que el proyecto destruye valor, por ejemplo, un VPN de -$10,000.</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91879579"/>
                  </a:ext>
                </a:extLst>
              </a:tr>
              <a:tr h="949623">
                <a:tc>
                  <a:txBody>
                    <a:bodyPr/>
                    <a:lstStyle/>
                    <a:p>
                      <a:r>
                        <a:rPr lang="es-AR" sz="1200" b="1" cap="none" spc="0" dirty="0">
                          <a:solidFill>
                            <a:schemeClr val="tx1"/>
                          </a:solidFill>
                        </a:rPr>
                        <a:t>Tasa Interna de Retorno (TIR)</a:t>
                      </a:r>
                      <a:endParaRPr lang="es-AR" sz="1200" cap="none" spc="0" dirty="0">
                        <a:solidFill>
                          <a:schemeClr val="tx1"/>
                        </a:solidFill>
                      </a:endParaRP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a:solidFill>
                            <a:schemeClr val="tx1"/>
                          </a:solidFill>
                        </a:rPr>
                        <a:t>Es la tasa de descuento que iguala el valor presente neto de los flujos de efectivo futuros a cero.</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endParaRPr lang="es-AR" sz="1200" cap="none" spc="0" dirty="0">
                        <a:solidFill>
                          <a:schemeClr val="tx1"/>
                        </a:solidFill>
                      </a:endParaRP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a:solidFill>
                            <a:schemeClr val="tx1"/>
                          </a:solidFill>
                        </a:rPr>
                        <a:t>Una TIR mayor que la tasa mínima aceptable de rendimiento (TMAR), por ejemplo, una TIR del 15% si la TMAR es del 10%.</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s-ES" sz="1200" cap="none" spc="0" dirty="0">
                          <a:solidFill>
                            <a:schemeClr val="tx1"/>
                          </a:solidFill>
                        </a:rPr>
                        <a:t>Una TIR menor que la TMAR, por ejemplo, una TIR del 8% si la TMAR es del 10%.</a:t>
                      </a:r>
                    </a:p>
                  </a:txBody>
                  <a:tcPr marL="0" marR="54161" marT="21664" marB="162483"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917743090"/>
                  </a:ext>
                </a:extLst>
              </a:tr>
            </a:tbl>
          </a:graphicData>
        </a:graphic>
      </p:graphicFrame>
    </p:spTree>
    <p:extLst>
      <p:ext uri="{BB962C8B-B14F-4D97-AF65-F5344CB8AC3E}">
        <p14:creationId xmlns:p14="http://schemas.microsoft.com/office/powerpoint/2010/main" val="35402500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F205F5-9653-5D61-2228-692A6BE3352C}"/>
              </a:ext>
            </a:extLst>
          </p:cNvPr>
          <p:cNvSpPr>
            <a:spLocks noGrp="1"/>
          </p:cNvSpPr>
          <p:nvPr>
            <p:ph type="title"/>
          </p:nvPr>
        </p:nvSpPr>
        <p:spPr/>
        <p:txBody>
          <a:bodyPr>
            <a:noAutofit/>
          </a:bodyPr>
          <a:lstStyle/>
          <a:p>
            <a:br>
              <a:rPr lang="es-ES" sz="2800" dirty="0"/>
            </a:br>
            <a:r>
              <a:rPr lang="es-ES" sz="2800" dirty="0"/>
              <a:t>El retorno sobre la inversión (ROI) se diferencia de otros indicadores de rentabilidad como el valor presente neto (VPN) y la tasa interna de retorno (TIR) ​​en los siguientes aspectos:</a:t>
            </a:r>
            <a:endParaRPr lang="es-AR" sz="2800" dirty="0"/>
          </a:p>
        </p:txBody>
      </p:sp>
      <p:sp>
        <p:nvSpPr>
          <p:cNvPr id="3" name="Marcador de contenido 2">
            <a:extLst>
              <a:ext uri="{FF2B5EF4-FFF2-40B4-BE49-F238E27FC236}">
                <a16:creationId xmlns:a16="http://schemas.microsoft.com/office/drawing/2014/main" id="{E1023BB9-944A-08AF-AFEE-241410E81B21}"/>
              </a:ext>
            </a:extLst>
          </p:cNvPr>
          <p:cNvSpPr>
            <a:spLocks noGrp="1"/>
          </p:cNvSpPr>
          <p:nvPr>
            <p:ph idx="1"/>
          </p:nvPr>
        </p:nvSpPr>
        <p:spPr>
          <a:xfrm>
            <a:off x="3869267" y="457200"/>
            <a:ext cx="7663971" cy="6032090"/>
          </a:xfrm>
        </p:spPr>
        <p:txBody>
          <a:bodyPr>
            <a:normAutofit lnSpcReduction="10000"/>
          </a:bodyPr>
          <a:lstStyle/>
          <a:p>
            <a:pPr marL="0" indent="0" algn="just">
              <a:buNone/>
            </a:pPr>
            <a:r>
              <a:rPr lang="es-ES" dirty="0"/>
              <a:t>El retorno sobre la inversión (ROI) se diferencia de otros indicadores de rentabilidad como el valor presente neto (VPN) y la tasa interna de retorno (TIR) ​​en los siguientes aspectos:</a:t>
            </a:r>
          </a:p>
          <a:p>
            <a:pPr algn="just"/>
            <a:r>
              <a:rPr lang="es-ES" dirty="0"/>
              <a:t>El ROI es un indicador de rentabilidad relativa, ya que relaciona los beneficios obtenidos con la inversión realizada. A cambio, la VPN y la TIR son indicadores de rentabilidad absoluta, ya que miden la rentabilidad en términos monetarios.</a:t>
            </a:r>
          </a:p>
          <a:p>
            <a:pPr algn="just"/>
            <a:r>
              <a:rPr lang="es-ES" dirty="0"/>
              <a:t>El ROI se expresa como un porcentaje, lo que permite comparar fácilmente la rentabilidad de diferentes proyectos o inversiones. La VPN se expresa en unidades monetarias y la TIR en una tasa de descuento.</a:t>
            </a:r>
          </a:p>
          <a:p>
            <a:pPr algn="just"/>
            <a:r>
              <a:rPr lang="es-ES" dirty="0"/>
              <a:t>El ROI no considera el valor del dinero en el tiempo, mientras que la VPN y la TIR sí lo hacen al descontar los flujos de efectivo a una tasa apropiada.</a:t>
            </a:r>
          </a:p>
          <a:p>
            <a:pPr algn="just"/>
            <a:r>
              <a:rPr lang="es-ES" dirty="0"/>
              <a:t>El ROI puede calcularse con información contable, mientras que la VPN y la TIR requieren proyecciones de flujos de efectivo.</a:t>
            </a:r>
          </a:p>
          <a:p>
            <a:pPr algn="just"/>
            <a:r>
              <a:rPr lang="es-ES" dirty="0"/>
              <a:t>El ROI es más fácil de interpretar, ya que un valor positivo indica rentabilidad y un valor negativo indica pérdidas. La VPN y la TIR requieren un análisis más profundo para determinar la viabilidad del proyecto.</a:t>
            </a:r>
            <a:endParaRPr lang="es-AR" dirty="0"/>
          </a:p>
        </p:txBody>
      </p:sp>
    </p:spTree>
    <p:extLst>
      <p:ext uri="{BB962C8B-B14F-4D97-AF65-F5344CB8AC3E}">
        <p14:creationId xmlns:p14="http://schemas.microsoft.com/office/powerpoint/2010/main" val="29582939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DB4511-F839-E8C6-A512-BEBCB8C9B3A9}"/>
              </a:ext>
            </a:extLst>
          </p:cNvPr>
          <p:cNvSpPr>
            <a:spLocks noGrp="1"/>
          </p:cNvSpPr>
          <p:nvPr>
            <p:ph type="title"/>
          </p:nvPr>
        </p:nvSpPr>
        <p:spPr/>
        <p:txBody>
          <a:bodyPr/>
          <a:lstStyle/>
          <a:p>
            <a:r>
              <a:rPr lang="es-ES" dirty="0"/>
              <a:t>ROI es un indicador útil para evaluar la rentabilidad relativa de un proyecto, tiene limitaciones </a:t>
            </a:r>
            <a:endParaRPr lang="es-AR" dirty="0"/>
          </a:p>
        </p:txBody>
      </p:sp>
      <p:sp>
        <p:nvSpPr>
          <p:cNvPr id="3" name="Marcador de contenido 2">
            <a:extLst>
              <a:ext uri="{FF2B5EF4-FFF2-40B4-BE49-F238E27FC236}">
                <a16:creationId xmlns:a16="http://schemas.microsoft.com/office/drawing/2014/main" id="{337A1CEA-D485-6EFF-E5EE-FBB12D1BA957}"/>
              </a:ext>
            </a:extLst>
          </p:cNvPr>
          <p:cNvSpPr>
            <a:spLocks noGrp="1"/>
          </p:cNvSpPr>
          <p:nvPr>
            <p:ph idx="1"/>
          </p:nvPr>
        </p:nvSpPr>
        <p:spPr/>
        <p:txBody>
          <a:bodyPr>
            <a:normAutofit/>
          </a:bodyPr>
          <a:lstStyle/>
          <a:p>
            <a:pPr algn="just"/>
            <a:r>
              <a:rPr lang="es-ES" sz="2400" dirty="0"/>
              <a:t>No considerar el valor del dinero en el tiempo, la posibilidad de manipulación contable, la falta de consideración del riesgo y la dificultad de comparación entre proyectos. Por ello, es recomendable complementarlo con otros indicadores como el VPN y la TIR para tener una visión más completa de la viabilidad financiera de un proyecto.</a:t>
            </a:r>
            <a:endParaRPr lang="es-AR" sz="2400" dirty="0"/>
          </a:p>
        </p:txBody>
      </p:sp>
    </p:spTree>
    <p:extLst>
      <p:ext uri="{BB962C8B-B14F-4D97-AF65-F5344CB8AC3E}">
        <p14:creationId xmlns:p14="http://schemas.microsoft.com/office/powerpoint/2010/main" val="42430072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7115F77-2FAE-4CA7-9A7F-10D5F2C8F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9" name="Rectangle 28">
            <a:extLst>
              <a:ext uri="{FF2B5EF4-FFF2-40B4-BE49-F238E27FC236}">
                <a16:creationId xmlns:a16="http://schemas.microsoft.com/office/drawing/2014/main" id="{5CD4C046-A04C-46CC-AFA3-6B0621F62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useBgFill="1">
        <p:nvSpPr>
          <p:cNvPr id="31" name="Rectangle 30">
            <a:extLst>
              <a:ext uri="{FF2B5EF4-FFF2-40B4-BE49-F238E27FC236}">
                <a16:creationId xmlns:a16="http://schemas.microsoft.com/office/drawing/2014/main" id="{25D5C296-F4B1-4AE5-8EEB-9FEB7ED177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4" descr="Signos de interrogación de diferentes colores">
            <a:extLst>
              <a:ext uri="{FF2B5EF4-FFF2-40B4-BE49-F238E27FC236}">
                <a16:creationId xmlns:a16="http://schemas.microsoft.com/office/drawing/2014/main" id="{37061749-7A6E-5C24-EF35-8962AEE46F57}"/>
              </a:ext>
            </a:extLst>
          </p:cNvPr>
          <p:cNvPicPr>
            <a:picLocks noChangeAspect="1"/>
          </p:cNvPicPr>
          <p:nvPr/>
        </p:nvPicPr>
        <p:blipFill rotWithShape="1">
          <a:blip r:embed="rId2">
            <a:duotone>
              <a:schemeClr val="accent1">
                <a:shade val="45000"/>
                <a:satMod val="135000"/>
              </a:schemeClr>
              <a:prstClr val="white"/>
            </a:duotone>
          </a:blip>
          <a:srcRect r="9114" b="9091"/>
          <a:stretch/>
        </p:blipFill>
        <p:spPr>
          <a:xfrm>
            <a:off x="20" y="-1"/>
            <a:ext cx="12188932" cy="6858000"/>
          </a:xfrm>
          <a:prstGeom prst="rect">
            <a:avLst/>
          </a:prstGeom>
        </p:spPr>
      </p:pic>
      <p:sp>
        <p:nvSpPr>
          <p:cNvPr id="33" name="Rectangle 32">
            <a:extLst>
              <a:ext uri="{FF2B5EF4-FFF2-40B4-BE49-F238E27FC236}">
                <a16:creationId xmlns:a16="http://schemas.microsoft.com/office/drawing/2014/main" id="{9C1ACE66-194D-48C4-A14A-6933B3528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lumMod val="50000"/>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D5EA3D04-DF8D-56B0-9DB7-174059E069D3}"/>
              </a:ext>
            </a:extLst>
          </p:cNvPr>
          <p:cNvSpPr>
            <a:spLocks noGrp="1"/>
          </p:cNvSpPr>
          <p:nvPr>
            <p:ph type="title"/>
          </p:nvPr>
        </p:nvSpPr>
        <p:spPr>
          <a:xfrm>
            <a:off x="643467" y="1298448"/>
            <a:ext cx="3685070" cy="1400506"/>
          </a:xfrm>
        </p:spPr>
        <p:txBody>
          <a:bodyPr vert="horz" lIns="91440" tIns="45720" rIns="91440" bIns="45720" rtlCol="0" anchor="b">
            <a:normAutofit/>
          </a:bodyPr>
          <a:lstStyle/>
          <a:p>
            <a:r>
              <a:rPr lang="en-US" sz="5000" spc="-100" dirty="0"/>
              <a:t>Gracias</a:t>
            </a:r>
          </a:p>
        </p:txBody>
      </p:sp>
      <p:sp>
        <p:nvSpPr>
          <p:cNvPr id="3" name="Marcador de contenido 2">
            <a:extLst>
              <a:ext uri="{FF2B5EF4-FFF2-40B4-BE49-F238E27FC236}">
                <a16:creationId xmlns:a16="http://schemas.microsoft.com/office/drawing/2014/main" id="{95FB80B4-4ECD-03F9-6157-5A218A9D07D9}"/>
              </a:ext>
            </a:extLst>
          </p:cNvPr>
          <p:cNvSpPr>
            <a:spLocks noGrp="1"/>
          </p:cNvSpPr>
          <p:nvPr>
            <p:ph idx="1"/>
          </p:nvPr>
        </p:nvSpPr>
        <p:spPr>
          <a:xfrm>
            <a:off x="2405537" y="4869425"/>
            <a:ext cx="3685069" cy="914400"/>
          </a:xfrm>
        </p:spPr>
        <p:txBody>
          <a:bodyPr vert="horz" lIns="91440" tIns="45720" rIns="91440" bIns="45720" rtlCol="0" anchor="t">
            <a:normAutofit/>
          </a:bodyPr>
          <a:lstStyle/>
          <a:p>
            <a:pPr marL="0" indent="0">
              <a:buNone/>
            </a:pPr>
            <a:r>
              <a:rPr lang="en-US" sz="2200" dirty="0">
                <a:solidFill>
                  <a:schemeClr val="accent1">
                    <a:lumMod val="20000"/>
                    <a:lumOff val="80000"/>
                  </a:schemeClr>
                </a:solidFill>
              </a:rPr>
              <a:t>¿</a:t>
            </a:r>
            <a:r>
              <a:rPr lang="en-US" sz="2200" dirty="0" err="1">
                <a:solidFill>
                  <a:schemeClr val="accent1">
                    <a:lumMod val="20000"/>
                    <a:lumOff val="80000"/>
                  </a:schemeClr>
                </a:solidFill>
              </a:rPr>
              <a:t>Preguntas</a:t>
            </a:r>
            <a:r>
              <a:rPr lang="en-US" sz="2200" dirty="0">
                <a:solidFill>
                  <a:schemeClr val="accent1">
                    <a:lumMod val="20000"/>
                    <a:lumOff val="80000"/>
                  </a:schemeClr>
                </a:solidFill>
              </a:rPr>
              <a:t>?</a:t>
            </a:r>
          </a:p>
        </p:txBody>
      </p:sp>
      <p:sp>
        <p:nvSpPr>
          <p:cNvPr id="35" name="Rectangle 34">
            <a:extLst>
              <a:ext uri="{FF2B5EF4-FFF2-40B4-BE49-F238E27FC236}">
                <a16:creationId xmlns:a16="http://schemas.microsoft.com/office/drawing/2014/main" id="{025B886A-7ED1-4B77-819B-76ACBEFB0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108823176"/>
      </p:ext>
    </p:extLst>
  </p:cSld>
  <p:clrMapOvr>
    <a:masterClrMapping/>
  </p:clrMapOvr>
</p:sld>
</file>

<file path=ppt/theme/theme1.xml><?xml version="1.0" encoding="utf-8"?>
<a:theme xmlns:a="http://schemas.openxmlformats.org/drawingml/2006/main" name="Marco">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Marco</Template>
  <TotalTime>5826</TotalTime>
  <Words>6303</Words>
  <Application>Microsoft Office PowerPoint</Application>
  <PresentationFormat>Panorámica</PresentationFormat>
  <Paragraphs>379</Paragraphs>
  <Slides>94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94</vt:i4>
      </vt:variant>
    </vt:vector>
  </HeadingPairs>
  <TitlesOfParts>
    <vt:vector size="100" baseType="lpstr">
      <vt:lpstr>-apple-system</vt:lpstr>
      <vt:lpstr>Arial</vt:lpstr>
      <vt:lpstr>Calibri</vt:lpstr>
      <vt:lpstr>Corbel</vt:lpstr>
      <vt:lpstr>Wingdings 2</vt:lpstr>
      <vt:lpstr>Marco</vt:lpstr>
      <vt:lpstr>FACULTAD DE INGENIERÍA   UNIVERSIDAD NACIONAL DE JUJUY </vt:lpstr>
      <vt:lpstr>V. Evaluación financiera del proyecto. (estudio económico, evaluación económica) </vt:lpstr>
      <vt:lpstr>El análisis económico y financiero son dos enfoques distintos pero complementarios utilizados para evaluar el rendimiento y la salud de una empresa. </vt:lpstr>
      <vt:lpstr>Análisis Económico:</vt:lpstr>
      <vt:lpstr>Análisis Financiero:</vt:lpstr>
      <vt:lpstr>Presentación de PowerPoint</vt:lpstr>
      <vt:lpstr>Estudio económico  </vt:lpstr>
      <vt:lpstr>Introducción al Análisis Económico</vt:lpstr>
      <vt:lpstr>Estructuración de análisis económico</vt:lpstr>
      <vt:lpstr>Determinación de los costos</vt:lpstr>
      <vt:lpstr>Costos de producción</vt:lpstr>
      <vt:lpstr>Los costos de producción se pueden clasificar en varias categorías:</vt:lpstr>
      <vt:lpstr>Costos Indirectos de Producción: </vt:lpstr>
      <vt:lpstr>Otros Costos Relacionados con la Producción:</vt:lpstr>
      <vt:lpstr>Tipos de costos que podrían estar involucrados en proyectos informáticos</vt:lpstr>
      <vt:lpstr>Costos Indirectos:</vt:lpstr>
      <vt:lpstr>Costos Administrativos:</vt:lpstr>
      <vt:lpstr> Costo financiero en proyectos de informaticos</vt:lpstr>
      <vt:lpstr>Otros Costos Relacionados:</vt:lpstr>
      <vt:lpstr>Costos de Implementación y Puesta en Marcha:</vt:lpstr>
      <vt:lpstr>Costo de depreciación y amortización en proyectos informáticos </vt:lpstr>
      <vt:lpstr>Depreciación</vt:lpstr>
      <vt:lpstr>Supongamos que una empresa adquiere un servidor para alojar su aplicación web:</vt:lpstr>
      <vt:lpstr>Amortización</vt:lpstr>
      <vt:lpstr>Supongamos que la empresa decide amortizar el costo del desarrollo de software durante su vida útil utilizando el método de línea recta:</vt:lpstr>
      <vt:lpstr>Consideraciones</vt:lpstr>
      <vt:lpstr>Costo de Control de Calidad en Proyectos Informáticos</vt:lpstr>
      <vt:lpstr>Supongamos que una empresa está desarrollando un nuevo software de gestión empresarial y ha establecido un proceso riguroso de control de calidad para asegurar la fiabilidad y la usabilidad del producto. </vt:lpstr>
      <vt:lpstr>Pruebas de Calidad:</vt:lpstr>
      <vt:lpstr>Infraestructura de Pruebas:</vt:lpstr>
      <vt:lpstr>Auditorías y Revisiones:</vt:lpstr>
      <vt:lpstr>Formación y Certificaciones:</vt:lpstr>
      <vt:lpstr>Ejemplos de costo de mantenimiento: </vt:lpstr>
      <vt:lpstr>Presentación de PowerPoint</vt:lpstr>
      <vt:lpstr>Inversión total inicial:  inversión inicial y diferida</vt:lpstr>
      <vt:lpstr>Inversión Inicial:</vt:lpstr>
      <vt:lpstr>Inversión Diferida:</vt:lpstr>
      <vt:lpstr>Importancia en la Evaluación de Proyectos</vt:lpstr>
      <vt:lpstr>Importancia en la Evaluación de Proyectos</vt:lpstr>
      <vt:lpstr>Capital de trabajo </vt:lpstr>
      <vt:lpstr>Activos Corrientes o activo fijo:</vt:lpstr>
      <vt:lpstr>Pasivos Corrientes:</vt:lpstr>
      <vt:lpstr>Punto de equilibrio </vt:lpstr>
      <vt:lpstr>Estudio Económico Objetivos General: El estudio económico de un proyecto tiene como propósito fundamental determinar la viabilidad y rentabilidad del mismo.   Según Gabriel Baca Urbina</vt:lpstr>
      <vt:lpstr>El punto de equilibrio</vt:lpstr>
      <vt:lpstr>Cálculo del Punto de Equilibrio</vt:lpstr>
      <vt:lpstr>El punto de equilibrio es importante considerar dos tipos principales de costos que afectan directamente la rentabilidad y la decisión de precios de una empresa.   Estos son: Fijo y Variables</vt:lpstr>
      <vt:lpstr>Costos Variables:</vt:lpstr>
      <vt:lpstr>Importancia de Distinguir entre Costos Fijos y Variables</vt:lpstr>
      <vt:lpstr>Cálculo del Punto de Equilibrio</vt:lpstr>
      <vt:lpstr>Ejemplo de Aplicación:  Supongamos que una empresa tiene los siguientes datos para un producto</vt:lpstr>
      <vt:lpstr>Punto de Equilibrio en ventas</vt:lpstr>
      <vt:lpstr>Cálculo del Punto de Equilibrio en Ventas</vt:lpstr>
      <vt:lpstr>Supongamos que una empresa tiene los siguientes datos</vt:lpstr>
      <vt:lpstr>Costo de capital o Tasa mínima aceptable de rendimiento (TMAR): </vt:lpstr>
      <vt:lpstr>Presentación de PowerPoint</vt:lpstr>
      <vt:lpstr>Algunos aspectos importantes sobre el costo de capital o TMAR en proyectos informáticos: </vt:lpstr>
      <vt:lpstr>¿Cómo se relaciona la TMAR con la viabilidad financiera de un proyecto?</vt:lpstr>
      <vt:lpstr>TMAR es un elemento esencial en la evaluación de la viabilidad financiera de un proyecto, ya que representa la tasa mínima de retorno requerida por los inversionistas y se utiliza como tasa de descuento para calcular indicadores clave como el VPN y la TIR.</vt:lpstr>
      <vt:lpstr>Presentación de PowerPoint</vt:lpstr>
      <vt:lpstr>Presentación de PowerPoint</vt:lpstr>
      <vt:lpstr>Escenario 2020 en Argentina </vt:lpstr>
      <vt:lpstr>Balance General </vt:lpstr>
      <vt:lpstr>Componentes del Balance General</vt:lpstr>
      <vt:lpstr>Presentación de PowerPoint</vt:lpstr>
      <vt:lpstr>Evaluación económica: utilizando el contenido proporcionado y basándome en la bibliografía de Gabriel Baca Urbina, se puede estructurar de la siguiente manera:</vt:lpstr>
      <vt:lpstr>Cálculo de los flujos netos de efectivo:   permite determinar la capacidad del proyecto para generar liquidez y es un insumo esencial para la aplicación de indicadores financieros clave como el VPN y la TIR.</vt:lpstr>
      <vt:lpstr>Algunos aspectos clave sobre este cálculo:</vt:lpstr>
      <vt:lpstr>Matriz de Análisis Integral</vt:lpstr>
      <vt:lpstr>El cálculo de los flujos netos</vt:lpstr>
      <vt:lpstr>Cálculo de los flujos netos de efectivo</vt:lpstr>
      <vt:lpstr>Los principales indicadores financieros utilizados en la evaluación de proyectos informáticos son:</vt:lpstr>
      <vt:lpstr>Retorno de la inversión (ROI) </vt:lpstr>
      <vt:lpstr>Pasos para Calcular el ROI</vt:lpstr>
      <vt:lpstr>Determinar los Ingresos Totales: Sumar todos los ingresos generados por el proyecto durante un período específico.</vt:lpstr>
      <vt:lpstr>Cálculo del ROI</vt:lpstr>
      <vt:lpstr>Consideraciones Adicionales</vt:lpstr>
      <vt:lpstr>Costo-beneficio</vt:lpstr>
      <vt:lpstr>Cálculo de la Relación Costo-Beneficio</vt:lpstr>
      <vt:lpstr>Ejemplo para un Proyecto Informático  Supongamos que una empresa, "DigitalSolutions Corp.", decide implementar un nuevo sistema de gestión de clientes (CRM) para mejorar sus procesos de ventas y atención al cliente. Aquí están los detalles del proyecto:</vt:lpstr>
      <vt:lpstr>Cálculo de la Relación Costo-Beneficio</vt:lpstr>
      <vt:lpstr>Valor presente neto (VPN) y tasa interna de retorno (TIR)</vt:lpstr>
      <vt:lpstr>Valor presente neto (VPN</vt:lpstr>
      <vt:lpstr>Cálculo del VPN</vt:lpstr>
      <vt:lpstr>Ejemplo para un Proyecto Informático  Supongamos que una empresa, "Tech Innovators", está considerando desarrollar una nueva aplicación móvil. </vt:lpstr>
      <vt:lpstr>Tasa Interna de Retorno (TIR)</vt:lpstr>
      <vt:lpstr>Cálculo de la TIR</vt:lpstr>
      <vt:lpstr>Ejemplo para un Proyecto InformáticoUsando el mismo proyecto de "Tech Innovators", la TIR se encuentra resolviendo la siguiente ecuación:</vt:lpstr>
      <vt:lpstr>Comparación y Análisis</vt:lpstr>
      <vt:lpstr>Combinaciones Inconsistentes de Indicadores Financieros</vt:lpstr>
      <vt:lpstr>Presentación de PowerPoint</vt:lpstr>
      <vt:lpstr> El retorno sobre la inversión (ROI) se diferencia de otros indicadores de rentabilidad como el valor presente neto (VPN) y la tasa interna de retorno (TIR) ​​en los siguientes aspectos:</vt:lpstr>
      <vt:lpstr>ROI es un indicador útil para evaluar la rentabilidad relativa de un proyecto, tiene limitaciones </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FACULTAD DE INGENIERÍA   UNIVERSIDAD NACIONAL DE JUJUY </dc:title>
  <dc:creator>Delia Cristina Cruz</dc:creator>
  <cp:lastModifiedBy>Delia Cristina Cruz</cp:lastModifiedBy>
  <cp:revision>30</cp:revision>
  <dcterms:created xsi:type="dcterms:W3CDTF">2024-07-01T13:16:24Z</dcterms:created>
  <dcterms:modified xsi:type="dcterms:W3CDTF">2026-06-26T15:56:00Z</dcterms:modified>
</cp:coreProperties>
</file>