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75" r:id="rId2"/>
    <p:sldId id="281" r:id="rId3"/>
    <p:sldId id="276" r:id="rId4"/>
    <p:sldId id="277" r:id="rId5"/>
    <p:sldId id="278" r:id="rId6"/>
    <p:sldId id="279" r:id="rId7"/>
    <p:sldId id="280" r:id="rId8"/>
    <p:sldId id="256" r:id="rId9"/>
    <p:sldId id="257" r:id="rId10"/>
    <p:sldId id="258" r:id="rId11"/>
    <p:sldId id="261" r:id="rId12"/>
    <p:sldId id="272" r:id="rId13"/>
    <p:sldId id="273" r:id="rId14"/>
    <p:sldId id="274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9B"/>
    <a:srgbClr val="004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 autoAdjust="0"/>
    <p:restoredTop sz="94422" autoAdjust="0"/>
  </p:normalViewPr>
  <p:slideViewPr>
    <p:cSldViewPr>
      <p:cViewPr varScale="1">
        <p:scale>
          <a:sx n="121" d="100"/>
          <a:sy n="121" d="100"/>
        </p:scale>
        <p:origin x="17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4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782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2743200" y="5486400"/>
            <a:ext cx="2971800" cy="17526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Otras arquitecturas: SNA de IBM, DNA de Dec, XNS de Xerox </a:t>
            </a:r>
          </a:p>
        </p:txBody>
      </p:sp>
    </p:spTree>
    <p:extLst>
      <p:ext uri="{BB962C8B-B14F-4D97-AF65-F5344CB8AC3E}">
        <p14:creationId xmlns:p14="http://schemas.microsoft.com/office/powerpoint/2010/main" val="2099065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1676400" y="6096000"/>
            <a:ext cx="3733800" cy="20574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Red:Colección interconectada de dispositivos autonomos cuyo objetivo es compartir recursos e intercambiar información</a:t>
            </a:r>
          </a:p>
        </p:txBody>
      </p:sp>
    </p:spTree>
    <p:extLst>
      <p:ext uri="{BB962C8B-B14F-4D97-AF65-F5344CB8AC3E}">
        <p14:creationId xmlns:p14="http://schemas.microsoft.com/office/powerpoint/2010/main" val="4235174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1676400" y="6096000"/>
            <a:ext cx="3733800" cy="20574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Red:Colección interconectada de dispositivos autonomos cuyo objetivo es compartir recursos e intercambiar información</a:t>
            </a:r>
          </a:p>
        </p:txBody>
      </p:sp>
    </p:spTree>
    <p:extLst>
      <p:ext uri="{BB962C8B-B14F-4D97-AF65-F5344CB8AC3E}">
        <p14:creationId xmlns:p14="http://schemas.microsoft.com/office/powerpoint/2010/main" val="1738254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1676400" y="6096000"/>
            <a:ext cx="3733800" cy="20574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Red:Colección interconectada de dispositivos autonomos cuyo objetivo es compartir recursos e intercambiar información</a:t>
            </a:r>
          </a:p>
        </p:txBody>
      </p:sp>
    </p:spTree>
    <p:extLst>
      <p:ext uri="{BB962C8B-B14F-4D97-AF65-F5344CB8AC3E}">
        <p14:creationId xmlns:p14="http://schemas.microsoft.com/office/powerpoint/2010/main" val="664427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1676400" y="6096000"/>
            <a:ext cx="3733800" cy="20574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Red:Colección interconectada de dispositivos autonomos cuyo objetivo es compartir recursos e intercambiar información</a:t>
            </a:r>
          </a:p>
        </p:txBody>
      </p:sp>
    </p:spTree>
    <p:extLst>
      <p:ext uri="{BB962C8B-B14F-4D97-AF65-F5344CB8AC3E}">
        <p14:creationId xmlns:p14="http://schemas.microsoft.com/office/powerpoint/2010/main" val="2834865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1676400" y="6096000"/>
            <a:ext cx="3733800" cy="20574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Red:Colección interconectada de dispositivos autonomos cuyo objetivo es compartir recursos e intercambiar información</a:t>
            </a:r>
          </a:p>
        </p:txBody>
      </p:sp>
    </p:spTree>
    <p:extLst>
      <p:ext uri="{BB962C8B-B14F-4D97-AF65-F5344CB8AC3E}">
        <p14:creationId xmlns:p14="http://schemas.microsoft.com/office/powerpoint/2010/main" val="2552139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2398712" y="6172200"/>
            <a:ext cx="3316287" cy="19812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Topologías: camino que siguen los datos por los componentes de la red. Pueden ser simétricas o asimétricas</a:t>
            </a:r>
          </a:p>
        </p:txBody>
      </p:sp>
    </p:spTree>
    <p:extLst>
      <p:ext uri="{BB962C8B-B14F-4D97-AF65-F5344CB8AC3E}">
        <p14:creationId xmlns:p14="http://schemas.microsoft.com/office/powerpoint/2010/main" val="506535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2398713" y="5029200"/>
            <a:ext cx="2971800" cy="25908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R</a:t>
            </a:r>
            <a:r>
              <a:rPr lang="es-ES_tradnl" dirty="0"/>
              <a:t>e</a:t>
            </a:r>
            <a:r>
              <a:rPr lang="es-AR" dirty="0"/>
              <a:t>glas de transferencia: duplex, semiduplex, cantidad de circuitos.</a:t>
            </a:r>
          </a:p>
          <a:p>
            <a:r>
              <a:rPr lang="es-AR" dirty="0"/>
              <a:t>Control de flujo</a:t>
            </a:r>
          </a:p>
        </p:txBody>
      </p:sp>
    </p:spTree>
    <p:extLst>
      <p:ext uri="{BB962C8B-B14F-4D97-AF65-F5344CB8AC3E}">
        <p14:creationId xmlns:p14="http://schemas.microsoft.com/office/powerpoint/2010/main" val="134564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2398713" y="5029200"/>
            <a:ext cx="2971800" cy="25908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R</a:t>
            </a:r>
            <a:r>
              <a:rPr lang="es-ES_tradnl" dirty="0"/>
              <a:t>e</a:t>
            </a:r>
            <a:r>
              <a:rPr lang="es-AR" dirty="0"/>
              <a:t>glas de transferencia: duplex, semiduplex, cantidad de circuitos.</a:t>
            </a:r>
          </a:p>
          <a:p>
            <a:r>
              <a:rPr lang="es-AR" dirty="0"/>
              <a:t>Control de flujo</a:t>
            </a:r>
          </a:p>
        </p:txBody>
      </p:sp>
    </p:spTree>
    <p:extLst>
      <p:ext uri="{BB962C8B-B14F-4D97-AF65-F5344CB8AC3E}">
        <p14:creationId xmlns:p14="http://schemas.microsoft.com/office/powerpoint/2010/main" val="429757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2398713" y="5029200"/>
            <a:ext cx="2971800" cy="25908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R</a:t>
            </a:r>
            <a:r>
              <a:rPr lang="es-ES_tradnl" dirty="0"/>
              <a:t>e</a:t>
            </a:r>
            <a:r>
              <a:rPr lang="es-AR" dirty="0"/>
              <a:t>glas de transferencia: duplex, semiduplex, cantidad de circuitos.</a:t>
            </a:r>
          </a:p>
          <a:p>
            <a:r>
              <a:rPr lang="es-AR" dirty="0"/>
              <a:t>Control de flujo</a:t>
            </a:r>
          </a:p>
        </p:txBody>
      </p:sp>
    </p:spTree>
    <p:extLst>
      <p:ext uri="{BB962C8B-B14F-4D97-AF65-F5344CB8AC3E}">
        <p14:creationId xmlns:p14="http://schemas.microsoft.com/office/powerpoint/2010/main" val="1260425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2398713" y="5029200"/>
            <a:ext cx="2971800" cy="25908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R</a:t>
            </a:r>
            <a:r>
              <a:rPr lang="es-ES_tradnl" dirty="0"/>
              <a:t>e</a:t>
            </a:r>
            <a:r>
              <a:rPr lang="es-AR" dirty="0"/>
              <a:t>glas de transferencia: duplex, semiduplex, cantidad de circuitos.</a:t>
            </a:r>
          </a:p>
          <a:p>
            <a:r>
              <a:rPr lang="es-AR" dirty="0"/>
              <a:t>Control de flujo</a:t>
            </a:r>
          </a:p>
        </p:txBody>
      </p:sp>
    </p:spTree>
    <p:extLst>
      <p:ext uri="{BB962C8B-B14F-4D97-AF65-F5344CB8AC3E}">
        <p14:creationId xmlns:p14="http://schemas.microsoft.com/office/powerpoint/2010/main" val="1307962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1676400" y="6096000"/>
            <a:ext cx="3733800" cy="20574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Red:Colección interconectada de dispositivos autonomos cuyo objetivo es compartir recursos e intercambiar información</a:t>
            </a:r>
          </a:p>
        </p:txBody>
      </p:sp>
    </p:spTree>
    <p:extLst>
      <p:ext uri="{BB962C8B-B14F-4D97-AF65-F5344CB8AC3E}">
        <p14:creationId xmlns:p14="http://schemas.microsoft.com/office/powerpoint/2010/main" val="3339634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1676400" y="6096000"/>
            <a:ext cx="3733800" cy="20574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Red:Colección interconectada de dispositivos autonomos cuyo objetivo es compartir recursos e intercambiar información</a:t>
            </a:r>
          </a:p>
        </p:txBody>
      </p:sp>
    </p:spTree>
    <p:extLst>
      <p:ext uri="{BB962C8B-B14F-4D97-AF65-F5344CB8AC3E}">
        <p14:creationId xmlns:p14="http://schemas.microsoft.com/office/powerpoint/2010/main" val="270674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‹Nº›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pPr algn="l"/>
            <a:r>
              <a:rPr lang="es-AR" dirty="0"/>
              <a:t>Universidad Nacional de Jujuy – Cátedra de Comunicaciones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pPr algn="l"/>
            <a:r>
              <a:rPr lang="es-AR" dirty="0"/>
              <a:t>Universidad Nacional de Jujuy – Cátedra de Comunicaciones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pPr algn="l"/>
            <a:r>
              <a:rPr lang="es-AR" dirty="0"/>
              <a:t>Universidad Nacional de Jujuy – Cátedra de Comunicaciones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s-AR"/>
              <a:t>Universidad Nacional de Jujuy – Cátedra de Comunicaciones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pPr algn="l"/>
            <a:r>
              <a:rPr lang="es-AR" dirty="0"/>
              <a:t>Universidad Nacional de Jujuy – Cátedra de Comunicaciones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8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pPr algn="l"/>
            <a:r>
              <a:rPr lang="es-AR" dirty="0"/>
              <a:t>Universidad Nacional de Jujuy – Cátedra de Comunicaciones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295-DE8D-4BFE-9163-F5F0860C4C7F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pPr algn="l"/>
            <a:r>
              <a:rPr lang="es-AR" dirty="0"/>
              <a:t>Universidad Nacional de Jujuy – Cátedra de Comunicaciones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 Marcador de pie de página"/>
          <p:cNvSpPr>
            <a:spLocks noGrp="1"/>
          </p:cNvSpPr>
          <p:nvPr>
            <p:ph type="ftr" sz="quarter" idx="1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pPr algn="l"/>
            <a:r>
              <a:rPr lang="es-AR" dirty="0"/>
              <a:t>Universidad Nacional de Jujuy – Cátedra de Comunicaciones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pPr algn="l"/>
            <a:r>
              <a:rPr lang="es-AR" dirty="0"/>
              <a:t>Universidad Nacional de Jujuy – Cátedra de Comunicaciones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pPr algn="l"/>
            <a:r>
              <a:rPr lang="es-AR" dirty="0"/>
              <a:t>Universidad Nacional de Jujuy – Cátedra de Comunicaciones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pPr algn="l"/>
            <a:r>
              <a:rPr lang="es-AR" dirty="0"/>
              <a:t>Universidad Nacional de Jujuy – Cátedra de Comunicaciones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r>
              <a:rPr lang="es-AR"/>
              <a:t>Universidad Nacional de Jujuy – Cátedra de Comunicaciones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/>
              <a:t>Segundo nivel</a:t>
            </a:r>
          </a:p>
          <a:p>
            <a:pPr lvl="2" eaLnBrk="1" latinLnBrk="0" hangingPunct="1"/>
            <a:r>
              <a:rPr kumimoji="0" lang="es-ES" dirty="0"/>
              <a:t>Tercer nivel</a:t>
            </a:r>
          </a:p>
          <a:p>
            <a:pPr lvl="3" eaLnBrk="1" latinLnBrk="0" hangingPunct="1"/>
            <a:r>
              <a:rPr kumimoji="0" lang="es-ES" dirty="0"/>
              <a:t>Cuarto nivel</a:t>
            </a:r>
          </a:p>
          <a:p>
            <a:pPr lvl="4" eaLnBrk="1" latinLnBrk="0" hangingPunct="1"/>
            <a:r>
              <a:rPr kumimoji="0" lang="es-ES" dirty="0"/>
              <a:t>Quinto nivel</a:t>
            </a:r>
            <a:endParaRPr kumimoji="0"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pPr algn="l"/>
            <a:r>
              <a:rPr lang="es-AR" dirty="0"/>
              <a:t>Universidad Nacional de Jujuy – Cátedra de Comunicaciones</a:t>
            </a: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google.com/imgres?imgurl=http://static1.mundoanuncio.com/img/2008/10/10/11657849612.jpg&amp;imgrefurl=http://www.mundoanuncio.com/anuncio/enlace_de_television_via_microondas_tv_microwave_link_1165784961.html&amp;usg=__Po6jckBr4YZFKJzQj-nCvsAZcao=&amp;h=417&amp;w=600&amp;sz=70&amp;hl=es&amp;start=31&amp;um=1&amp;tbnid=85DCjH8RXWESbM:&amp;tbnh=94&amp;tbnw=135&amp;prev=/images?q=Enlace+Microondas&amp;ndsp=21&amp;hl=es&amp;rls=com.microsoft:*:IE-SearchBox&amp;rlz=1I7GGIH&amp;sa=N&amp;start=21&amp;um=1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12168"/>
          </a:xfrm>
        </p:spPr>
        <p:txBody>
          <a:bodyPr/>
          <a:lstStyle/>
          <a:p>
            <a:pPr algn="ctr"/>
            <a:r>
              <a:rPr lang="es-AR" sz="3200" dirty="0"/>
              <a:t>Arquitectura de Redes – 2023</a:t>
            </a:r>
            <a:br>
              <a:rPr lang="es-AR" sz="3200" dirty="0"/>
            </a:br>
            <a:r>
              <a:rPr lang="es-AR" sz="3200" dirty="0"/>
              <a:t>Redes y Comunicaciones – 2023</a:t>
            </a:r>
            <a:br>
              <a:rPr lang="es-AR" sz="3200" dirty="0"/>
            </a:br>
            <a:r>
              <a:rPr lang="es-AR" sz="3200" dirty="0"/>
              <a:t>Redes y Telecomunicaciones - 2023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46856" y="1702069"/>
            <a:ext cx="8356128" cy="4896544"/>
          </a:xfrm>
        </p:spPr>
        <p:txBody>
          <a:bodyPr>
            <a:normAutofit fontScale="92500" lnSpcReduction="10000"/>
          </a:bodyPr>
          <a:lstStyle/>
          <a:p>
            <a:r>
              <a:rPr lang="es-AR" dirty="0"/>
              <a:t>Profesor a Cargo: Ing. Pablo Jara </a:t>
            </a:r>
            <a:r>
              <a:rPr lang="es-AR" dirty="0" err="1"/>
              <a:t>Werchau</a:t>
            </a:r>
            <a:endParaRPr lang="es-AR" dirty="0"/>
          </a:p>
          <a:p>
            <a:pPr lvl="1"/>
            <a:r>
              <a:rPr lang="es-AR" dirty="0">
                <a:solidFill>
                  <a:srgbClr val="FFFF00"/>
                </a:solidFill>
              </a:rPr>
              <a:t>pjaraw@gmail.com</a:t>
            </a:r>
          </a:p>
          <a:p>
            <a:r>
              <a:rPr lang="es-AR" dirty="0"/>
              <a:t>JTP: Ing. Consuelo </a:t>
            </a:r>
            <a:r>
              <a:rPr lang="es-AR" dirty="0" err="1"/>
              <a:t>Gomez</a:t>
            </a:r>
            <a:endParaRPr lang="es-AR" dirty="0"/>
          </a:p>
          <a:p>
            <a:pPr lvl="1"/>
            <a:r>
              <a:rPr lang="es-AR" dirty="0">
                <a:solidFill>
                  <a:srgbClr val="FFFF00"/>
                </a:solidFill>
              </a:rPr>
              <a:t>ingconsuelogomez@gmail.com</a:t>
            </a:r>
          </a:p>
          <a:p>
            <a:r>
              <a:rPr lang="es-AR" dirty="0"/>
              <a:t>Horarios de Clase:</a:t>
            </a:r>
          </a:p>
          <a:p>
            <a:pPr lvl="1"/>
            <a:r>
              <a:rPr lang="es-AR" u="sng" dirty="0"/>
              <a:t>Práctica</a:t>
            </a:r>
            <a:r>
              <a:rPr lang="es-AR" dirty="0"/>
              <a:t>: Lunes de 8 a 10 </a:t>
            </a:r>
            <a:r>
              <a:rPr lang="es-AR" dirty="0" err="1"/>
              <a:t>hs</a:t>
            </a:r>
            <a:r>
              <a:rPr lang="es-AR" dirty="0"/>
              <a:t> Aula 18</a:t>
            </a:r>
          </a:p>
          <a:p>
            <a:pPr lvl="1"/>
            <a:r>
              <a:rPr lang="es-AR" u="sng" dirty="0"/>
              <a:t>Teoría</a:t>
            </a:r>
            <a:r>
              <a:rPr lang="es-AR" dirty="0"/>
              <a:t>: Miércoles de 8 a 10 </a:t>
            </a:r>
            <a:r>
              <a:rPr lang="es-AR" dirty="0" err="1"/>
              <a:t>hs</a:t>
            </a:r>
            <a:r>
              <a:rPr lang="es-AR" dirty="0"/>
              <a:t> Aula 17</a:t>
            </a:r>
          </a:p>
          <a:p>
            <a:r>
              <a:rPr lang="es-AR" dirty="0"/>
              <a:t>Bibliografía:</a:t>
            </a:r>
          </a:p>
          <a:p>
            <a:pPr lvl="1"/>
            <a:r>
              <a:rPr lang="es-AR" u="sng" dirty="0"/>
              <a:t>Apuntes de Clase</a:t>
            </a:r>
            <a:r>
              <a:rPr lang="es-AR" dirty="0"/>
              <a:t> -&gt; </a:t>
            </a:r>
            <a:r>
              <a:rPr lang="es-AR" dirty="0">
                <a:solidFill>
                  <a:srgbClr val="FFFF00"/>
                </a:solidFill>
              </a:rPr>
              <a:t>http://virtual.unju.edu.ar/</a:t>
            </a:r>
          </a:p>
          <a:p>
            <a:pPr lvl="1"/>
            <a:r>
              <a:rPr lang="es-AR" u="sng" dirty="0"/>
              <a:t>Libro de Consulta</a:t>
            </a:r>
            <a:r>
              <a:rPr lang="es-AR" dirty="0"/>
              <a:t>: </a:t>
            </a:r>
            <a:r>
              <a:rPr lang="es-AR" sz="2000" dirty="0"/>
              <a:t>Redes de Ordenadores – Andrew S. </a:t>
            </a:r>
            <a:r>
              <a:rPr lang="es-AR" sz="2000" dirty="0" err="1"/>
              <a:t>Tannenbaum</a:t>
            </a:r>
            <a:r>
              <a:rPr lang="es-AR" sz="2000" dirty="0"/>
              <a:t> – 3ª y 4ª Edición</a:t>
            </a:r>
            <a:r>
              <a:rPr lang="es-AR" dirty="0"/>
              <a:t>.</a:t>
            </a:r>
          </a:p>
          <a:p>
            <a:pPr lvl="1"/>
            <a:r>
              <a:rPr lang="es-AR" u="sng" dirty="0"/>
              <a:t>Diapositivas</a:t>
            </a:r>
            <a:r>
              <a:rPr lang="es-AR" dirty="0"/>
              <a:t>: </a:t>
            </a:r>
            <a:r>
              <a:rPr lang="es-AR" dirty="0">
                <a:solidFill>
                  <a:srgbClr val="FFFF00"/>
                </a:solidFill>
              </a:rPr>
              <a:t>http://virtual.unju.edu.ar/</a:t>
            </a:r>
          </a:p>
          <a:p>
            <a:pPr lvl="1"/>
            <a:endParaRPr lang="es-AR" dirty="0"/>
          </a:p>
          <a:p>
            <a:pPr lvl="1"/>
            <a:endParaRPr lang="es-AR" dirty="0">
              <a:solidFill>
                <a:srgbClr val="FFFF00"/>
              </a:solidFill>
            </a:endParaRPr>
          </a:p>
          <a:p>
            <a:pPr marL="454914" lvl="1" indent="0">
              <a:buNone/>
            </a:pPr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s-AR"/>
              <a:t>Universidad Nacional de Jujuy – Cátedra de Comunicaciones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876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6675"/>
            <a:ext cx="8458200" cy="365125"/>
          </a:xfrm>
        </p:spPr>
        <p:txBody>
          <a:bodyPr/>
          <a:lstStyle/>
          <a:p>
            <a:pPr algn="l"/>
            <a:r>
              <a:rPr lang="es-AR" dirty="0"/>
              <a:t>Universidad Nacional de Jujuy – Cátedra de Comunicaciones</a:t>
            </a:r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357158" y="428604"/>
            <a:ext cx="8253442" cy="57864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AR" sz="3200" dirty="0"/>
              <a:t>Tipos de Transmisión de Datos</a:t>
            </a:r>
          </a:p>
          <a:p>
            <a:pPr marL="912114" lvl="1" indent="-457200">
              <a:buClr>
                <a:srgbClr val="FFFF00"/>
              </a:buClr>
              <a:buFont typeface="+mj-lt"/>
              <a:buAutoNum type="arabicPeriod"/>
            </a:pPr>
            <a:r>
              <a:rPr lang="es-AR" dirty="0"/>
              <a:t>De acuerdo a los sentidos de transmisión.</a:t>
            </a:r>
          </a:p>
          <a:p>
            <a:pPr marL="1168146" lvl="2" indent="-457200">
              <a:buClr>
                <a:srgbClr val="FFFF00"/>
              </a:buClr>
            </a:pPr>
            <a:r>
              <a:rPr lang="es-AR" dirty="0"/>
              <a:t>Transmisión Simplex</a:t>
            </a:r>
          </a:p>
          <a:p>
            <a:pPr marL="1168146" lvl="2" indent="-457200">
              <a:buClr>
                <a:srgbClr val="FFFF00"/>
              </a:buClr>
            </a:pPr>
            <a:r>
              <a:rPr lang="es-AR" dirty="0"/>
              <a:t>Transmisión </a:t>
            </a:r>
            <a:r>
              <a:rPr lang="es-AR" dirty="0" err="1"/>
              <a:t>Half</a:t>
            </a:r>
            <a:r>
              <a:rPr lang="es-AR" dirty="0"/>
              <a:t> -  </a:t>
            </a:r>
            <a:r>
              <a:rPr lang="es-AR" dirty="0" err="1"/>
              <a:t>Duplex</a:t>
            </a:r>
            <a:endParaRPr lang="es-AR" dirty="0"/>
          </a:p>
          <a:p>
            <a:pPr marL="1168146" lvl="2" indent="-457200">
              <a:buClr>
                <a:srgbClr val="FFFF00"/>
              </a:buClr>
            </a:pPr>
            <a:r>
              <a:rPr lang="es-AR" dirty="0" err="1"/>
              <a:t>Transmissión</a:t>
            </a:r>
            <a:r>
              <a:rPr lang="es-AR" dirty="0"/>
              <a:t> </a:t>
            </a:r>
            <a:r>
              <a:rPr lang="es-AR" dirty="0" err="1"/>
              <a:t>Duplex</a:t>
            </a:r>
            <a:endParaRPr lang="es-AR" dirty="0"/>
          </a:p>
          <a:p>
            <a:pPr marL="912114" lvl="1" indent="-457200">
              <a:buClr>
                <a:srgbClr val="FFFF00"/>
              </a:buClr>
              <a:buFont typeface="+mj-lt"/>
              <a:buAutoNum type="arabicPeriod"/>
            </a:pPr>
            <a:r>
              <a:rPr lang="es-AR" dirty="0"/>
              <a:t>De acuerdo a la forma de sincronización.</a:t>
            </a:r>
          </a:p>
          <a:p>
            <a:pPr marL="1168146" lvl="2" indent="-457200">
              <a:buClr>
                <a:srgbClr val="FFFF00"/>
              </a:buClr>
            </a:pPr>
            <a:r>
              <a:rPr lang="es-AR" dirty="0"/>
              <a:t>Transmisión Asincrónica</a:t>
            </a:r>
          </a:p>
          <a:p>
            <a:pPr marL="1168146" lvl="2" indent="-457200">
              <a:buClr>
                <a:srgbClr val="FFFF00"/>
              </a:buClr>
            </a:pPr>
            <a:r>
              <a:rPr lang="es-AR" dirty="0"/>
              <a:t>Transmisión Sincrónica</a:t>
            </a:r>
          </a:p>
          <a:p>
            <a:pPr marL="582930" indent="-457200">
              <a:buClr>
                <a:srgbClr val="FFFF00"/>
              </a:buClr>
              <a:buNone/>
            </a:pPr>
            <a:r>
              <a:rPr lang="es-AR" sz="3200" dirty="0"/>
              <a:t>Modos de Transmisión de Datos</a:t>
            </a:r>
          </a:p>
          <a:p>
            <a:pPr marL="912114" lvl="1" indent="-457200">
              <a:buClr>
                <a:srgbClr val="FFFF00"/>
              </a:buClr>
              <a:buFont typeface="+mj-lt"/>
              <a:buAutoNum type="arabicPeriod"/>
            </a:pPr>
            <a:r>
              <a:rPr lang="es-AR" dirty="0"/>
              <a:t>Transmisión Modo Paralelo</a:t>
            </a:r>
          </a:p>
          <a:p>
            <a:pPr marL="912114" lvl="1" indent="-457200">
              <a:buClr>
                <a:srgbClr val="FFFF00"/>
              </a:buClr>
              <a:buFont typeface="+mj-lt"/>
              <a:buAutoNum type="arabicPeriod"/>
            </a:pPr>
            <a:r>
              <a:rPr lang="es-AR" dirty="0"/>
              <a:t>Transmisión Modo Serie</a:t>
            </a:r>
          </a:p>
          <a:p>
            <a:pPr marL="582930" indent="-457200">
              <a:buClr>
                <a:srgbClr val="FFFF00"/>
              </a:buClr>
              <a:buNone/>
            </a:pPr>
            <a:r>
              <a:rPr lang="es-AR" sz="3200" dirty="0"/>
              <a:t>Tipos de Tecnología de Hardware de Red</a:t>
            </a:r>
          </a:p>
          <a:p>
            <a:pPr marL="912114" lvl="1" indent="-457200">
              <a:buClr>
                <a:srgbClr val="FFFF00"/>
              </a:buClr>
              <a:buFont typeface="+mj-lt"/>
              <a:buAutoNum type="arabicPeriod"/>
            </a:pPr>
            <a:r>
              <a:rPr lang="es-AR" dirty="0"/>
              <a:t>Redes de Difusión</a:t>
            </a:r>
          </a:p>
          <a:p>
            <a:pPr marL="912114" lvl="1" indent="-457200">
              <a:buClr>
                <a:srgbClr val="FFFF00"/>
              </a:buClr>
              <a:buFont typeface="+mj-lt"/>
              <a:buAutoNum type="arabicPeriod"/>
            </a:pPr>
            <a:r>
              <a:rPr lang="es-AR" dirty="0"/>
              <a:t>Redes punto a punto</a:t>
            </a:r>
          </a:p>
          <a:p>
            <a:pPr marL="912114" lvl="1" indent="-457200">
              <a:buClr>
                <a:srgbClr val="FFFF00"/>
              </a:buClr>
              <a:buNone/>
            </a:pPr>
            <a:endParaRPr lang="es-AR" dirty="0"/>
          </a:p>
          <a:p>
            <a:pPr lvl="2">
              <a:buNone/>
            </a:pPr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458200" cy="365125"/>
          </a:xfrm>
        </p:spPr>
        <p:txBody>
          <a:bodyPr/>
          <a:lstStyle/>
          <a:p>
            <a:pPr algn="l"/>
            <a:r>
              <a:rPr lang="es-AR" dirty="0"/>
              <a:t>Universidad Nacional de Jujuy – Cátedra de Comunicaciones</a:t>
            </a:r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8643998" cy="5214974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None/>
            </a:pPr>
            <a:r>
              <a:rPr lang="es-AR" dirty="0"/>
              <a:t>Clasificación de Acuerdo a los sentidos de Transmisión</a:t>
            </a:r>
          </a:p>
          <a:p>
            <a:pPr marL="912114" lvl="1" indent="-51435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s-AR" dirty="0"/>
              <a:t>Transmisión Simplex</a:t>
            </a:r>
          </a:p>
          <a:p>
            <a:pPr marL="912114" lvl="1" indent="-51435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endParaRPr lang="es-AR" dirty="0"/>
          </a:p>
          <a:p>
            <a:pPr marL="912114" lvl="1" indent="-51435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endParaRPr lang="es-AR" dirty="0"/>
          </a:p>
          <a:p>
            <a:pPr marL="912114" lvl="1" indent="-51435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endParaRPr lang="es-AR" dirty="0"/>
          </a:p>
          <a:p>
            <a:pPr marL="912114" lvl="1" indent="-51435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s-AR" dirty="0"/>
              <a:t>Transmisión </a:t>
            </a:r>
            <a:r>
              <a:rPr lang="es-AR" dirty="0" err="1"/>
              <a:t>Half</a:t>
            </a:r>
            <a:r>
              <a:rPr lang="es-AR" dirty="0"/>
              <a:t> – </a:t>
            </a:r>
            <a:r>
              <a:rPr lang="es-AR" dirty="0" err="1"/>
              <a:t>duplex</a:t>
            </a:r>
            <a:r>
              <a:rPr lang="es-AR" dirty="0"/>
              <a:t> (alternado)</a:t>
            </a:r>
          </a:p>
          <a:p>
            <a:pPr marL="912114" lvl="1" indent="-51435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endParaRPr lang="es-AR" dirty="0"/>
          </a:p>
          <a:p>
            <a:pPr marL="912114" lvl="1" indent="-51435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endParaRPr lang="es-AR" dirty="0"/>
          </a:p>
          <a:p>
            <a:pPr marL="912114" lvl="1" indent="-51435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endParaRPr lang="es-AR" dirty="0"/>
          </a:p>
          <a:p>
            <a:pPr marL="912114" lvl="1" indent="-51435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s-AR" dirty="0"/>
              <a:t>Transmisión </a:t>
            </a:r>
            <a:r>
              <a:rPr lang="es-AR" dirty="0" err="1"/>
              <a:t>Duplex</a:t>
            </a:r>
            <a:endParaRPr lang="es-AR" dirty="0"/>
          </a:p>
          <a:p>
            <a:pPr lvl="1">
              <a:spcAft>
                <a:spcPts val="600"/>
              </a:spcAft>
              <a:buClrTx/>
              <a:buNone/>
            </a:pPr>
            <a:endParaRPr lang="es-AR" dirty="0"/>
          </a:p>
          <a:p>
            <a:pPr>
              <a:spcAft>
                <a:spcPts val="600"/>
              </a:spcAft>
              <a:buNone/>
            </a:pPr>
            <a:endParaRPr lang="es-AR" sz="3200" dirty="0"/>
          </a:p>
          <a:p>
            <a:pPr>
              <a:spcAft>
                <a:spcPts val="3000"/>
              </a:spcAft>
              <a:buNone/>
            </a:pPr>
            <a:endParaRPr lang="es-AR" sz="3200" dirty="0"/>
          </a:p>
          <a:p>
            <a:pPr>
              <a:buNone/>
            </a:pPr>
            <a:endParaRPr lang="es-AR" sz="3200" dirty="0"/>
          </a:p>
          <a:p>
            <a:pPr>
              <a:buNone/>
            </a:pPr>
            <a:endParaRPr lang="es-AR" sz="3200" dirty="0"/>
          </a:p>
        </p:txBody>
      </p:sp>
      <p:grpSp>
        <p:nvGrpSpPr>
          <p:cNvPr id="26" name="25 Grupo"/>
          <p:cNvGrpSpPr/>
          <p:nvPr/>
        </p:nvGrpSpPr>
        <p:grpSpPr>
          <a:xfrm>
            <a:off x="1357290" y="1571612"/>
            <a:ext cx="5857916" cy="785818"/>
            <a:chOff x="1357290" y="1571612"/>
            <a:chExt cx="5857916" cy="785818"/>
          </a:xfrm>
        </p:grpSpPr>
        <p:sp>
          <p:nvSpPr>
            <p:cNvPr id="6" name="5 Rectángulo"/>
            <p:cNvSpPr/>
            <p:nvPr/>
          </p:nvSpPr>
          <p:spPr>
            <a:xfrm>
              <a:off x="1357290" y="1571612"/>
              <a:ext cx="1428760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dirty="0">
                  <a:solidFill>
                    <a:srgbClr val="FFFF00"/>
                  </a:solidFill>
                </a:rPr>
                <a:t>EMISOR</a:t>
              </a: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5786446" y="1571612"/>
              <a:ext cx="1428760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dirty="0">
                  <a:solidFill>
                    <a:srgbClr val="FFFF00"/>
                  </a:solidFill>
                </a:rPr>
                <a:t>RECEPTOR</a:t>
              </a:r>
            </a:p>
          </p:txBody>
        </p:sp>
        <p:cxnSp>
          <p:nvCxnSpPr>
            <p:cNvPr id="14" name="13 Conector recto de flecha"/>
            <p:cNvCxnSpPr/>
            <p:nvPr/>
          </p:nvCxnSpPr>
          <p:spPr>
            <a:xfrm>
              <a:off x="3143240" y="1928802"/>
              <a:ext cx="2286016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26 Grupo"/>
          <p:cNvGrpSpPr/>
          <p:nvPr/>
        </p:nvGrpSpPr>
        <p:grpSpPr>
          <a:xfrm>
            <a:off x="1357290" y="3500438"/>
            <a:ext cx="5857916" cy="785818"/>
            <a:chOff x="1357290" y="3500438"/>
            <a:chExt cx="5857916" cy="785818"/>
          </a:xfrm>
        </p:grpSpPr>
        <p:cxnSp>
          <p:nvCxnSpPr>
            <p:cNvPr id="15" name="14 Conector recto de flecha"/>
            <p:cNvCxnSpPr/>
            <p:nvPr/>
          </p:nvCxnSpPr>
          <p:spPr>
            <a:xfrm>
              <a:off x="3214678" y="3786190"/>
              <a:ext cx="2286016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 rot="10800000">
              <a:off x="3214678" y="4071942"/>
              <a:ext cx="2286016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18 Rectángulo"/>
            <p:cNvSpPr/>
            <p:nvPr/>
          </p:nvSpPr>
          <p:spPr>
            <a:xfrm>
              <a:off x="1357290" y="3500438"/>
              <a:ext cx="1428760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dirty="0">
                  <a:solidFill>
                    <a:srgbClr val="FFFF00"/>
                  </a:solidFill>
                </a:rPr>
                <a:t>EMISOR</a:t>
              </a:r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5786446" y="3500438"/>
              <a:ext cx="1428760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dirty="0">
                  <a:solidFill>
                    <a:srgbClr val="FFFF00"/>
                  </a:solidFill>
                </a:rPr>
                <a:t>RECEPTOR</a:t>
              </a: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1357290" y="5357826"/>
            <a:ext cx="5857916" cy="785818"/>
            <a:chOff x="1357290" y="5357826"/>
            <a:chExt cx="5857916" cy="785818"/>
          </a:xfrm>
        </p:grpSpPr>
        <p:sp>
          <p:nvSpPr>
            <p:cNvPr id="21" name="20 Rectángulo"/>
            <p:cNvSpPr/>
            <p:nvPr/>
          </p:nvSpPr>
          <p:spPr>
            <a:xfrm>
              <a:off x="1357290" y="5357826"/>
              <a:ext cx="1428760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dirty="0">
                  <a:solidFill>
                    <a:srgbClr val="FFFF00"/>
                  </a:solidFill>
                </a:rPr>
                <a:t>EMISOR</a:t>
              </a: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5786446" y="5357826"/>
              <a:ext cx="1428760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dirty="0">
                  <a:solidFill>
                    <a:srgbClr val="FFFF00"/>
                  </a:solidFill>
                </a:rPr>
                <a:t>RECEPTOR</a:t>
              </a:r>
            </a:p>
          </p:txBody>
        </p:sp>
        <p:cxnSp>
          <p:nvCxnSpPr>
            <p:cNvPr id="24" name="23 Conector recto de flecha"/>
            <p:cNvCxnSpPr/>
            <p:nvPr/>
          </p:nvCxnSpPr>
          <p:spPr>
            <a:xfrm>
              <a:off x="3143240" y="5715016"/>
              <a:ext cx="2357454" cy="158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458200" cy="365125"/>
          </a:xfrm>
        </p:spPr>
        <p:txBody>
          <a:bodyPr/>
          <a:lstStyle/>
          <a:p>
            <a:pPr algn="l"/>
            <a:r>
              <a:rPr lang="es-AR" dirty="0"/>
              <a:t>Universidad Nacional de Jujuy – Cátedra de Comunicaciones</a:t>
            </a:r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8643998" cy="42862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s-AR" dirty="0"/>
              <a:t>Clasificación de Acuerdo a la forma de Sincronización </a:t>
            </a:r>
          </a:p>
          <a:p>
            <a:pPr marL="912114" lvl="1" indent="-51435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s-AR" dirty="0">
                <a:solidFill>
                  <a:srgbClr val="FFFF00"/>
                </a:solidFill>
              </a:rPr>
              <a:t>Transmisión Asincrónica</a:t>
            </a:r>
          </a:p>
          <a:p>
            <a:pPr marL="1168146" lvl="2" indent="-514350">
              <a:spcAft>
                <a:spcPts val="600"/>
              </a:spcAft>
              <a:buClr>
                <a:srgbClr val="FFFF00"/>
              </a:buClr>
            </a:pPr>
            <a:r>
              <a:rPr lang="es-AR" dirty="0"/>
              <a:t>Cada byte tiene </a:t>
            </a:r>
            <a:r>
              <a:rPr lang="es-AR" dirty="0" err="1"/>
              <a:t>info</a:t>
            </a:r>
            <a:r>
              <a:rPr lang="es-AR" dirty="0"/>
              <a:t>  de arranque</a:t>
            </a:r>
          </a:p>
          <a:p>
            <a:pPr marL="1168146" lvl="2" indent="-514350">
              <a:spcAft>
                <a:spcPts val="600"/>
              </a:spcAft>
              <a:buClr>
                <a:srgbClr val="FFFF00"/>
              </a:buClr>
              <a:buNone/>
            </a:pPr>
            <a:r>
              <a:rPr lang="es-AR" dirty="0"/>
              <a:t>	y parada.</a:t>
            </a:r>
          </a:p>
          <a:p>
            <a:pPr marL="1168146" lvl="2" indent="-514350">
              <a:spcAft>
                <a:spcPts val="600"/>
              </a:spcAft>
              <a:buClr>
                <a:srgbClr val="FFFF00"/>
              </a:buClr>
            </a:pPr>
            <a:r>
              <a:rPr lang="es-AR" dirty="0"/>
              <a:t>Bajo rendimiento.</a:t>
            </a:r>
          </a:p>
          <a:p>
            <a:pPr marL="912114" lvl="1" indent="-51435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s-AR" dirty="0">
                <a:solidFill>
                  <a:srgbClr val="FFFF00"/>
                </a:solidFill>
              </a:rPr>
              <a:t>Transmisión Sincrónica</a:t>
            </a:r>
            <a:r>
              <a:rPr lang="es-AR" dirty="0"/>
              <a:t>.</a:t>
            </a:r>
          </a:p>
          <a:p>
            <a:pPr marL="1168146" lvl="2" indent="-514350">
              <a:spcAft>
                <a:spcPts val="600"/>
              </a:spcAft>
              <a:buClr>
                <a:srgbClr val="FFFF00"/>
              </a:buClr>
            </a:pPr>
            <a:r>
              <a:rPr lang="es-AR" dirty="0"/>
              <a:t>Hay delimitadores de inicio y fin.</a:t>
            </a:r>
          </a:p>
          <a:p>
            <a:pPr marL="1168146" lvl="2" indent="-514350">
              <a:spcAft>
                <a:spcPts val="600"/>
              </a:spcAft>
              <a:buClr>
                <a:srgbClr val="FFFF00"/>
              </a:buClr>
            </a:pPr>
            <a:r>
              <a:rPr lang="es-AR" dirty="0"/>
              <a:t>Gran cantidad de datos transmitidos entre delimitadores.</a:t>
            </a:r>
          </a:p>
          <a:p>
            <a:pPr marL="1168146" lvl="2" indent="-514350">
              <a:spcAft>
                <a:spcPts val="600"/>
              </a:spcAft>
              <a:buClr>
                <a:srgbClr val="FFFF00"/>
              </a:buClr>
            </a:pPr>
            <a:r>
              <a:rPr lang="es-AR" dirty="0"/>
              <a:t>Mejor rendimiento.</a:t>
            </a:r>
          </a:p>
          <a:p>
            <a:pPr marL="912114" lvl="1" indent="-51435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endParaRPr lang="es-AR" dirty="0"/>
          </a:p>
          <a:p>
            <a:pPr marL="912114" lvl="1" indent="-51435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endParaRPr lang="es-AR" dirty="0"/>
          </a:p>
          <a:p>
            <a:pPr marL="912114" lvl="1" indent="-514350">
              <a:spcAft>
                <a:spcPts val="600"/>
              </a:spcAft>
              <a:buClr>
                <a:srgbClr val="FFFF00"/>
              </a:buClr>
              <a:buNone/>
            </a:pPr>
            <a:endParaRPr lang="es-AR" dirty="0"/>
          </a:p>
          <a:p>
            <a:pPr lvl="1">
              <a:spcAft>
                <a:spcPts val="600"/>
              </a:spcAft>
              <a:buClrTx/>
              <a:buNone/>
            </a:pPr>
            <a:endParaRPr lang="es-AR" dirty="0"/>
          </a:p>
          <a:p>
            <a:pPr>
              <a:spcAft>
                <a:spcPts val="600"/>
              </a:spcAft>
              <a:buNone/>
            </a:pPr>
            <a:endParaRPr lang="es-AR" sz="3200" dirty="0"/>
          </a:p>
          <a:p>
            <a:pPr>
              <a:spcAft>
                <a:spcPts val="3000"/>
              </a:spcAft>
              <a:buNone/>
            </a:pPr>
            <a:endParaRPr lang="es-AR" sz="3200" dirty="0"/>
          </a:p>
          <a:p>
            <a:pPr>
              <a:buNone/>
            </a:pPr>
            <a:endParaRPr lang="es-AR" sz="3200" dirty="0"/>
          </a:p>
          <a:p>
            <a:pPr>
              <a:buNone/>
            </a:pPr>
            <a:endParaRPr lang="es-AR" sz="32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00109"/>
            <a:ext cx="363379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714884"/>
            <a:ext cx="7267596" cy="182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458200" cy="365125"/>
          </a:xfrm>
        </p:spPr>
        <p:txBody>
          <a:bodyPr/>
          <a:lstStyle/>
          <a:p>
            <a:pPr algn="l"/>
            <a:r>
              <a:rPr lang="es-AR" dirty="0"/>
              <a:t>Universidad Nacional de Jujuy – Cátedra de Comunicaciones</a:t>
            </a:r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8643998" cy="54292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s-AR" dirty="0"/>
              <a:t>Modos de Transmisión de Datos</a:t>
            </a:r>
          </a:p>
          <a:p>
            <a:pPr marL="912114" lvl="1" indent="-51435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s-AR" dirty="0">
                <a:solidFill>
                  <a:srgbClr val="FFFF00"/>
                </a:solidFill>
              </a:rPr>
              <a:t>Modo de Transmisión Paralelo</a:t>
            </a:r>
          </a:p>
          <a:p>
            <a:pPr marL="1168146" lvl="2" indent="-514350">
              <a:spcAft>
                <a:spcPts val="600"/>
              </a:spcAft>
              <a:buClr>
                <a:srgbClr val="FFFF00"/>
              </a:buClr>
            </a:pPr>
            <a:r>
              <a:rPr lang="es-AR" dirty="0"/>
              <a:t>Mas rápida</a:t>
            </a:r>
          </a:p>
          <a:p>
            <a:pPr marL="1168146" lvl="2" indent="-514350">
              <a:spcAft>
                <a:spcPts val="600"/>
              </a:spcAft>
              <a:buClr>
                <a:srgbClr val="FFFF00"/>
              </a:buClr>
            </a:pPr>
            <a:r>
              <a:rPr lang="es-AR" dirty="0"/>
              <a:t>Pero solo cortas distancias.</a:t>
            </a:r>
          </a:p>
          <a:p>
            <a:pPr marL="1168146" lvl="2" indent="-514350">
              <a:spcAft>
                <a:spcPts val="600"/>
              </a:spcAft>
              <a:buClr>
                <a:srgbClr val="FFFF00"/>
              </a:buClr>
            </a:pPr>
            <a:r>
              <a:rPr lang="es-AR" dirty="0"/>
              <a:t>Problemas de Sincronización</a:t>
            </a:r>
          </a:p>
          <a:p>
            <a:pPr marL="912114" lvl="1" indent="-514350">
              <a:spcAft>
                <a:spcPts val="600"/>
              </a:spcAft>
              <a:buClr>
                <a:srgbClr val="FFFF00"/>
              </a:buClr>
              <a:buNone/>
            </a:pPr>
            <a:endParaRPr lang="es-AR" dirty="0"/>
          </a:p>
          <a:p>
            <a:pPr marL="912114" lvl="1" indent="-51435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s-AR" dirty="0">
                <a:solidFill>
                  <a:srgbClr val="FFFF00"/>
                </a:solidFill>
              </a:rPr>
              <a:t>Modo de Transmisión Serie</a:t>
            </a:r>
          </a:p>
          <a:p>
            <a:pPr marL="1168146" lvl="2" indent="-514350">
              <a:spcAft>
                <a:spcPts val="600"/>
              </a:spcAft>
              <a:buClr>
                <a:srgbClr val="FFFF00"/>
              </a:buClr>
            </a:pPr>
            <a:r>
              <a:rPr lang="es-AR" dirty="0"/>
              <a:t>Hoy supera en velocidad</a:t>
            </a:r>
          </a:p>
          <a:p>
            <a:pPr marL="1168146" lvl="2" indent="-514350">
              <a:spcAft>
                <a:spcPts val="600"/>
              </a:spcAft>
              <a:buClr>
                <a:srgbClr val="FFFF00"/>
              </a:buClr>
              <a:buNone/>
            </a:pPr>
            <a:r>
              <a:rPr lang="es-AR" dirty="0"/>
              <a:t>	al paralelo.</a:t>
            </a:r>
          </a:p>
          <a:p>
            <a:pPr marL="1168146" lvl="2" indent="-514350">
              <a:spcAft>
                <a:spcPts val="600"/>
              </a:spcAft>
              <a:buClr>
                <a:srgbClr val="FFFF00"/>
              </a:buClr>
            </a:pPr>
            <a:r>
              <a:rPr lang="es-AR" dirty="0"/>
              <a:t>Gracias a altas velocidades</a:t>
            </a:r>
          </a:p>
          <a:p>
            <a:pPr marL="1168146" lvl="2" indent="-514350">
              <a:spcAft>
                <a:spcPts val="600"/>
              </a:spcAft>
              <a:buClr>
                <a:srgbClr val="FFFF00"/>
              </a:buClr>
              <a:buNone/>
            </a:pPr>
            <a:r>
              <a:rPr lang="es-AR" dirty="0"/>
              <a:t>	de </a:t>
            </a:r>
            <a:r>
              <a:rPr lang="es-AR" dirty="0" err="1"/>
              <a:t>clock</a:t>
            </a:r>
            <a:r>
              <a:rPr lang="es-AR" dirty="0"/>
              <a:t>.</a:t>
            </a:r>
          </a:p>
          <a:p>
            <a:pPr marL="912114" lvl="1" indent="-51435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endParaRPr lang="es-AR" dirty="0"/>
          </a:p>
          <a:p>
            <a:pPr marL="912114" lvl="1" indent="-51435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endParaRPr lang="es-AR" dirty="0"/>
          </a:p>
          <a:p>
            <a:pPr marL="912114" lvl="1" indent="-514350">
              <a:spcAft>
                <a:spcPts val="600"/>
              </a:spcAft>
              <a:buClr>
                <a:srgbClr val="FFFF00"/>
              </a:buClr>
              <a:buNone/>
            </a:pPr>
            <a:endParaRPr lang="es-AR" dirty="0"/>
          </a:p>
          <a:p>
            <a:pPr lvl="1">
              <a:spcAft>
                <a:spcPts val="600"/>
              </a:spcAft>
              <a:buClrTx/>
              <a:buNone/>
            </a:pPr>
            <a:endParaRPr lang="es-AR" dirty="0"/>
          </a:p>
          <a:p>
            <a:pPr>
              <a:spcAft>
                <a:spcPts val="600"/>
              </a:spcAft>
              <a:buNone/>
            </a:pPr>
            <a:endParaRPr lang="es-AR" sz="3200" dirty="0"/>
          </a:p>
          <a:p>
            <a:pPr>
              <a:spcAft>
                <a:spcPts val="3000"/>
              </a:spcAft>
              <a:buNone/>
            </a:pPr>
            <a:endParaRPr lang="es-AR" sz="3200" dirty="0"/>
          </a:p>
          <a:p>
            <a:pPr>
              <a:buNone/>
            </a:pPr>
            <a:endParaRPr lang="es-AR" sz="3200" dirty="0"/>
          </a:p>
          <a:p>
            <a:pPr>
              <a:buNone/>
            </a:pPr>
            <a:endParaRPr lang="es-AR" sz="3200" dirty="0"/>
          </a:p>
        </p:txBody>
      </p:sp>
      <p:pic>
        <p:nvPicPr>
          <p:cNvPr id="7" name="6 Imagen" descr="paralel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571612"/>
            <a:ext cx="3286148" cy="1801672"/>
          </a:xfrm>
          <a:prstGeom prst="rect">
            <a:avLst/>
          </a:prstGeom>
        </p:spPr>
      </p:pic>
      <p:pic>
        <p:nvPicPr>
          <p:cNvPr id="8" name="7 Imagen" descr="seria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8550" y="4071943"/>
            <a:ext cx="3257472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458200" cy="365125"/>
          </a:xfrm>
        </p:spPr>
        <p:txBody>
          <a:bodyPr/>
          <a:lstStyle/>
          <a:p>
            <a:pPr algn="l"/>
            <a:r>
              <a:rPr lang="es-AR" dirty="0"/>
              <a:t>Universidad Nacional de Jujuy – Cátedra de Comunicaciones</a:t>
            </a:r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8643998" cy="600079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None/>
            </a:pPr>
            <a:r>
              <a:rPr lang="es-AR" dirty="0"/>
              <a:t>Tipos de Tecnología de Hardware de Red</a:t>
            </a:r>
          </a:p>
          <a:p>
            <a:pPr marL="912114" lvl="1" indent="-51435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s-AR" dirty="0"/>
              <a:t>Redes de Difusión</a:t>
            </a:r>
          </a:p>
          <a:p>
            <a:pPr marL="1168146" lvl="2" indent="-514350">
              <a:spcAft>
                <a:spcPts val="600"/>
              </a:spcAft>
              <a:buClr>
                <a:srgbClr val="FFFF00"/>
              </a:buClr>
            </a:pPr>
            <a:r>
              <a:rPr lang="es-AR" dirty="0"/>
              <a:t>Canal compartido.</a:t>
            </a:r>
          </a:p>
          <a:p>
            <a:pPr marL="1168146" lvl="2" indent="-514350">
              <a:spcAft>
                <a:spcPts val="600"/>
              </a:spcAft>
              <a:buClr>
                <a:srgbClr val="FFFF00"/>
              </a:buClr>
            </a:pPr>
            <a:r>
              <a:rPr lang="es-AR" dirty="0"/>
              <a:t>Sistema de identificación.</a:t>
            </a:r>
          </a:p>
          <a:p>
            <a:pPr marL="1168146" lvl="2" indent="-514350">
              <a:spcAft>
                <a:spcPts val="600"/>
              </a:spcAft>
              <a:buClr>
                <a:srgbClr val="FFFF00"/>
              </a:buClr>
            </a:pPr>
            <a:r>
              <a:rPr lang="es-AR" dirty="0"/>
              <a:t>Posibilidad de </a:t>
            </a:r>
            <a:r>
              <a:rPr lang="es-AR" dirty="0" err="1"/>
              <a:t>Broadcast</a:t>
            </a:r>
            <a:r>
              <a:rPr lang="es-AR" dirty="0"/>
              <a:t>.</a:t>
            </a:r>
          </a:p>
          <a:p>
            <a:pPr marL="1168146" lvl="2" indent="-514350">
              <a:spcAft>
                <a:spcPts val="600"/>
              </a:spcAft>
              <a:buClr>
                <a:srgbClr val="FFFF00"/>
              </a:buClr>
            </a:pPr>
            <a:r>
              <a:rPr lang="es-AR" dirty="0" err="1"/>
              <a:t>Delay</a:t>
            </a:r>
            <a:r>
              <a:rPr lang="es-AR" dirty="0"/>
              <a:t> cero entre nodos.</a:t>
            </a:r>
          </a:p>
          <a:p>
            <a:pPr marL="1168146" lvl="2" indent="-514350">
              <a:spcAft>
                <a:spcPts val="600"/>
              </a:spcAft>
              <a:buClr>
                <a:srgbClr val="FFFF00"/>
              </a:buClr>
            </a:pPr>
            <a:r>
              <a:rPr lang="es-AR" dirty="0"/>
              <a:t>Sin ruteo</a:t>
            </a:r>
          </a:p>
          <a:p>
            <a:pPr marL="912114" lvl="1" indent="-51435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s-AR" dirty="0"/>
              <a:t>Redes Punto a Punto</a:t>
            </a:r>
          </a:p>
          <a:p>
            <a:pPr marL="1168146" lvl="2" indent="-514350">
              <a:spcAft>
                <a:spcPts val="600"/>
              </a:spcAft>
              <a:buClr>
                <a:srgbClr val="FFFF00"/>
              </a:buClr>
            </a:pPr>
            <a:r>
              <a:rPr lang="es-AR" dirty="0"/>
              <a:t>Conexiones uno a uno</a:t>
            </a:r>
          </a:p>
          <a:p>
            <a:pPr marL="1168146" lvl="2" indent="-514350">
              <a:spcAft>
                <a:spcPts val="600"/>
              </a:spcAft>
              <a:buClr>
                <a:srgbClr val="FFFF00"/>
              </a:buClr>
            </a:pPr>
            <a:r>
              <a:rPr lang="es-AR" dirty="0"/>
              <a:t>Importante el ruteo.</a:t>
            </a:r>
          </a:p>
          <a:p>
            <a:pPr marL="1168146" lvl="2" indent="-514350">
              <a:spcAft>
                <a:spcPts val="600"/>
              </a:spcAft>
              <a:buClr>
                <a:srgbClr val="FFFF00"/>
              </a:buClr>
            </a:pPr>
            <a:r>
              <a:rPr lang="es-AR" dirty="0"/>
              <a:t>Canales dedicados.</a:t>
            </a:r>
          </a:p>
          <a:p>
            <a:pPr marL="1168146" lvl="2" indent="-514350">
              <a:spcAft>
                <a:spcPts val="600"/>
              </a:spcAft>
              <a:buClr>
                <a:srgbClr val="FFFF00"/>
              </a:buClr>
            </a:pPr>
            <a:r>
              <a:rPr lang="es-AR" dirty="0"/>
              <a:t>Control del </a:t>
            </a:r>
            <a:r>
              <a:rPr lang="es-AR" dirty="0" err="1"/>
              <a:t>delay</a:t>
            </a:r>
            <a:r>
              <a:rPr lang="es-AR" dirty="0"/>
              <a:t>.</a:t>
            </a:r>
          </a:p>
          <a:p>
            <a:pPr marL="1168146" lvl="2" indent="-514350">
              <a:spcAft>
                <a:spcPts val="600"/>
              </a:spcAft>
              <a:buClr>
                <a:srgbClr val="FFFF00"/>
              </a:buClr>
            </a:pPr>
            <a:r>
              <a:rPr lang="es-AR" dirty="0"/>
              <a:t>Control de la Congestión</a:t>
            </a:r>
          </a:p>
          <a:p>
            <a:pPr marL="912114" lvl="1" indent="-51435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endParaRPr lang="es-AR" dirty="0"/>
          </a:p>
          <a:p>
            <a:pPr marL="912114" lvl="1" indent="-51435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endParaRPr lang="es-AR" dirty="0"/>
          </a:p>
          <a:p>
            <a:pPr marL="912114" lvl="1" indent="-514350">
              <a:spcAft>
                <a:spcPts val="600"/>
              </a:spcAft>
              <a:buClr>
                <a:srgbClr val="FFFF00"/>
              </a:buClr>
              <a:buNone/>
            </a:pPr>
            <a:endParaRPr lang="es-AR" dirty="0"/>
          </a:p>
          <a:p>
            <a:pPr lvl="1">
              <a:spcAft>
                <a:spcPts val="600"/>
              </a:spcAft>
              <a:buClrTx/>
              <a:buNone/>
            </a:pPr>
            <a:endParaRPr lang="es-AR" dirty="0"/>
          </a:p>
          <a:p>
            <a:pPr>
              <a:spcAft>
                <a:spcPts val="600"/>
              </a:spcAft>
              <a:buNone/>
            </a:pPr>
            <a:endParaRPr lang="es-AR" sz="3200" dirty="0"/>
          </a:p>
          <a:p>
            <a:pPr>
              <a:spcAft>
                <a:spcPts val="3000"/>
              </a:spcAft>
              <a:buNone/>
            </a:pPr>
            <a:endParaRPr lang="es-AR" sz="3200" dirty="0"/>
          </a:p>
          <a:p>
            <a:pPr>
              <a:buNone/>
            </a:pPr>
            <a:endParaRPr lang="es-AR" sz="3200" dirty="0"/>
          </a:p>
          <a:p>
            <a:pPr>
              <a:buNone/>
            </a:pPr>
            <a:endParaRPr lang="es-AR" sz="320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142984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71942"/>
            <a:ext cx="4143404" cy="223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4282" y="6357957"/>
            <a:ext cx="8929718" cy="423843"/>
          </a:xfrm>
        </p:spPr>
        <p:txBody>
          <a:bodyPr/>
          <a:lstStyle/>
          <a:p>
            <a:pPr algn="l"/>
            <a:r>
              <a:rPr lang="es-AR" sz="2400" dirty="0"/>
              <a:t>Universidad Nacional de Jujuy–Cátedra de Comunicaciones</a:t>
            </a:r>
          </a:p>
        </p:txBody>
      </p:sp>
      <p:sp>
        <p:nvSpPr>
          <p:cNvPr id="6" name="7 Marcador de contenido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7534300" cy="685800"/>
          </a:xfrm>
        </p:spPr>
        <p:txBody>
          <a:bodyPr/>
          <a:lstStyle/>
          <a:p>
            <a:pPr>
              <a:buNone/>
            </a:pPr>
            <a:r>
              <a:rPr lang="es-AR" dirty="0"/>
              <a:t>Historia, Generalidades y Definiciones 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500034" y="1928802"/>
            <a:ext cx="7384256" cy="39290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/>
              <a:t> Concepto de Red</a:t>
            </a:r>
          </a:p>
          <a:p>
            <a:pPr lvl="1">
              <a:buNone/>
            </a:pPr>
            <a:r>
              <a:rPr lang="es-AR" b="1" dirty="0"/>
              <a:t>“</a:t>
            </a:r>
            <a:r>
              <a:rPr lang="es-AR" b="1" i="1" dirty="0"/>
              <a:t>Colección </a:t>
            </a:r>
            <a:r>
              <a:rPr lang="es-AR" b="1" i="1" dirty="0">
                <a:solidFill>
                  <a:srgbClr val="FFFF00"/>
                </a:solidFill>
              </a:rPr>
              <a:t>INTERCONECTADA</a:t>
            </a:r>
            <a:r>
              <a:rPr lang="es-AR" b="1" i="1" dirty="0"/>
              <a:t> de Computadoras </a:t>
            </a:r>
            <a:r>
              <a:rPr lang="es-AR" b="1" i="1" dirty="0">
                <a:solidFill>
                  <a:srgbClr val="FFFF00"/>
                </a:solidFill>
              </a:rPr>
              <a:t>AUTÓNOMAS</a:t>
            </a:r>
            <a:r>
              <a:rPr lang="es-AR" b="1" dirty="0"/>
              <a:t>”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Actualmente deberíamos usar el término “Equipos” en lugar de </a:t>
            </a:r>
            <a:r>
              <a:rPr lang="es-AR" i="1" dirty="0"/>
              <a:t>Computadoras.</a:t>
            </a:r>
            <a:endParaRPr lang="es-AR" dirty="0"/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Actualmente el concepto de Red se ha extendido a todo tipo de dispositivos.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No consideramos una red a los equipos </a:t>
            </a:r>
            <a:r>
              <a:rPr lang="es-AR" i="1" dirty="0"/>
              <a:t>Mainframe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endParaRPr lang="es-AR" dirty="0"/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endParaRPr lang="es-AR" dirty="0"/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Marcador de contenido"/>
          <p:cNvSpPr>
            <a:spLocks noGrp="1"/>
          </p:cNvSpPr>
          <p:nvPr>
            <p:ph sz="half" idx="1"/>
          </p:nvPr>
        </p:nvSpPr>
        <p:spPr>
          <a:xfrm>
            <a:off x="571472" y="428604"/>
            <a:ext cx="75343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3200" dirty="0"/>
              <a:t>Historia, Generalidades y Definiciones 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428596" y="1142984"/>
            <a:ext cx="8286808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/>
              <a:t> Historia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La historia de las Redes comienza con el desarrollo de los protocolos de comunicaciones</a:t>
            </a:r>
            <a:r>
              <a:rPr lang="es-AR" i="1" dirty="0"/>
              <a:t>.</a:t>
            </a:r>
            <a:endParaRPr lang="es-AR" dirty="0"/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El primer intento reconocido es </a:t>
            </a:r>
            <a:r>
              <a:rPr lang="es-AR" i="1" dirty="0"/>
              <a:t>ALOHA</a:t>
            </a:r>
            <a:r>
              <a:rPr lang="es-AR" dirty="0"/>
              <a:t>.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Red de Radio frecuencia UHF – 410 MHz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Protocolo simple de transmisión sin restricciones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Rendimiento promedio aproximado 30%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Se mejoro con el </a:t>
            </a:r>
            <a:r>
              <a:rPr lang="es-AR" i="1" dirty="0"/>
              <a:t>ALOHA RANURADO</a:t>
            </a:r>
            <a:endParaRPr lang="es-AR" dirty="0"/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Mejora el rendimiento evitando colisiones al 40%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El Dr. </a:t>
            </a:r>
            <a:r>
              <a:rPr lang="es-AR" dirty="0" err="1"/>
              <a:t>Dave</a:t>
            </a:r>
            <a:r>
              <a:rPr lang="es-AR" dirty="0"/>
              <a:t> </a:t>
            </a:r>
            <a:r>
              <a:rPr lang="es-AR" dirty="0" err="1"/>
              <a:t>Wax</a:t>
            </a:r>
            <a:r>
              <a:rPr lang="es-AR" dirty="0"/>
              <a:t> expone el concepto CSMA en 1976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Método de Control de Acceso por Censado de Portadora.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Es la base del protocolo mas usado en redes LAN y conocido como ETHERNET.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endParaRPr lang="es-AR" dirty="0"/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endParaRPr lang="es-AR" dirty="0"/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endParaRPr lang="es-AR" dirty="0"/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4282" y="6357957"/>
            <a:ext cx="8390166" cy="423843"/>
          </a:xfrm>
        </p:spPr>
        <p:txBody>
          <a:bodyPr/>
          <a:lstStyle/>
          <a:p>
            <a:pPr algn="l"/>
            <a:r>
              <a:rPr lang="es-AR" sz="2400" dirty="0"/>
              <a:t>Universidad Nacional de Jujuy–Cátedra de Comunicaciones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857224" y="428604"/>
            <a:ext cx="7286676" cy="773796"/>
          </a:xfrm>
        </p:spPr>
        <p:txBody>
          <a:bodyPr/>
          <a:lstStyle/>
          <a:p>
            <a:r>
              <a:rPr lang="es-AR" dirty="0"/>
              <a:t>Clasificación de las Redes</a:t>
            </a:r>
          </a:p>
        </p:txBody>
      </p:sp>
      <p:sp>
        <p:nvSpPr>
          <p:cNvPr id="11" name="7 Marcador de contenido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8643998" cy="52864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AR" b="1" dirty="0"/>
              <a:t>De acuerdo a su distribución geográfica (HW)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LAN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MAN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WAN</a:t>
            </a:r>
          </a:p>
          <a:p>
            <a:pPr>
              <a:buClr>
                <a:srgbClr val="92D050"/>
              </a:buClr>
              <a:buNone/>
            </a:pPr>
            <a:r>
              <a:rPr lang="es-AR" b="1" dirty="0"/>
              <a:t>De acuerdo a como se que comparten los recursos (SW)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Par a Par (Peer </a:t>
            </a:r>
            <a:r>
              <a:rPr lang="es-AR" dirty="0" err="1"/>
              <a:t>to</a:t>
            </a:r>
            <a:r>
              <a:rPr lang="es-AR" dirty="0"/>
              <a:t> Peer)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Cliente – Servidor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sz="1400" b="1" dirty="0"/>
              <a:t>Servidor Dedicado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sz="1400" b="1" dirty="0"/>
              <a:t>Servidor No Dedicado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Mixtas</a:t>
            </a:r>
          </a:p>
          <a:p>
            <a:pPr>
              <a:buClr>
                <a:srgbClr val="92D050"/>
              </a:buClr>
              <a:buNone/>
            </a:pPr>
            <a:r>
              <a:rPr lang="es-AR" b="1" dirty="0"/>
              <a:t>De acuerdo al medio de transmisión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Cableadas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Inalámbricas</a:t>
            </a:r>
          </a:p>
          <a:p>
            <a:pPr lvl="1">
              <a:buClr>
                <a:srgbClr val="92D050"/>
              </a:buClr>
              <a:buNone/>
            </a:pPr>
            <a:endParaRPr lang="es-AR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4282" y="6357957"/>
            <a:ext cx="8643998" cy="423843"/>
          </a:xfrm>
        </p:spPr>
        <p:txBody>
          <a:bodyPr/>
          <a:lstStyle/>
          <a:p>
            <a:pPr algn="l"/>
            <a:r>
              <a:rPr lang="es-AR" sz="2400" dirty="0"/>
              <a:t>Universidad Nacional de Jujuy–Cátedra de Comunicaciones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357290" y="500042"/>
            <a:ext cx="6143668" cy="773796"/>
          </a:xfrm>
        </p:spPr>
        <p:txBody>
          <a:bodyPr/>
          <a:lstStyle/>
          <a:p>
            <a:r>
              <a:rPr lang="es-AR" dirty="0"/>
              <a:t>Medios de Transmisión</a:t>
            </a:r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7384256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/>
              <a:t> Guiados 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Cable de Cobre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Fibra Óptica</a:t>
            </a:r>
          </a:p>
          <a:p>
            <a:pPr lvl="1">
              <a:buNone/>
            </a:pPr>
            <a:endParaRPr lang="es-AR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285720" y="3286124"/>
            <a:ext cx="7384256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/>
              <a:t> No guiados 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Radio Enlaces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Microondas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Satélites</a:t>
            </a:r>
          </a:p>
          <a:p>
            <a:pPr lvl="1">
              <a:buNone/>
            </a:pPr>
            <a:endParaRPr lang="es-AR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857752" y="1500174"/>
          <a:ext cx="108267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1752381" imgH="2591162" progId="">
                  <p:embed/>
                </p:oleObj>
              </mc:Choice>
              <mc:Fallback>
                <p:oleObj name="Fotografía de Photo Editor" r:id="rId3" imgW="1752381" imgH="2591162" progId="">
                  <p:embed/>
                  <p:pic>
                    <p:nvPicPr>
                      <p:cNvPr id="163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1500174"/>
                        <a:ext cx="108267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Picture 4" descr="http://www.lavidaamimanera.es/wp-content/uploads/2008/04/fibra_optic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1357298"/>
            <a:ext cx="1438202" cy="2171685"/>
          </a:xfrm>
          <a:prstGeom prst="rect">
            <a:avLst/>
          </a:prstGeom>
          <a:noFill/>
        </p:spPr>
      </p:pic>
      <p:pic>
        <p:nvPicPr>
          <p:cNvPr id="16390" name="Picture 6" descr="http://tbn2.google.com/images?q=tbn:85DCjH8RXWESbM:http://static1.mundoanuncio.com/img/2008/10/10/11657849612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3500438"/>
            <a:ext cx="2154536" cy="1500198"/>
          </a:xfrm>
          <a:prstGeom prst="rect">
            <a:avLst/>
          </a:prstGeom>
          <a:noFill/>
        </p:spPr>
      </p:pic>
      <p:pic>
        <p:nvPicPr>
          <p:cNvPr id="16392" name="Picture 8" descr="http://tochtli.fisica.uson.mx/educacion/en_linea/P4.htm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3571877"/>
            <a:ext cx="1930975" cy="1645552"/>
          </a:xfrm>
          <a:prstGeom prst="rect">
            <a:avLst/>
          </a:prstGeom>
          <a:noFill/>
        </p:spPr>
      </p:pic>
      <p:sp>
        <p:nvSpPr>
          <p:cNvPr id="11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4282" y="6357957"/>
            <a:ext cx="8606190" cy="423843"/>
          </a:xfrm>
        </p:spPr>
        <p:txBody>
          <a:bodyPr/>
          <a:lstStyle/>
          <a:p>
            <a:pPr algn="l"/>
            <a:r>
              <a:rPr lang="es-AR" sz="2400" dirty="0"/>
              <a:t>Universidad Nacional de Jujuy–Cátedra de Comunicaciones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10" grpId="0" build="p" autoUpdateAnimBg="0"/>
      <p:bldP spid="8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857224" y="428604"/>
            <a:ext cx="7286676" cy="773796"/>
          </a:xfrm>
        </p:spPr>
        <p:txBody>
          <a:bodyPr/>
          <a:lstStyle/>
          <a:p>
            <a:r>
              <a:rPr lang="es-AR" dirty="0"/>
              <a:t>Topologías de las Redes</a:t>
            </a:r>
          </a:p>
        </p:txBody>
      </p:sp>
      <p:sp>
        <p:nvSpPr>
          <p:cNvPr id="11" name="7 Marcador de contenido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8643998" cy="2714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b="1" dirty="0"/>
              <a:t>Es la forma en la que circulan los paquetes por el medio de transmisión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Topología BUS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Topología ESTRELLA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Topología ARBOL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/>
              <a:t>Topología ANILLO</a:t>
            </a:r>
          </a:p>
          <a:p>
            <a:pPr>
              <a:buClr>
                <a:srgbClr val="92D050"/>
              </a:buClr>
              <a:buNone/>
            </a:pPr>
            <a:endParaRPr lang="es-AR" dirty="0"/>
          </a:p>
          <a:p>
            <a:pPr lvl="1">
              <a:buClr>
                <a:srgbClr val="92D050"/>
              </a:buClr>
              <a:buNone/>
            </a:pPr>
            <a:endParaRPr lang="es-AR" dirty="0"/>
          </a:p>
        </p:txBody>
      </p:sp>
      <p:pic>
        <p:nvPicPr>
          <p:cNvPr id="3074" name="Picture 2" descr="http://mx.geocities.com/alfonsoaraujocardenas/bu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14818"/>
            <a:ext cx="3924300" cy="2047876"/>
          </a:xfrm>
          <a:prstGeom prst="rect">
            <a:avLst/>
          </a:prstGeom>
          <a:noFill/>
        </p:spPr>
      </p:pic>
      <p:pic>
        <p:nvPicPr>
          <p:cNvPr id="3076" name="Picture 4" descr="topologia estre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000372"/>
            <a:ext cx="3524250" cy="3352801"/>
          </a:xfrm>
          <a:prstGeom prst="rect">
            <a:avLst/>
          </a:prstGeom>
          <a:noFill/>
        </p:spPr>
      </p:pic>
      <p:sp>
        <p:nvSpPr>
          <p:cNvPr id="8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4282" y="6357957"/>
            <a:ext cx="8606190" cy="423843"/>
          </a:xfrm>
        </p:spPr>
        <p:txBody>
          <a:bodyPr/>
          <a:lstStyle/>
          <a:p>
            <a:pPr algn="l"/>
            <a:r>
              <a:rPr lang="es-AR" sz="2400" dirty="0"/>
              <a:t>Universidad Nacional de Jujuy–Cátedra de Comunicaciones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46856" y="1628800"/>
            <a:ext cx="8426536" cy="5040560"/>
          </a:xfrm>
        </p:spPr>
        <p:txBody>
          <a:bodyPr>
            <a:normAutofit fontScale="85000" lnSpcReduction="10000"/>
          </a:bodyPr>
          <a:lstStyle/>
          <a:p>
            <a:r>
              <a:rPr lang="es-AR" dirty="0"/>
              <a:t>Evaluación</a:t>
            </a:r>
          </a:p>
          <a:p>
            <a:pPr lvl="1"/>
            <a:r>
              <a:rPr lang="es-AR" dirty="0">
                <a:solidFill>
                  <a:srgbClr val="FFFF00"/>
                </a:solidFill>
              </a:rPr>
              <a:t>2 parciales </a:t>
            </a:r>
          </a:p>
          <a:p>
            <a:r>
              <a:rPr lang="es-AR" dirty="0"/>
              <a:t>Asistencia</a:t>
            </a:r>
          </a:p>
          <a:p>
            <a:pPr lvl="1"/>
            <a:r>
              <a:rPr lang="es-AR" dirty="0">
                <a:solidFill>
                  <a:srgbClr val="FFFF00"/>
                </a:solidFill>
              </a:rPr>
              <a:t>80% de Asistencia clases Teóricas y Prácticas.</a:t>
            </a:r>
          </a:p>
          <a:p>
            <a:r>
              <a:rPr lang="es-AR" dirty="0"/>
              <a:t>Condiciones para realizar la Práctica</a:t>
            </a:r>
          </a:p>
          <a:p>
            <a:pPr lvl="1"/>
            <a:r>
              <a:rPr lang="es-AR" dirty="0">
                <a:solidFill>
                  <a:srgbClr val="FFFF00"/>
                </a:solidFill>
              </a:rPr>
              <a:t>Seleccionar un Grupo</a:t>
            </a:r>
          </a:p>
          <a:p>
            <a:pPr lvl="1"/>
            <a:r>
              <a:rPr lang="es-AR" dirty="0">
                <a:solidFill>
                  <a:srgbClr val="FFFF00"/>
                </a:solidFill>
              </a:rPr>
              <a:t>Presentar el 100% de los TP en el Aula Virtual</a:t>
            </a:r>
          </a:p>
          <a:p>
            <a:r>
              <a:rPr lang="es-AR" dirty="0"/>
              <a:t>Condiciones para Finalizar la materia</a:t>
            </a:r>
          </a:p>
          <a:p>
            <a:pPr lvl="1"/>
            <a:r>
              <a:rPr lang="es-AR" dirty="0">
                <a:solidFill>
                  <a:srgbClr val="FFFF00"/>
                </a:solidFill>
              </a:rPr>
              <a:t>Promoción: </a:t>
            </a:r>
            <a:r>
              <a:rPr lang="es-AR" dirty="0">
                <a:solidFill>
                  <a:schemeClr val="tx1">
                    <a:lumMod val="85000"/>
                  </a:schemeClr>
                </a:solidFill>
              </a:rPr>
              <a:t>Asistencia, TP Presentados, Parciales Aprobados y Promedio &gt;= 7 (siete) </a:t>
            </a:r>
          </a:p>
          <a:p>
            <a:pPr lvl="1"/>
            <a:r>
              <a:rPr lang="es-AR" dirty="0">
                <a:solidFill>
                  <a:srgbClr val="FFFF00"/>
                </a:solidFill>
              </a:rPr>
              <a:t>Regularidad: </a:t>
            </a:r>
            <a:r>
              <a:rPr lang="es-AR" dirty="0">
                <a:solidFill>
                  <a:schemeClr val="tx1">
                    <a:lumMod val="85000"/>
                  </a:schemeClr>
                </a:solidFill>
              </a:rPr>
              <a:t>Asistencia, TP Presentados, Parciales Aprobados y Promedio &gt;= 4 (cuatro)</a:t>
            </a:r>
            <a:endParaRPr lang="es-AR" dirty="0">
              <a:solidFill>
                <a:srgbClr val="FFFF00"/>
              </a:solidFill>
            </a:endParaRPr>
          </a:p>
          <a:p>
            <a:pPr lvl="1"/>
            <a:r>
              <a:rPr lang="es-AR" dirty="0">
                <a:solidFill>
                  <a:srgbClr val="FFFF00"/>
                </a:solidFill>
              </a:rPr>
              <a:t>Adicional: </a:t>
            </a:r>
            <a:r>
              <a:rPr lang="es-AR" dirty="0">
                <a:solidFill>
                  <a:schemeClr val="tx1">
                    <a:lumMod val="85000"/>
                  </a:schemeClr>
                </a:solidFill>
              </a:rPr>
              <a:t>Se asignará un (1) punto adicional al promedio obtenido cuando se aprueben </a:t>
            </a:r>
            <a:r>
              <a:rPr lang="es-AR" u="sng" dirty="0">
                <a:solidFill>
                  <a:srgbClr val="FFFF00"/>
                </a:solidFill>
              </a:rPr>
              <a:t>todos</a:t>
            </a:r>
            <a:r>
              <a:rPr lang="es-AR" dirty="0">
                <a:solidFill>
                  <a:schemeClr val="tx1">
                    <a:lumMod val="85000"/>
                  </a:schemeClr>
                </a:solidFill>
              </a:rPr>
              <a:t> los cuestionarios. (1 cuestionario por Unidad)</a:t>
            </a:r>
            <a:endParaRPr lang="es-AR" dirty="0">
              <a:solidFill>
                <a:srgbClr val="FFFF00"/>
              </a:solidFill>
            </a:endParaRPr>
          </a:p>
          <a:p>
            <a:pPr lvl="1"/>
            <a:endParaRPr lang="es-AR" dirty="0"/>
          </a:p>
          <a:p>
            <a:pPr lvl="1"/>
            <a:endParaRPr lang="es-AR" dirty="0">
              <a:solidFill>
                <a:srgbClr val="FFFF00"/>
              </a:solidFill>
            </a:endParaRPr>
          </a:p>
          <a:p>
            <a:pPr marL="454914" lvl="1" indent="0">
              <a:buNone/>
            </a:pPr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s-AR"/>
              <a:t>Universidad Nacional de Jujuy – Cátedra de Comunicaciones</a:t>
            </a:r>
            <a:endParaRPr lang="es-AR" dirty="0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49CDC5C7-B351-357B-8462-0C592F668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12168"/>
          </a:xfrm>
        </p:spPr>
        <p:txBody>
          <a:bodyPr/>
          <a:lstStyle/>
          <a:p>
            <a:pPr algn="ctr"/>
            <a:r>
              <a:rPr lang="es-AR" sz="3200" dirty="0"/>
              <a:t>Arquitectura de Redes – 2023</a:t>
            </a:r>
            <a:br>
              <a:rPr lang="es-AR" sz="3200" dirty="0"/>
            </a:br>
            <a:r>
              <a:rPr lang="es-AR" sz="3200" dirty="0"/>
              <a:t>Redes y Comunicaciones – 2023</a:t>
            </a:r>
            <a:br>
              <a:rPr lang="es-AR" sz="3200" dirty="0"/>
            </a:br>
            <a:r>
              <a:rPr lang="es-AR" sz="3200" dirty="0"/>
              <a:t>Redes y Telecomunicaciones - 2023</a:t>
            </a:r>
          </a:p>
        </p:txBody>
      </p:sp>
    </p:spTree>
    <p:extLst>
      <p:ext uri="{BB962C8B-B14F-4D97-AF65-F5344CB8AC3E}">
        <p14:creationId xmlns:p14="http://schemas.microsoft.com/office/powerpoint/2010/main" val="269361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857224" y="428604"/>
            <a:ext cx="7286676" cy="773796"/>
          </a:xfrm>
        </p:spPr>
        <p:txBody>
          <a:bodyPr/>
          <a:lstStyle/>
          <a:p>
            <a:r>
              <a:rPr lang="es-AR" dirty="0"/>
              <a:t>Topologías de las Redes</a:t>
            </a:r>
          </a:p>
        </p:txBody>
      </p:sp>
      <p:sp>
        <p:nvSpPr>
          <p:cNvPr id="11" name="7 Marcador de contenido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5929354" cy="571504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92D050"/>
              </a:buClr>
              <a:buNone/>
            </a:pPr>
            <a:r>
              <a:rPr lang="es-AR" sz="3600" dirty="0"/>
              <a:t>ARBOL Y ANILLO</a:t>
            </a:r>
          </a:p>
          <a:p>
            <a:pPr lvl="1">
              <a:buClr>
                <a:srgbClr val="92D050"/>
              </a:buClr>
              <a:buNone/>
            </a:pPr>
            <a:endParaRPr lang="es-AR" dirty="0"/>
          </a:p>
        </p:txBody>
      </p:sp>
      <p:pic>
        <p:nvPicPr>
          <p:cNvPr id="24578" name="Picture 2" descr="http://mx.geocities.com/alfonsoaraujocardenas/arbo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071678"/>
            <a:ext cx="3771900" cy="3486151"/>
          </a:xfrm>
          <a:prstGeom prst="rect">
            <a:avLst/>
          </a:prstGeom>
          <a:noFill/>
        </p:spPr>
      </p:pic>
      <p:pic>
        <p:nvPicPr>
          <p:cNvPr id="24580" name="Picture 4" descr="http://mx.geocities.com/alfonsoaraujocardenas/anill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071678"/>
            <a:ext cx="3286148" cy="3488998"/>
          </a:xfrm>
          <a:prstGeom prst="rect">
            <a:avLst/>
          </a:prstGeom>
          <a:noFill/>
        </p:spPr>
      </p:pic>
      <p:sp>
        <p:nvSpPr>
          <p:cNvPr id="8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4282" y="6357957"/>
            <a:ext cx="8606190" cy="423843"/>
          </a:xfrm>
        </p:spPr>
        <p:txBody>
          <a:bodyPr/>
          <a:lstStyle/>
          <a:p>
            <a:pPr algn="l"/>
            <a:r>
              <a:rPr lang="es-AR" sz="2400" dirty="0"/>
              <a:t>Universidad Nacional de Jujuy–Cátedra de Comunicaciones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857224" y="428604"/>
            <a:ext cx="6000792" cy="773796"/>
          </a:xfrm>
        </p:spPr>
        <p:txBody>
          <a:bodyPr/>
          <a:lstStyle/>
          <a:p>
            <a:r>
              <a:rPr lang="es-AR" dirty="0"/>
              <a:t>Tipos de Transmisión</a:t>
            </a:r>
          </a:p>
        </p:txBody>
      </p:sp>
      <p:sp>
        <p:nvSpPr>
          <p:cNvPr id="11" name="7 Marcador de contenido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8715436" cy="5143536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None/>
            </a:pPr>
            <a:r>
              <a:rPr lang="es-AR" sz="3600" dirty="0"/>
              <a:t>Analógica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sz="3200" dirty="0"/>
              <a:t>Es la forma natural de transmisión.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sz="3200" dirty="0"/>
              <a:t>La señal transmitida es continua.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sz="3200" dirty="0"/>
              <a:t>La transmisión solo necesita adaptarse al medio elegido.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sz="3200" dirty="0"/>
              <a:t>El ejemplo mas típico es el sistema telefónico común.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sz="3200" dirty="0"/>
              <a:t>Es complicado regenerar las señales.</a:t>
            </a:r>
          </a:p>
          <a:p>
            <a:pPr lvl="1">
              <a:buClr>
                <a:srgbClr val="92D050"/>
              </a:buClr>
              <a:buNone/>
            </a:pPr>
            <a:endParaRPr lang="es-AR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4282" y="6357957"/>
            <a:ext cx="8606190" cy="423843"/>
          </a:xfrm>
        </p:spPr>
        <p:txBody>
          <a:bodyPr/>
          <a:lstStyle/>
          <a:p>
            <a:pPr algn="l"/>
            <a:r>
              <a:rPr lang="es-AR" sz="2400" dirty="0"/>
              <a:t>Universidad Nacional de Jujuy–Cátedra de Comunicaciones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857224" y="428604"/>
            <a:ext cx="6000792" cy="773796"/>
          </a:xfrm>
        </p:spPr>
        <p:txBody>
          <a:bodyPr/>
          <a:lstStyle/>
          <a:p>
            <a:r>
              <a:rPr lang="es-AR" dirty="0"/>
              <a:t>Tipos de Transmisión</a:t>
            </a:r>
          </a:p>
        </p:txBody>
      </p:sp>
      <p:sp>
        <p:nvSpPr>
          <p:cNvPr id="11" name="7 Marcador de contenido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8715436" cy="5143536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None/>
            </a:pPr>
            <a:r>
              <a:rPr lang="es-AR" sz="3600" dirty="0"/>
              <a:t>Digital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sz="3200" dirty="0"/>
              <a:t>Es el futuro de las comunicaciones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sz="3200" dirty="0"/>
              <a:t>La señal transmitida discreta.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sz="3200" dirty="0"/>
              <a:t>Para poder transmitir se debe convertir la señal analógica en digital y viceversa.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sz="3200" dirty="0"/>
              <a:t>Además debe adaptarse al medio.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sz="3200" dirty="0"/>
              <a:t>Es simple regenerar las señales.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sz="3200" dirty="0"/>
              <a:t>Es simple el control de errores.</a:t>
            </a:r>
          </a:p>
          <a:p>
            <a:pPr lvl="1">
              <a:buClr>
                <a:srgbClr val="92D050"/>
              </a:buClr>
              <a:buNone/>
            </a:pPr>
            <a:endParaRPr lang="es-AR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4282" y="6357957"/>
            <a:ext cx="8606190" cy="423843"/>
          </a:xfrm>
        </p:spPr>
        <p:txBody>
          <a:bodyPr/>
          <a:lstStyle/>
          <a:p>
            <a:pPr algn="l"/>
            <a:r>
              <a:rPr lang="es-AR" sz="2400" dirty="0"/>
              <a:t>Universidad Nacional de Jujuy–Cátedra de Comunicaciones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356128" cy="4896544"/>
          </a:xfrm>
        </p:spPr>
        <p:txBody>
          <a:bodyPr>
            <a:normAutofit/>
          </a:bodyPr>
          <a:lstStyle/>
          <a:p>
            <a:pPr marL="454914" lvl="1" indent="0">
              <a:buNone/>
            </a:pPr>
            <a:endParaRPr lang="es-AR" dirty="0"/>
          </a:p>
          <a:p>
            <a:pPr lvl="1"/>
            <a:endParaRPr lang="es-AR" dirty="0">
              <a:solidFill>
                <a:srgbClr val="FFFF00"/>
              </a:solidFill>
            </a:endParaRPr>
          </a:p>
          <a:p>
            <a:pPr marL="454914" lvl="1" indent="0">
              <a:buNone/>
            </a:pPr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s-AR"/>
              <a:t>Universidad Nacional de Jujuy – Cátedra de Comunicaciones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49" y="2301911"/>
            <a:ext cx="8117160" cy="3091496"/>
          </a:xfrm>
          <a:prstGeom prst="rect">
            <a:avLst/>
          </a:prstGeom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C29E0E98-6891-E6AB-3CCE-9496B6A0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12168"/>
          </a:xfrm>
        </p:spPr>
        <p:txBody>
          <a:bodyPr/>
          <a:lstStyle/>
          <a:p>
            <a:pPr algn="ctr"/>
            <a:r>
              <a:rPr lang="es-AR" sz="3200" dirty="0"/>
              <a:t>Arquitectura de Redes – 2023</a:t>
            </a:r>
            <a:br>
              <a:rPr lang="es-AR" sz="3200" dirty="0"/>
            </a:br>
            <a:r>
              <a:rPr lang="es-AR" sz="3200" dirty="0"/>
              <a:t>Redes y Comunicaciones – 2023</a:t>
            </a:r>
            <a:br>
              <a:rPr lang="es-AR" sz="3200" dirty="0"/>
            </a:br>
            <a:r>
              <a:rPr lang="es-AR" sz="3200" dirty="0"/>
              <a:t>Redes y Telecomunicaciones - 2023</a:t>
            </a:r>
          </a:p>
        </p:txBody>
      </p:sp>
    </p:spTree>
    <p:extLst>
      <p:ext uri="{BB962C8B-B14F-4D97-AF65-F5344CB8AC3E}">
        <p14:creationId xmlns:p14="http://schemas.microsoft.com/office/powerpoint/2010/main" val="1554051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356128" cy="4896544"/>
          </a:xfrm>
        </p:spPr>
        <p:txBody>
          <a:bodyPr>
            <a:normAutofit/>
          </a:bodyPr>
          <a:lstStyle/>
          <a:p>
            <a:pPr marL="454914" lvl="1" indent="0">
              <a:buNone/>
            </a:pPr>
            <a:endParaRPr lang="es-AR" dirty="0"/>
          </a:p>
          <a:p>
            <a:pPr lvl="1"/>
            <a:endParaRPr lang="es-AR" dirty="0">
              <a:solidFill>
                <a:srgbClr val="FFFF00"/>
              </a:solidFill>
            </a:endParaRPr>
          </a:p>
          <a:p>
            <a:pPr marL="454914" lvl="1" indent="0">
              <a:buNone/>
            </a:pPr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s-AR"/>
              <a:t>Universidad Nacional de Jujuy – Cátedra de Comunicaciones</a:t>
            </a: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56" y="1916832"/>
            <a:ext cx="8105775" cy="3943350"/>
          </a:xfrm>
          <a:prstGeom prst="rect">
            <a:avLst/>
          </a:prstGeom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082B7182-C051-D615-4ADF-2C1851A1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12168"/>
          </a:xfrm>
        </p:spPr>
        <p:txBody>
          <a:bodyPr/>
          <a:lstStyle/>
          <a:p>
            <a:pPr algn="ctr"/>
            <a:r>
              <a:rPr lang="es-AR" sz="3200" dirty="0"/>
              <a:t>Arquitectura de Redes – 2023</a:t>
            </a:r>
            <a:br>
              <a:rPr lang="es-AR" sz="3200" dirty="0"/>
            </a:br>
            <a:r>
              <a:rPr lang="es-AR" sz="3200" dirty="0"/>
              <a:t>Redes y Comunicaciones – 2023</a:t>
            </a:r>
            <a:br>
              <a:rPr lang="es-AR" sz="3200" dirty="0"/>
            </a:br>
            <a:r>
              <a:rPr lang="es-AR" sz="3200" dirty="0"/>
              <a:t>Redes y Telecomunicaciones - 2023</a:t>
            </a:r>
          </a:p>
        </p:txBody>
      </p:sp>
    </p:spTree>
    <p:extLst>
      <p:ext uri="{BB962C8B-B14F-4D97-AF65-F5344CB8AC3E}">
        <p14:creationId xmlns:p14="http://schemas.microsoft.com/office/powerpoint/2010/main" val="56698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356128" cy="4896544"/>
          </a:xfrm>
        </p:spPr>
        <p:txBody>
          <a:bodyPr>
            <a:normAutofit/>
          </a:bodyPr>
          <a:lstStyle/>
          <a:p>
            <a:pPr marL="454914" lvl="1" indent="0">
              <a:buNone/>
            </a:pPr>
            <a:endParaRPr lang="es-AR" dirty="0"/>
          </a:p>
          <a:p>
            <a:pPr lvl="1"/>
            <a:endParaRPr lang="es-AR" dirty="0">
              <a:solidFill>
                <a:srgbClr val="FFFF00"/>
              </a:solidFill>
            </a:endParaRPr>
          </a:p>
          <a:p>
            <a:pPr marL="454914" lvl="1" indent="0">
              <a:buNone/>
            </a:pPr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s-AR"/>
              <a:t>Universidad Nacional de Jujuy – Cátedra de Comunicaciones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0" y="2134244"/>
            <a:ext cx="8549208" cy="2988883"/>
          </a:xfrm>
          <a:prstGeom prst="rect">
            <a:avLst/>
          </a:prstGeom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97EA947A-5CB7-2DD1-443C-5437FB17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12168"/>
          </a:xfrm>
        </p:spPr>
        <p:txBody>
          <a:bodyPr/>
          <a:lstStyle/>
          <a:p>
            <a:pPr algn="ctr"/>
            <a:r>
              <a:rPr lang="es-AR" sz="3200" dirty="0"/>
              <a:t>Arquitectura de Redes – 2023</a:t>
            </a:r>
            <a:br>
              <a:rPr lang="es-AR" sz="3200" dirty="0"/>
            </a:br>
            <a:r>
              <a:rPr lang="es-AR" sz="3200" dirty="0"/>
              <a:t>Redes y Comunicaciones – 2023</a:t>
            </a:r>
            <a:br>
              <a:rPr lang="es-AR" sz="3200" dirty="0"/>
            </a:br>
            <a:r>
              <a:rPr lang="es-AR" sz="3200" dirty="0"/>
              <a:t>Redes y Telecomunicaciones - 2023</a:t>
            </a:r>
          </a:p>
        </p:txBody>
      </p:sp>
    </p:spTree>
    <p:extLst>
      <p:ext uri="{BB962C8B-B14F-4D97-AF65-F5344CB8AC3E}">
        <p14:creationId xmlns:p14="http://schemas.microsoft.com/office/powerpoint/2010/main" val="205572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356128" cy="4896544"/>
          </a:xfrm>
        </p:spPr>
        <p:txBody>
          <a:bodyPr>
            <a:normAutofit/>
          </a:bodyPr>
          <a:lstStyle/>
          <a:p>
            <a:pPr marL="454914" lvl="1" indent="0">
              <a:buNone/>
            </a:pPr>
            <a:endParaRPr lang="es-AR" dirty="0"/>
          </a:p>
          <a:p>
            <a:pPr lvl="1"/>
            <a:endParaRPr lang="es-AR" dirty="0">
              <a:solidFill>
                <a:srgbClr val="FFFF00"/>
              </a:solidFill>
            </a:endParaRPr>
          </a:p>
          <a:p>
            <a:pPr marL="454914" lvl="1" indent="0">
              <a:buNone/>
            </a:pPr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s-AR"/>
              <a:t>Universidad Nacional de Jujuy – Cátedra de Comunicaciones</a:t>
            </a:r>
            <a:endParaRPr lang="es-AR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26" y="1885810"/>
            <a:ext cx="6368410" cy="4487227"/>
          </a:xfrm>
          <a:prstGeom prst="rect">
            <a:avLst/>
          </a:prstGeom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FD11A8B2-D31B-4C90-07D5-3338527D1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12168"/>
          </a:xfrm>
        </p:spPr>
        <p:txBody>
          <a:bodyPr/>
          <a:lstStyle/>
          <a:p>
            <a:pPr algn="ctr"/>
            <a:r>
              <a:rPr lang="es-AR" sz="3200" dirty="0"/>
              <a:t>Arquitectura de Redes – 2023</a:t>
            </a:r>
            <a:br>
              <a:rPr lang="es-AR" sz="3200" dirty="0"/>
            </a:br>
            <a:r>
              <a:rPr lang="es-AR" sz="3200" dirty="0"/>
              <a:t>Redes y Comunicaciones – 2023</a:t>
            </a:r>
            <a:br>
              <a:rPr lang="es-AR" sz="3200" dirty="0"/>
            </a:br>
            <a:r>
              <a:rPr lang="es-AR" sz="3200" dirty="0"/>
              <a:t>Redes y Telecomunicaciones - 2023</a:t>
            </a:r>
          </a:p>
        </p:txBody>
      </p:sp>
    </p:spTree>
    <p:extLst>
      <p:ext uri="{BB962C8B-B14F-4D97-AF65-F5344CB8AC3E}">
        <p14:creationId xmlns:p14="http://schemas.microsoft.com/office/powerpoint/2010/main" val="20391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356128" cy="4896544"/>
          </a:xfrm>
        </p:spPr>
        <p:txBody>
          <a:bodyPr>
            <a:normAutofit/>
          </a:bodyPr>
          <a:lstStyle/>
          <a:p>
            <a:pPr marL="454914" lvl="1" indent="0">
              <a:buNone/>
            </a:pPr>
            <a:endParaRPr lang="es-AR" dirty="0"/>
          </a:p>
          <a:p>
            <a:pPr lvl="1"/>
            <a:endParaRPr lang="es-AR" dirty="0">
              <a:solidFill>
                <a:srgbClr val="FFFF00"/>
              </a:solidFill>
            </a:endParaRPr>
          </a:p>
          <a:p>
            <a:pPr marL="454914" lvl="1" indent="0">
              <a:buNone/>
            </a:pPr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s-AR"/>
              <a:t>Universidad Nacional de Jujuy – Cátedra de Comunicaciones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386" y="1821439"/>
            <a:ext cx="6020718" cy="4456150"/>
          </a:xfrm>
          <a:prstGeom prst="rect">
            <a:avLst/>
          </a:prstGeom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40A0708C-DC05-ED7A-30DB-0762E4EC1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12168"/>
          </a:xfrm>
        </p:spPr>
        <p:txBody>
          <a:bodyPr/>
          <a:lstStyle/>
          <a:p>
            <a:pPr algn="ctr"/>
            <a:r>
              <a:rPr lang="es-AR" sz="3200" dirty="0"/>
              <a:t>Arquitectura de Redes – 2023</a:t>
            </a:r>
            <a:br>
              <a:rPr lang="es-AR" sz="3200" dirty="0"/>
            </a:br>
            <a:r>
              <a:rPr lang="es-AR" sz="3200" dirty="0"/>
              <a:t>Redes y Comunicaciones – 2023</a:t>
            </a:r>
            <a:br>
              <a:rPr lang="es-AR" sz="3200" dirty="0"/>
            </a:br>
            <a:r>
              <a:rPr lang="es-AR" sz="3200" dirty="0"/>
              <a:t>Redes y Telecomunicaciones - 2023</a:t>
            </a:r>
          </a:p>
        </p:txBody>
      </p:sp>
    </p:spTree>
    <p:extLst>
      <p:ext uri="{BB962C8B-B14F-4D97-AF65-F5344CB8AC3E}">
        <p14:creationId xmlns:p14="http://schemas.microsoft.com/office/powerpoint/2010/main" val="4580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352800" y="512064"/>
            <a:ext cx="2362200" cy="914400"/>
          </a:xfrm>
        </p:spPr>
        <p:txBody>
          <a:bodyPr/>
          <a:lstStyle/>
          <a:p>
            <a:r>
              <a:rPr lang="es-AR" dirty="0"/>
              <a:t>Unidad 1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6675"/>
            <a:ext cx="8458200" cy="365125"/>
          </a:xfrm>
        </p:spPr>
        <p:txBody>
          <a:bodyPr/>
          <a:lstStyle/>
          <a:p>
            <a:pPr algn="l"/>
            <a:r>
              <a:rPr lang="es-AR" dirty="0"/>
              <a:t>Universidad Nacional de Jujuy – Cátedra de Comunicaciones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828800"/>
            <a:ext cx="3124200" cy="441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7384256" cy="685800"/>
          </a:xfrm>
        </p:spPr>
        <p:txBody>
          <a:bodyPr/>
          <a:lstStyle/>
          <a:p>
            <a:pPr>
              <a:buNone/>
            </a:pPr>
            <a:r>
              <a:rPr lang="es-AR" dirty="0"/>
              <a:t>Comunicación de Datos 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785786" y="2786058"/>
            <a:ext cx="4286280" cy="114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1800" dirty="0"/>
              <a:t>Es el proceso de llevar información binaria entre dos o mas puntos </a:t>
            </a:r>
            <a:r>
              <a:rPr lang="es-AR" sz="1800"/>
              <a:t>a través </a:t>
            </a:r>
            <a:r>
              <a:rPr lang="es-AR" sz="1800" dirty="0"/>
              <a:t>de cualquier medio físico de transmisión.</a:t>
            </a:r>
          </a:p>
          <a:p>
            <a:pPr>
              <a:buNone/>
            </a:pP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352800" y="512064"/>
            <a:ext cx="2971800" cy="914400"/>
          </a:xfrm>
        </p:spPr>
        <p:txBody>
          <a:bodyPr/>
          <a:lstStyle/>
          <a:p>
            <a:r>
              <a:rPr lang="es-AR" dirty="0"/>
              <a:t>Conceptos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6675"/>
            <a:ext cx="8458200" cy="365125"/>
          </a:xfrm>
        </p:spPr>
        <p:txBody>
          <a:bodyPr/>
          <a:lstStyle/>
          <a:p>
            <a:pPr algn="l"/>
            <a:r>
              <a:rPr lang="es-AR" dirty="0"/>
              <a:t>Universidad Nacional de Jujuy – Cátedra de Comunicaciones</a:t>
            </a:r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7384256" cy="552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/>
              <a:t> Sistema de Comunicación</a:t>
            </a: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00372"/>
            <a:ext cx="8286776" cy="216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500034" y="2357430"/>
            <a:ext cx="8643966" cy="552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/>
              <a:t> </a:t>
            </a:r>
            <a:r>
              <a:rPr lang="es-AR" dirty="0">
                <a:solidFill>
                  <a:srgbClr val="FFFF00"/>
                </a:solidFill>
              </a:rPr>
              <a:t>EMISOR		       MEDIO		              RECEPTOR	 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3239</TotalTime>
  <Words>1293</Words>
  <Application>Microsoft Macintosh PowerPoint</Application>
  <PresentationFormat>Presentación en pantalla (4:3)</PresentationFormat>
  <Paragraphs>230</Paragraphs>
  <Slides>22</Slides>
  <Notes>13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Calibri</vt:lpstr>
      <vt:lpstr>Consolas</vt:lpstr>
      <vt:lpstr>Corbel</vt:lpstr>
      <vt:lpstr>Wingdings</vt:lpstr>
      <vt:lpstr>Wingdings 2</vt:lpstr>
      <vt:lpstr>Wingdings 3</vt:lpstr>
      <vt:lpstr>Metro</vt:lpstr>
      <vt:lpstr>Fotografía de Photo Editor</vt:lpstr>
      <vt:lpstr>Arquitectura de Redes – 2023 Redes y Comunicaciones – 2023 Redes y Telecomunicaciones - 2023</vt:lpstr>
      <vt:lpstr>Arquitectura de Redes – 2023 Redes y Comunicaciones – 2023 Redes y Telecomunicaciones - 2023</vt:lpstr>
      <vt:lpstr>Arquitectura de Redes – 2023 Redes y Comunicaciones – 2023 Redes y Telecomunicaciones - 2023</vt:lpstr>
      <vt:lpstr>Arquitectura de Redes – 2023 Redes y Comunicaciones – 2023 Redes y Telecomunicaciones - 2023</vt:lpstr>
      <vt:lpstr>Arquitectura de Redes – 2023 Redes y Comunicaciones – 2023 Redes y Telecomunicaciones - 2023</vt:lpstr>
      <vt:lpstr>Arquitectura de Redes – 2023 Redes y Comunicaciones – 2023 Redes y Telecomunicaciones - 2023</vt:lpstr>
      <vt:lpstr>Arquitectura de Redes – 2023 Redes y Comunicaciones – 2023 Redes y Telecomunicaciones - 2023</vt:lpstr>
      <vt:lpstr>Unidad 1</vt:lpstr>
      <vt:lpstr>Conceptos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Clasificación de las Redes</vt:lpstr>
      <vt:lpstr>Medios de Transmisión</vt:lpstr>
      <vt:lpstr>Topologías de las Redes</vt:lpstr>
      <vt:lpstr>Topologías de las Redes</vt:lpstr>
      <vt:lpstr>Tipos de Transmisión</vt:lpstr>
      <vt:lpstr>Tipos de Transmisión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pjaraw</dc:creator>
  <cp:lastModifiedBy>Pablo Jara Werchau</cp:lastModifiedBy>
  <cp:revision>98</cp:revision>
  <dcterms:created xsi:type="dcterms:W3CDTF">2008-11-23T23:28:32Z</dcterms:created>
  <dcterms:modified xsi:type="dcterms:W3CDTF">2023-03-20T18:47:50Z</dcterms:modified>
</cp:coreProperties>
</file>