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5" r:id="rId2"/>
    <p:sldId id="259" r:id="rId3"/>
    <p:sldId id="264" r:id="rId4"/>
    <p:sldId id="277" r:id="rId5"/>
    <p:sldId id="263" r:id="rId6"/>
    <p:sldId id="261" r:id="rId7"/>
    <p:sldId id="262" r:id="rId8"/>
    <p:sldId id="292" r:id="rId9"/>
    <p:sldId id="265" r:id="rId10"/>
    <p:sldId id="286" r:id="rId11"/>
    <p:sldId id="287" r:id="rId12"/>
    <p:sldId id="281" r:id="rId13"/>
    <p:sldId id="282" r:id="rId14"/>
    <p:sldId id="284" r:id="rId15"/>
    <p:sldId id="283" r:id="rId16"/>
    <p:sldId id="285" r:id="rId17"/>
    <p:sldId id="291" r:id="rId18"/>
    <p:sldId id="293" r:id="rId19"/>
    <p:sldId id="296" r:id="rId20"/>
    <p:sldId id="294" r:id="rId21"/>
    <p:sldId id="297" r:id="rId22"/>
    <p:sldId id="298" r:id="rId23"/>
    <p:sldId id="300" r:id="rId24"/>
    <p:sldId id="299" r:id="rId25"/>
    <p:sldId id="301" r:id="rId2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A0DA59-6EA0-4322-8510-2630C566C61C}" v="1" dt="2024-04-10T20:13:34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Melisa Martín" userId="e2aa469fef82df31" providerId="LiveId" clId="{58A0DA59-6EA0-4322-8510-2630C566C61C}"/>
    <pc:docChg chg="undo custSel modSld">
      <pc:chgData name="Claudia Melisa Martín" userId="e2aa469fef82df31" providerId="LiveId" clId="{58A0DA59-6EA0-4322-8510-2630C566C61C}" dt="2024-04-10T20:14:58.264" v="78" actId="1038"/>
      <pc:docMkLst>
        <pc:docMk/>
      </pc:docMkLst>
      <pc:sldChg chg="addSp modSp mod">
        <pc:chgData name="Claudia Melisa Martín" userId="e2aa469fef82df31" providerId="LiveId" clId="{58A0DA59-6EA0-4322-8510-2630C566C61C}" dt="2024-04-10T20:14:58.264" v="78" actId="1038"/>
        <pc:sldMkLst>
          <pc:docMk/>
          <pc:sldMk cId="2936710451" sldId="295"/>
        </pc:sldMkLst>
        <pc:spChg chg="add mod">
          <ac:chgData name="Claudia Melisa Martín" userId="e2aa469fef82df31" providerId="LiveId" clId="{58A0DA59-6EA0-4322-8510-2630C566C61C}" dt="2024-04-10T20:14:58.264" v="78" actId="1038"/>
          <ac:spMkLst>
            <pc:docMk/>
            <pc:sldMk cId="2936710451" sldId="295"/>
            <ac:spMk id="4" creationId="{04C113FC-0A97-D90F-29F8-00B27EAE277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359B6-EC1D-4EE7-9675-F4474E52EB44}" type="datetimeFigureOut">
              <a:rPr lang="es-AR" smtClean="0"/>
              <a:t>10/4/2024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74836-9692-45C8-B0DE-01BEB817083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972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B3E9E-8352-4E42-9900-738405CF4FE8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91482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29A4E2E-8CBA-4B15-BE61-EEFF46CF3E9C}" type="slidenum">
              <a:rPr lang="es-ES" altLang="es-AR" sz="1200"/>
              <a:pPr/>
              <a:t>12</a:t>
            </a:fld>
            <a:endParaRPr lang="es-ES" altLang="es-AR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62000"/>
            <a:ext cx="6502400" cy="36576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48200"/>
            <a:ext cx="48768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325419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E94C37-F81A-450A-895D-AE92DA1B118C}" type="slidenum">
              <a:rPr lang="es-ES" altLang="es-AR" sz="1200"/>
              <a:pPr/>
              <a:t>13</a:t>
            </a:fld>
            <a:endParaRPr lang="es-ES" altLang="es-AR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62000"/>
            <a:ext cx="6502400" cy="36576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48200"/>
            <a:ext cx="48768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23158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3C57-9CB8-4D47-878F-A68F6018B627}" type="datetimeFigureOut">
              <a:rPr lang="es-AR" smtClean="0"/>
              <a:t>10/4/2024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0D6B-8B70-4160-AAB1-94CC2ACA467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886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3C57-9CB8-4D47-878F-A68F6018B627}" type="datetimeFigureOut">
              <a:rPr lang="es-AR" smtClean="0"/>
              <a:t>10/4/2024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0D6B-8B70-4160-AAB1-94CC2ACA467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371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3C57-9CB8-4D47-878F-A68F6018B627}" type="datetimeFigureOut">
              <a:rPr lang="es-AR" smtClean="0"/>
              <a:t>10/4/2024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0D6B-8B70-4160-AAB1-94CC2ACA467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289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3C57-9CB8-4D47-878F-A68F6018B627}" type="datetimeFigureOut">
              <a:rPr lang="es-AR" smtClean="0"/>
              <a:t>10/4/2024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0D6B-8B70-4160-AAB1-94CC2ACA467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844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3C57-9CB8-4D47-878F-A68F6018B627}" type="datetimeFigureOut">
              <a:rPr lang="es-AR" smtClean="0"/>
              <a:t>10/4/2024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0D6B-8B70-4160-AAB1-94CC2ACA467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923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3C57-9CB8-4D47-878F-A68F6018B627}" type="datetimeFigureOut">
              <a:rPr lang="es-AR" smtClean="0"/>
              <a:t>10/4/2024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0D6B-8B70-4160-AAB1-94CC2ACA467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642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3C57-9CB8-4D47-878F-A68F6018B627}" type="datetimeFigureOut">
              <a:rPr lang="es-AR" smtClean="0"/>
              <a:t>10/4/2024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0D6B-8B70-4160-AAB1-94CC2ACA467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839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3C57-9CB8-4D47-878F-A68F6018B627}" type="datetimeFigureOut">
              <a:rPr lang="es-AR" smtClean="0"/>
              <a:t>10/4/2024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0D6B-8B70-4160-AAB1-94CC2ACA467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27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3C57-9CB8-4D47-878F-A68F6018B627}" type="datetimeFigureOut">
              <a:rPr lang="es-AR" smtClean="0"/>
              <a:t>10/4/2024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0D6B-8B70-4160-AAB1-94CC2ACA467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2888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3C57-9CB8-4D47-878F-A68F6018B627}" type="datetimeFigureOut">
              <a:rPr lang="es-AR" smtClean="0"/>
              <a:t>10/4/2024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0D6B-8B70-4160-AAB1-94CC2ACA467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034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3C57-9CB8-4D47-878F-A68F6018B627}" type="datetimeFigureOut">
              <a:rPr lang="es-AR" smtClean="0"/>
              <a:t>10/4/2024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0D6B-8B70-4160-AAB1-94CC2ACA467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242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43C57-9CB8-4D47-878F-A68F6018B627}" type="datetimeFigureOut">
              <a:rPr lang="es-AR" smtClean="0"/>
              <a:t>10/4/2024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70D6B-8B70-4160-AAB1-94CC2ACA467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431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12122"/>
          <a:stretch/>
        </p:blipFill>
        <p:spPr>
          <a:xfrm>
            <a:off x="0" y="831273"/>
            <a:ext cx="12191999" cy="602672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468581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AR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s-AR" sz="4000" b="1" dirty="0">
                <a:latin typeface="+mn-lt"/>
              </a:rPr>
              <a:t>BIOGEOGRAFÍA</a:t>
            </a:r>
            <a:r>
              <a:rPr lang="es-AR" sz="2800" b="1" dirty="0">
                <a:latin typeface="+mn-lt"/>
              </a:rPr>
              <a:t> (Parte 1)</a:t>
            </a:r>
            <a:br>
              <a:rPr lang="es-AR" sz="2800" b="1" dirty="0">
                <a:latin typeface="+mn-lt"/>
              </a:rPr>
            </a:br>
            <a:r>
              <a:rPr lang="es-AR" sz="2800" b="1" dirty="0">
                <a:latin typeface="+mn-lt"/>
              </a:rPr>
              <a:t>CONCEPTOS, ENFOQUES Y MÉTODOS DE ANÁLISIS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4C113FC-0A97-D90F-29F8-00B27EAE2774}"/>
              </a:ext>
            </a:extLst>
          </p:cNvPr>
          <p:cNvSpPr txBox="1"/>
          <p:nvPr/>
        </p:nvSpPr>
        <p:spPr>
          <a:xfrm>
            <a:off x="9673095" y="5262662"/>
            <a:ext cx="2413161" cy="147732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b="1" dirty="0"/>
              <a:t>BIOGEOGRAFÍA 2024</a:t>
            </a:r>
          </a:p>
          <a:p>
            <a:r>
              <a:rPr lang="es-AR" dirty="0"/>
              <a:t>Docentes</a:t>
            </a:r>
          </a:p>
          <a:p>
            <a:r>
              <a:rPr lang="es-AR" dirty="0"/>
              <a:t>Dra. Gabriela </a:t>
            </a:r>
            <a:r>
              <a:rPr lang="es-AR" dirty="0" err="1"/>
              <a:t>Entrocassi</a:t>
            </a:r>
            <a:endParaRPr lang="es-AR" dirty="0"/>
          </a:p>
          <a:p>
            <a:r>
              <a:rPr lang="es-AR" dirty="0"/>
              <a:t>Dra. Claudia Martín</a:t>
            </a:r>
          </a:p>
          <a:p>
            <a:r>
              <a:rPr lang="es-AR" dirty="0"/>
              <a:t>Lic. Soledad Villalba</a:t>
            </a:r>
          </a:p>
        </p:txBody>
      </p:sp>
    </p:spTree>
    <p:extLst>
      <p:ext uri="{BB962C8B-B14F-4D97-AF65-F5344CB8AC3E}">
        <p14:creationId xmlns:p14="http://schemas.microsoft.com/office/powerpoint/2010/main" val="2936710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18449" b="28594"/>
          <a:stretch/>
        </p:blipFill>
        <p:spPr>
          <a:xfrm>
            <a:off x="1601876" y="1106456"/>
            <a:ext cx="9285146" cy="541903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136576" y="226868"/>
            <a:ext cx="821574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AR" sz="2000" b="1" dirty="0"/>
              <a:t>ENFOQUES DE BIOGEOGRAFÍA HISTÓRICA</a:t>
            </a:r>
          </a:p>
          <a:p>
            <a:pPr algn="ctr"/>
            <a:r>
              <a:rPr lang="es-AR" sz="2000" b="1" dirty="0"/>
              <a:t>1- CENTROS DE ORIGEN Y DISPERSIÓN  (extraído de Cabrera y </a:t>
            </a:r>
            <a:r>
              <a:rPr lang="es-AR" sz="2000" b="1" dirty="0" err="1"/>
              <a:t>Willink</a:t>
            </a:r>
            <a:r>
              <a:rPr lang="es-AR" sz="2000" b="1" dirty="0"/>
              <a:t>, 1973)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2651521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92404" y="360218"/>
            <a:ext cx="8215745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AR" sz="2000" b="1" dirty="0"/>
              <a:t>1- CENTROS DE ORIGEN Y DISPERSIÓN  (extraído de Cabrera y </a:t>
            </a:r>
            <a:r>
              <a:rPr lang="es-AR" sz="2000" b="1" dirty="0" err="1"/>
              <a:t>Willink</a:t>
            </a:r>
            <a:r>
              <a:rPr lang="es-AR" sz="2000" b="1" dirty="0"/>
              <a:t>, 1973)</a:t>
            </a:r>
            <a:endParaRPr lang="es-AR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69822" b="2874"/>
          <a:stretch/>
        </p:blipFill>
        <p:spPr>
          <a:xfrm>
            <a:off x="437111" y="1399309"/>
            <a:ext cx="11326329" cy="340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01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4038600" y="1905000"/>
            <a:ext cx="1981200" cy="17526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ES" altLang="es-AR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6019800" y="2743200"/>
            <a:ext cx="1143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5562600" y="3505200"/>
            <a:ext cx="762000" cy="685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 flipV="1">
            <a:off x="5638800" y="1524000"/>
            <a:ext cx="685800" cy="609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H="1" flipV="1">
            <a:off x="4572000" y="1066800"/>
            <a:ext cx="228600" cy="838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flipH="1">
            <a:off x="4648200" y="3657600"/>
            <a:ext cx="152400" cy="762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4724400" y="2438400"/>
            <a:ext cx="685800" cy="609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ES" altLang="es-AR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 flipV="1">
            <a:off x="5334000" y="2362200"/>
            <a:ext cx="3810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5334000" y="2819400"/>
            <a:ext cx="4572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5181600" y="2971800"/>
            <a:ext cx="2286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 flipH="1">
            <a:off x="4572000" y="2971800"/>
            <a:ext cx="3048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 flipH="1" flipV="1">
            <a:off x="4953000" y="2133600"/>
            <a:ext cx="762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 flipH="1" flipV="1">
            <a:off x="4343400" y="2438400"/>
            <a:ext cx="4572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 flipH="1" flipV="1">
            <a:off x="4343400" y="28194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3429000" y="1219200"/>
            <a:ext cx="457200" cy="3124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ES" altLang="es-AR"/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2209800" y="2390745"/>
            <a:ext cx="121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 sz="2000" b="1" dirty="0">
                <a:latin typeface="Arial" panose="020B0604020202020204" pitchFamily="34" charset="0"/>
                <a:cs typeface="Arial" panose="020B0604020202020204" pitchFamily="34" charset="0"/>
              </a:rPr>
              <a:t>Barrera</a:t>
            </a: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7422027" y="4913003"/>
            <a:ext cx="4486275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s-ES_tradnl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-en general la idea es que las formas más “avanzadas” o nuevas desplazan a las más primitivas hacia la periferia</a:t>
            </a: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4724400" y="25908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 sz="1400" b="1">
                <a:solidFill>
                  <a:schemeClr val="bg1"/>
                </a:solidFill>
                <a:latin typeface="Arial" panose="020B0604020202020204" pitchFamily="34" charset="0"/>
              </a:rPr>
              <a:t>Sp. B</a:t>
            </a: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6096000" y="2286000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 sz="1600" b="1">
                <a:solidFill>
                  <a:srgbClr val="FF3300"/>
                </a:solidFill>
                <a:latin typeface="Arial" panose="020B0604020202020204" pitchFamily="34" charset="0"/>
              </a:rPr>
              <a:t>Sp. A</a:t>
            </a:r>
          </a:p>
        </p:txBody>
      </p:sp>
      <p:sp>
        <p:nvSpPr>
          <p:cNvPr id="39958" name="Rectangle 22"/>
          <p:cNvSpPr>
            <a:spLocks noChangeArrowheads="1"/>
          </p:cNvSpPr>
          <p:nvPr/>
        </p:nvSpPr>
        <p:spPr bwMode="auto">
          <a:xfrm>
            <a:off x="7422028" y="3124200"/>
            <a:ext cx="4486275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- Los taxones </a:t>
            </a:r>
            <a:r>
              <a:rPr lang="es-AR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aparecen en áreas limitadas de la Tierra: </a:t>
            </a:r>
            <a:r>
              <a:rPr lang="es-ES_tradnl" altLang="es-AR" sz="2000" b="1" dirty="0">
                <a:latin typeface="Arial" panose="020B0604020202020204" pitchFamily="34" charset="0"/>
                <a:cs typeface="Arial" panose="020B0604020202020204" pitchFamily="34" charset="0"/>
              </a:rPr>
              <a:t>Centro de Origen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93963" y="152400"/>
            <a:ext cx="8215745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AR" sz="2000" b="1" dirty="0"/>
              <a:t>1- CENTROS DE ORIGEN Y DISPERSIÓN  (extraído de Roig, 2016)</a:t>
            </a:r>
            <a:endParaRPr lang="es-AR" sz="2000" dirty="0"/>
          </a:p>
        </p:txBody>
      </p:sp>
      <p:sp>
        <p:nvSpPr>
          <p:cNvPr id="4" name="Rectángulo 3"/>
          <p:cNvSpPr/>
          <p:nvPr/>
        </p:nvSpPr>
        <p:spPr>
          <a:xfrm>
            <a:off x="7426570" y="1027621"/>
            <a:ext cx="4481733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AR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- Los animales y las plantas se dispersan tan lejos como sus capacidades dispersivas se los permiten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3008295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3533776" y="2459039"/>
            <a:ext cx="1262063" cy="1057275"/>
          </a:xfrm>
          <a:prstGeom prst="ellipse">
            <a:avLst/>
          </a:prstGeom>
          <a:solidFill>
            <a:srgbClr val="FF3300"/>
          </a:solid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ES" altLang="es-AR"/>
          </a:p>
        </p:txBody>
      </p:sp>
      <p:sp>
        <p:nvSpPr>
          <p:cNvPr id="40964" name="Oval 9"/>
          <p:cNvSpPr>
            <a:spLocks noChangeArrowheads="1"/>
          </p:cNvSpPr>
          <p:nvPr/>
        </p:nvSpPr>
        <p:spPr bwMode="auto">
          <a:xfrm>
            <a:off x="6173789" y="2398714"/>
            <a:ext cx="1874837" cy="11779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ES" altLang="es-AR"/>
          </a:p>
        </p:txBody>
      </p:sp>
      <p:sp>
        <p:nvSpPr>
          <p:cNvPr id="40965" name="Rectangle 17"/>
          <p:cNvSpPr>
            <a:spLocks noChangeArrowheads="1"/>
          </p:cNvSpPr>
          <p:nvPr/>
        </p:nvSpPr>
        <p:spPr bwMode="auto">
          <a:xfrm>
            <a:off x="5308600" y="1387475"/>
            <a:ext cx="457200" cy="3124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ES" altLang="es-AR"/>
          </a:p>
        </p:txBody>
      </p:sp>
      <p:sp>
        <p:nvSpPr>
          <p:cNvPr id="40966" name="Text Box 18"/>
          <p:cNvSpPr txBox="1">
            <a:spLocks noChangeArrowheads="1"/>
          </p:cNvSpPr>
          <p:nvPr/>
        </p:nvSpPr>
        <p:spPr bwMode="auto">
          <a:xfrm>
            <a:off x="4980854" y="897299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 sz="2000" b="1" dirty="0">
                <a:latin typeface="Arial" panose="020B0604020202020204" pitchFamily="34" charset="0"/>
                <a:cs typeface="Arial" panose="020B0604020202020204" pitchFamily="34" charset="0"/>
              </a:rPr>
              <a:t>Barrera</a:t>
            </a:r>
          </a:p>
        </p:txBody>
      </p:sp>
      <p:sp>
        <p:nvSpPr>
          <p:cNvPr id="40967" name="Text Box 19"/>
          <p:cNvSpPr txBox="1">
            <a:spLocks noChangeArrowheads="1"/>
          </p:cNvSpPr>
          <p:nvPr/>
        </p:nvSpPr>
        <p:spPr bwMode="auto">
          <a:xfrm>
            <a:off x="2738467" y="4942575"/>
            <a:ext cx="55974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s-ES_tradnl" altLang="es-A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-Algunos individuos pueden cruzar la barrera</a:t>
            </a:r>
          </a:p>
        </p:txBody>
      </p:sp>
      <p:sp>
        <p:nvSpPr>
          <p:cNvPr id="40968" name="Text Box 20"/>
          <p:cNvSpPr txBox="1">
            <a:spLocks noChangeArrowheads="1"/>
          </p:cNvSpPr>
          <p:nvPr/>
        </p:nvSpPr>
        <p:spPr bwMode="auto">
          <a:xfrm>
            <a:off x="3870325" y="2835275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 sz="1400" b="1">
                <a:solidFill>
                  <a:schemeClr val="bg1"/>
                </a:solidFill>
                <a:latin typeface="Arial" panose="020B0604020202020204" pitchFamily="34" charset="0"/>
              </a:rPr>
              <a:t>Sp. B</a:t>
            </a:r>
          </a:p>
        </p:txBody>
      </p:sp>
      <p:sp>
        <p:nvSpPr>
          <p:cNvPr id="40969" name="Text Box 21"/>
          <p:cNvSpPr txBox="1">
            <a:spLocks noChangeArrowheads="1"/>
          </p:cNvSpPr>
          <p:nvPr/>
        </p:nvSpPr>
        <p:spPr bwMode="auto">
          <a:xfrm>
            <a:off x="6577013" y="2781300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 sz="1600" b="1">
                <a:solidFill>
                  <a:schemeClr val="bg1"/>
                </a:solidFill>
                <a:latin typeface="Arial" panose="020B0604020202020204" pitchFamily="34" charset="0"/>
              </a:rPr>
              <a:t>Sp. A</a:t>
            </a:r>
          </a:p>
        </p:txBody>
      </p:sp>
      <p:sp>
        <p:nvSpPr>
          <p:cNvPr id="40971" name="Line 6"/>
          <p:cNvSpPr>
            <a:spLocks noChangeShapeType="1"/>
          </p:cNvSpPr>
          <p:nvPr/>
        </p:nvSpPr>
        <p:spPr bwMode="auto">
          <a:xfrm flipH="1" flipV="1">
            <a:off x="4795838" y="2987675"/>
            <a:ext cx="137795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2" name="Rectángulo 11"/>
          <p:cNvSpPr/>
          <p:nvPr/>
        </p:nvSpPr>
        <p:spPr>
          <a:xfrm>
            <a:off x="2490629" y="210330"/>
            <a:ext cx="790539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AR" sz="2000" b="1" dirty="0"/>
              <a:t>1- CENTROS DE ORIGEN Y DISPERSIÓN  (EXTRAÍDO DE ROIG, 2016)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2928658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7069" y="165642"/>
            <a:ext cx="9525561" cy="56587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AR" sz="2000" b="1" dirty="0">
                <a:latin typeface="+mn-lt"/>
              </a:rPr>
              <a:t>CENTROS DE ORIGEN y DISPERSIÓN: Criterios utilizados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66367"/>
          <a:stretch/>
        </p:blipFill>
        <p:spPr>
          <a:xfrm>
            <a:off x="1657069" y="1692506"/>
            <a:ext cx="9525562" cy="13567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069" y="3513491"/>
            <a:ext cx="9525562" cy="251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81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76349" y="429491"/>
            <a:ext cx="9912672" cy="527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sz="2000" b="1" dirty="0">
                <a:latin typeface="+mn-lt"/>
              </a:rPr>
              <a:t>CENTROS DE ORIGEN y DISPERSIÓN: criterios utilizados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49" y="1701563"/>
            <a:ext cx="9912671" cy="428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20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20301"/>
          <a:stretch/>
        </p:blipFill>
        <p:spPr>
          <a:xfrm>
            <a:off x="361950" y="679789"/>
            <a:ext cx="8399262" cy="31509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5458703"/>
            <a:ext cx="7773797" cy="123143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1950" y="171450"/>
            <a:ext cx="1152525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AR" sz="2000" b="1" dirty="0"/>
              <a:t>ENFOQUES DE BIOGEOGRAFÍA HISTÓRICA:  2-BIOGEOGRAFÍA FILOGENÉTICA</a:t>
            </a:r>
            <a:endParaRPr lang="es-AR" sz="2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" y="3938998"/>
            <a:ext cx="7810023" cy="98864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456" t="9646" r="53950"/>
          <a:stretch/>
        </p:blipFill>
        <p:spPr>
          <a:xfrm>
            <a:off x="8444505" y="3751315"/>
            <a:ext cx="3611138" cy="282593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2144" y="6192983"/>
            <a:ext cx="2862929" cy="25964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950" y="5032090"/>
            <a:ext cx="4943480" cy="343836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8422105" y="5366084"/>
            <a:ext cx="9114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Nodo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8969257" y="3147244"/>
            <a:ext cx="2288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 sz="1800" b="1" dirty="0">
                <a:latin typeface="+mn-lt"/>
                <a:cs typeface="Arial" panose="020B0604020202020204" pitchFamily="34" charset="0"/>
              </a:rPr>
              <a:t>Rama del </a:t>
            </a:r>
            <a:r>
              <a:rPr lang="es-ES_tradnl" altLang="es-AR" sz="1800" b="1" dirty="0" err="1">
                <a:latin typeface="+mn-lt"/>
                <a:cs typeface="Arial" panose="020B0604020202020204" pitchFamily="34" charset="0"/>
              </a:rPr>
              <a:t>cladograma</a:t>
            </a:r>
            <a:endParaRPr lang="es-ES_tradnl" altLang="es-AR" sz="1800" b="1" dirty="0"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3" name="Conector recto de flecha 12"/>
          <p:cNvCxnSpPr/>
          <p:nvPr/>
        </p:nvCxnSpPr>
        <p:spPr>
          <a:xfrm flipH="1">
            <a:off x="9865895" y="3516576"/>
            <a:ext cx="247816" cy="6583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V="1">
            <a:off x="9071811" y="5204009"/>
            <a:ext cx="284188" cy="2546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17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9591" t="33918" r="2969" b="30727"/>
          <a:stretch/>
        </p:blipFill>
        <p:spPr>
          <a:xfrm>
            <a:off x="98255" y="1003905"/>
            <a:ext cx="5191073" cy="297591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-99" t="59566" r="56174" b="8364"/>
          <a:stretch/>
        </p:blipFill>
        <p:spPr>
          <a:xfrm>
            <a:off x="5109790" y="1913020"/>
            <a:ext cx="6876601" cy="3862137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 rot="10800000" flipV="1">
            <a:off x="98255" y="229638"/>
            <a:ext cx="11115176" cy="3599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sz="2000" b="1" dirty="0">
                <a:latin typeface="+mn-lt"/>
              </a:rPr>
              <a:t>Ejemplo de análisis de la distribución de coleópteros en Australia según el </a:t>
            </a:r>
            <a:r>
              <a:rPr lang="es-AR" sz="2000" b="1" dirty="0" err="1">
                <a:latin typeface="+mn-lt"/>
              </a:rPr>
              <a:t>efoque</a:t>
            </a:r>
            <a:r>
              <a:rPr lang="es-AR" sz="2000" b="1" dirty="0">
                <a:latin typeface="+mn-lt"/>
              </a:rPr>
              <a:t> filogenético.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5" y="5872687"/>
            <a:ext cx="7698300" cy="629967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 rot="5400000">
            <a:off x="4140830" y="1647931"/>
            <a:ext cx="596107" cy="5301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 rot="10800000" flipV="1">
            <a:off x="6087978" y="945832"/>
            <a:ext cx="5784473" cy="4553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sz="2000" b="1" dirty="0">
                <a:latin typeface="+mn-lt"/>
              </a:rPr>
              <a:t>Especies más diferenciadas y más jóvenes junto a D</a:t>
            </a:r>
          </a:p>
          <a:p>
            <a:pPr algn="ctr"/>
            <a:endParaRPr lang="es-AR" sz="2000" b="1" dirty="0">
              <a:latin typeface="+mn-lt"/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 flipH="1">
            <a:off x="4678524" y="1401134"/>
            <a:ext cx="1409455" cy="5118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>
            <a:extLst>
              <a:ext uri="{FF2B5EF4-FFF2-40B4-BE49-F238E27FC236}">
                <a16:creationId xmlns:a16="http://schemas.microsoft.com/office/drawing/2014/main" id="{76BFF906-B31A-E689-977B-EF7047859FB5}"/>
              </a:ext>
            </a:extLst>
          </p:cNvPr>
          <p:cNvSpPr/>
          <p:nvPr/>
        </p:nvSpPr>
        <p:spPr>
          <a:xfrm>
            <a:off x="3853939" y="1376831"/>
            <a:ext cx="914400" cy="9144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558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0050" y="190500"/>
            <a:ext cx="1148715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AR" sz="2000" b="1" dirty="0"/>
              <a:t>ENFOQUES DE BIOGEOGRAFÍA HISTÓRICA: 3-ÁREAS ANCESTRALES</a:t>
            </a:r>
            <a:endParaRPr lang="es-AR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63330"/>
          <a:stretch/>
        </p:blipFill>
        <p:spPr>
          <a:xfrm>
            <a:off x="1163410" y="1586492"/>
            <a:ext cx="9960429" cy="383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19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0050" y="190500"/>
            <a:ext cx="1148715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AR" sz="2000" b="1" dirty="0"/>
              <a:t>ENFOQUES DE BIOGEOGRAFÍA HISTÓRICA: ÁREAS ANCESTRALES</a:t>
            </a:r>
            <a:endParaRPr lang="es-AR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38261"/>
          <a:stretch/>
        </p:blipFill>
        <p:spPr>
          <a:xfrm>
            <a:off x="1063168" y="1135324"/>
            <a:ext cx="8944294" cy="355699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0417" t="33474" r="11944" b="64249"/>
          <a:stretch/>
        </p:blipFill>
        <p:spPr>
          <a:xfrm>
            <a:off x="962527" y="5981560"/>
            <a:ext cx="10010274" cy="4673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251" y="2453552"/>
            <a:ext cx="7920187" cy="31276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7320" y="5281041"/>
            <a:ext cx="2835816" cy="25718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545" y="5299427"/>
            <a:ext cx="2594537" cy="220418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8347224" y="2833145"/>
            <a:ext cx="459892" cy="11974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1" name="Conector recto de flecha 10"/>
          <p:cNvCxnSpPr/>
          <p:nvPr/>
        </p:nvCxnSpPr>
        <p:spPr>
          <a:xfrm flipH="1">
            <a:off x="8807117" y="2833145"/>
            <a:ext cx="1627428" cy="4153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10315075" y="2288431"/>
            <a:ext cx="184279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AR" sz="2000" b="1" dirty="0"/>
              <a:t>ÁREAS ANCESTRALES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416623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5569" y="356755"/>
            <a:ext cx="9336231" cy="620492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br>
              <a:rPr lang="es-AR" sz="2800" b="1" dirty="0">
                <a:latin typeface="+mn-lt"/>
              </a:rPr>
            </a:br>
            <a:br>
              <a:rPr lang="es-AR" sz="2800" b="1" dirty="0">
                <a:latin typeface="+mn-lt"/>
              </a:rPr>
            </a:br>
            <a:r>
              <a:rPr lang="es-AR" sz="2800" b="1" dirty="0">
                <a:latin typeface="+mn-lt"/>
              </a:rPr>
              <a:t>BIOGEOGRAFÍA</a:t>
            </a:r>
            <a:br>
              <a:rPr lang="es-AR" sz="2800" b="1" dirty="0">
                <a:latin typeface="+mn-lt"/>
              </a:rPr>
            </a:br>
            <a:r>
              <a:rPr lang="es-AR" sz="2800" b="1" dirty="0">
                <a:latin typeface="+mn-lt"/>
              </a:rPr>
              <a:t>* </a:t>
            </a:r>
            <a:r>
              <a:rPr lang="es-ES" altLang="es-AR" sz="2800" b="1" dirty="0">
                <a:latin typeface="+mn-lt"/>
                <a:cs typeface="Arial" panose="020B0604020202020204" pitchFamily="34" charset="0"/>
              </a:rPr>
              <a:t>Es la ciencia que estudia la distribución geográfica de los seres vivos en el tiempo y el espacio.</a:t>
            </a:r>
            <a:br>
              <a:rPr lang="es-ES" altLang="es-AR" sz="2800" b="1" dirty="0">
                <a:latin typeface="+mn-lt"/>
                <a:cs typeface="Arial" panose="020B0604020202020204" pitchFamily="34" charset="0"/>
              </a:rPr>
            </a:br>
            <a:br>
              <a:rPr lang="es-ES" altLang="es-AR" sz="2800" b="1" dirty="0">
                <a:latin typeface="+mn-lt"/>
                <a:cs typeface="Arial" panose="020B0604020202020204" pitchFamily="34" charset="0"/>
              </a:rPr>
            </a:br>
            <a:r>
              <a:rPr lang="es-ES" altLang="es-AR" sz="2800" b="1" dirty="0">
                <a:latin typeface="+mn-lt"/>
                <a:cs typeface="Arial" panose="020B0604020202020204" pitchFamily="34" charset="0"/>
              </a:rPr>
              <a:t>* Es</a:t>
            </a:r>
            <a:r>
              <a:rPr lang="es-AR" altLang="es-AR" sz="2800" b="1" dirty="0" err="1">
                <a:latin typeface="+mn-lt"/>
              </a:rPr>
              <a:t>tudia</a:t>
            </a:r>
            <a:r>
              <a:rPr lang="es-AR" altLang="es-AR" sz="2800" b="1" dirty="0">
                <a:latin typeface="+mn-lt"/>
              </a:rPr>
              <a:t> la distribución geográfica de los seres vivos y los procesos que han llevado a su cambio a través del tiempo</a:t>
            </a:r>
            <a:r>
              <a:rPr lang="es-ES" altLang="es-AR" sz="2800" b="1" dirty="0">
                <a:latin typeface="+mn-lt"/>
                <a:cs typeface="Arial" panose="020B0604020202020204" pitchFamily="34" charset="0"/>
              </a:rPr>
              <a:t>.</a:t>
            </a:r>
            <a:br>
              <a:rPr lang="es-ES" altLang="es-AR" sz="2800" b="1" dirty="0">
                <a:latin typeface="+mn-lt"/>
                <a:cs typeface="Arial" panose="020B0604020202020204" pitchFamily="34" charset="0"/>
              </a:rPr>
            </a:br>
            <a:br>
              <a:rPr lang="es-ES" altLang="es-AR" sz="2800" b="1" dirty="0">
                <a:latin typeface="+mn-lt"/>
                <a:cs typeface="Arial" panose="020B0604020202020204" pitchFamily="34" charset="0"/>
              </a:rPr>
            </a:br>
            <a:r>
              <a:rPr lang="es-AR" altLang="es-AR" sz="2800" b="1" dirty="0">
                <a:latin typeface="+mn-lt"/>
                <a:cs typeface="Arial" panose="020B0604020202020204" pitchFamily="34" charset="0"/>
              </a:rPr>
              <a:t>* Estudia los procesos causales históricos y ecológicos que determinan la distribución espacial y, por lo tanto, la biodiversidad de los organismos en nuestro planeta.</a:t>
            </a:r>
            <a:br>
              <a:rPr lang="es-AR" altLang="es-AR" sz="2800" b="1" dirty="0">
                <a:latin typeface="+mn-lt"/>
                <a:cs typeface="Arial" panose="020B0604020202020204" pitchFamily="34" charset="0"/>
              </a:rPr>
            </a:br>
            <a:br>
              <a:rPr lang="es-ES" altLang="es-AR" sz="2800" b="1" dirty="0">
                <a:latin typeface="+mn-lt"/>
                <a:cs typeface="Arial" panose="020B0604020202020204" pitchFamily="34" charset="0"/>
              </a:rPr>
            </a:br>
            <a:endParaRPr lang="es-AR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954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0050" y="190500"/>
            <a:ext cx="1148715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AR" sz="2000" b="1" dirty="0"/>
              <a:t>ENFOQUES DE BIOGEOGRAFÍA HISTÓRICA: 4-PANBIOGEOGRAFÍA</a:t>
            </a:r>
            <a:endParaRPr lang="es-AR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77" y="1230890"/>
            <a:ext cx="11694046" cy="439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25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0050" y="190500"/>
            <a:ext cx="1148715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AR" sz="2000" b="1" dirty="0"/>
              <a:t>ENFOQUES DE BIOGEOGRAFÍA HISTÓRICA: 4-PANBIOGEOGRAFÍA</a:t>
            </a:r>
            <a:endParaRPr lang="es-AR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441" y="920246"/>
            <a:ext cx="8366367" cy="56654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481" y="2473407"/>
            <a:ext cx="10006285" cy="255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0050" y="190500"/>
            <a:ext cx="1148715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AR" sz="2000" b="1" dirty="0"/>
              <a:t>ENFOQUES DE BIOGEOGRAFÍA HISTÓRICA: 4-PANBIOGEOGRAFÍA</a:t>
            </a:r>
            <a:endParaRPr lang="es-AR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809600"/>
            <a:ext cx="10534990" cy="11778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38" y="5316999"/>
            <a:ext cx="10072428" cy="11960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959" y="2194984"/>
            <a:ext cx="5502441" cy="291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37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24" y="496319"/>
            <a:ext cx="4293642" cy="577614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561" y="496319"/>
            <a:ext cx="7271501" cy="414841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b="17968"/>
          <a:stretch/>
        </p:blipFill>
        <p:spPr>
          <a:xfrm>
            <a:off x="346624" y="6440907"/>
            <a:ext cx="7530050" cy="29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34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8" y="412057"/>
            <a:ext cx="9442646" cy="16039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445" t="1922" r="4787" b="1086"/>
          <a:stretch/>
        </p:blipFill>
        <p:spPr>
          <a:xfrm>
            <a:off x="417095" y="2213811"/>
            <a:ext cx="7283116" cy="42511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3298" t="3183" r="3807" b="6461"/>
          <a:stretch/>
        </p:blipFill>
        <p:spPr>
          <a:xfrm>
            <a:off x="8117304" y="3224463"/>
            <a:ext cx="3914275" cy="2197769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7291998" y="4348267"/>
            <a:ext cx="1787834" cy="2558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74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92" y="413961"/>
            <a:ext cx="11029603" cy="96622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16" y="1668285"/>
            <a:ext cx="11029379" cy="4572093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9160042" y="4212766"/>
            <a:ext cx="465221" cy="5517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Elipse 4"/>
          <p:cNvSpPr/>
          <p:nvPr/>
        </p:nvSpPr>
        <p:spPr>
          <a:xfrm>
            <a:off x="9079831" y="5464051"/>
            <a:ext cx="545432" cy="4715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Elipse 5"/>
          <p:cNvSpPr/>
          <p:nvPr/>
        </p:nvSpPr>
        <p:spPr>
          <a:xfrm>
            <a:off x="9400673" y="5230584"/>
            <a:ext cx="449179" cy="469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6"/>
          <p:cNvSpPr/>
          <p:nvPr/>
        </p:nvSpPr>
        <p:spPr>
          <a:xfrm>
            <a:off x="9400673" y="2042674"/>
            <a:ext cx="234214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AR" sz="2000" dirty="0"/>
              <a:t>3 nodos </a:t>
            </a:r>
            <a:r>
              <a:rPr lang="es-AR" sz="2000" dirty="0" err="1"/>
              <a:t>panbiogeográficos</a:t>
            </a:r>
            <a:r>
              <a:rPr lang="es-AR" sz="2000" dirty="0"/>
              <a:t>: A, B y C</a:t>
            </a:r>
          </a:p>
        </p:txBody>
      </p:sp>
    </p:spTree>
    <p:extLst>
      <p:ext uri="{BB962C8B-B14F-4D97-AF65-F5344CB8AC3E}">
        <p14:creationId xmlns:p14="http://schemas.microsoft.com/office/powerpoint/2010/main" val="297520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68036" y="0"/>
            <a:ext cx="11051879" cy="66821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AR" altLang="es-AR" sz="2400" u="sng" dirty="0">
              <a:latin typeface="+mn-lt"/>
              <a:cs typeface="Arial" panose="020B0604020202020204" pitchFamily="34" charset="0"/>
            </a:endParaRPr>
          </a:p>
          <a:p>
            <a:r>
              <a:rPr lang="es-AR" altLang="es-AR" sz="2400" b="1" u="sng" dirty="0">
                <a:latin typeface="+mn-lt"/>
                <a:cs typeface="Arial" panose="020B0604020202020204" pitchFamily="34" charset="0"/>
              </a:rPr>
              <a:t>PRINCIPALES OBJETIVOS DE LA  BIOGEOGRAFÍA</a:t>
            </a:r>
            <a:br>
              <a:rPr lang="es-AR" altLang="es-AR" sz="2400" b="1" u="sng" dirty="0">
                <a:latin typeface="+mn-lt"/>
                <a:cs typeface="Arial" panose="020B0604020202020204" pitchFamily="34" charset="0"/>
              </a:rPr>
            </a:br>
            <a:br>
              <a:rPr lang="es-AR" altLang="es-AR" sz="2000" b="1" u="sng" dirty="0">
                <a:latin typeface="+mn-lt"/>
                <a:cs typeface="Arial" panose="020B0604020202020204" pitchFamily="34" charset="0"/>
              </a:rPr>
            </a:br>
            <a:br>
              <a:rPr lang="es-AR" altLang="es-AR" sz="2000" b="1" u="sng" dirty="0">
                <a:latin typeface="+mn-lt"/>
                <a:cs typeface="Arial" panose="020B0604020202020204" pitchFamily="34" charset="0"/>
              </a:rPr>
            </a:br>
            <a:r>
              <a:rPr lang="es-AR" altLang="es-AR" sz="2800" b="1" dirty="0">
                <a:latin typeface="+mn-lt"/>
                <a:cs typeface="Arial" panose="020B0604020202020204" pitchFamily="34" charset="0"/>
              </a:rPr>
              <a:t>* Establecer clasificaciones o esquemas geográficos jerárquicos de las regiones en base a sus biotas.</a:t>
            </a:r>
            <a:br>
              <a:rPr lang="es-AR" altLang="es-AR" sz="2800" b="1" dirty="0">
                <a:latin typeface="+mn-lt"/>
                <a:cs typeface="Arial" panose="020B0604020202020204" pitchFamily="34" charset="0"/>
              </a:rPr>
            </a:br>
            <a:br>
              <a:rPr lang="es-AR" altLang="es-AR" sz="2800" b="1" dirty="0">
                <a:latin typeface="+mn-lt"/>
                <a:cs typeface="Arial" panose="020B0604020202020204" pitchFamily="34" charset="0"/>
              </a:rPr>
            </a:br>
            <a:r>
              <a:rPr lang="es-AR" altLang="es-AR" sz="2800" b="1" dirty="0">
                <a:latin typeface="+mn-lt"/>
                <a:cs typeface="Arial" panose="020B0604020202020204" pitchFamily="34" charset="0"/>
              </a:rPr>
              <a:t>* Reconstruir el origen y dispersión de biotas.</a:t>
            </a:r>
            <a:br>
              <a:rPr lang="es-AR" altLang="es-AR" sz="2800" b="1" dirty="0">
                <a:latin typeface="+mn-lt"/>
                <a:cs typeface="Arial" panose="020B0604020202020204" pitchFamily="34" charset="0"/>
              </a:rPr>
            </a:br>
            <a:br>
              <a:rPr lang="es-AR" altLang="es-AR" sz="2800" b="1" dirty="0">
                <a:latin typeface="+mn-lt"/>
                <a:cs typeface="Arial" panose="020B0604020202020204" pitchFamily="34" charset="0"/>
              </a:rPr>
            </a:br>
            <a:br>
              <a:rPr lang="es-AR" altLang="es-AR" sz="2800" b="1" dirty="0">
                <a:latin typeface="+mn-lt"/>
                <a:cs typeface="Arial" panose="020B0604020202020204" pitchFamily="34" charset="0"/>
              </a:rPr>
            </a:br>
            <a:r>
              <a:rPr lang="es-AR" altLang="es-AR" sz="2800" b="1" dirty="0">
                <a:latin typeface="+mn-lt"/>
                <a:cs typeface="Arial" panose="020B0604020202020204" pitchFamily="34" charset="0"/>
              </a:rPr>
              <a:t>* Explicar los patrones de distribución de los organismos.</a:t>
            </a:r>
            <a:endParaRPr lang="es-AR" altLang="es-AR" sz="2800" b="1" dirty="0">
              <a:solidFill>
                <a:srgbClr val="FFFF00"/>
              </a:solidFill>
              <a:latin typeface="+mn-lt"/>
              <a:cs typeface="Arial" panose="020B0604020202020204" pitchFamily="34" charset="0"/>
            </a:endParaRPr>
          </a:p>
          <a:p>
            <a:endParaRPr lang="es-AR" altLang="es-AR" sz="2800" b="1" dirty="0">
              <a:latin typeface="+mn-lt"/>
              <a:cs typeface="Arial" panose="020B0604020202020204" pitchFamily="34" charset="0"/>
            </a:endParaRPr>
          </a:p>
          <a:p>
            <a:endParaRPr lang="es-AR" altLang="es-AR" sz="2800" b="1" dirty="0">
              <a:latin typeface="+mn-lt"/>
              <a:cs typeface="Arial" panose="020B0604020202020204" pitchFamily="34" charset="0"/>
            </a:endParaRPr>
          </a:p>
          <a:p>
            <a:r>
              <a:rPr lang="es-AR" altLang="es-AR" sz="2800" b="1" dirty="0">
                <a:latin typeface="+mn-lt"/>
                <a:cs typeface="Arial" panose="020B0604020202020204" pitchFamily="34" charset="0"/>
              </a:rPr>
              <a:t>* Explicar las diferencias de composición y riqueza de especies a nivel geográfico.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AR" altLang="es-AR" sz="2800" b="1" dirty="0">
              <a:latin typeface="+mn-lt"/>
              <a:cs typeface="Arial" panose="020B0604020202020204" pitchFamily="34" charset="0"/>
            </a:endParaRPr>
          </a:p>
          <a:p>
            <a:r>
              <a:rPr lang="es-AR" altLang="es-AR" sz="2800" b="1" dirty="0">
                <a:latin typeface="+mn-lt"/>
                <a:cs typeface="Arial" panose="020B0604020202020204" pitchFamily="34" charset="0"/>
              </a:rPr>
              <a:t>* Brindar herramientas para la identificación de áreas de conservación.</a:t>
            </a:r>
          </a:p>
        </p:txBody>
      </p:sp>
    </p:spTree>
    <p:extLst>
      <p:ext uri="{BB962C8B-B14F-4D97-AF65-F5344CB8AC3E}">
        <p14:creationId xmlns:p14="http://schemas.microsoft.com/office/powerpoint/2010/main" val="1163654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Rectángulo"/>
          <p:cNvSpPr>
            <a:spLocks noChangeArrowheads="1"/>
          </p:cNvSpPr>
          <p:nvPr/>
        </p:nvSpPr>
        <p:spPr bwMode="auto">
          <a:xfrm>
            <a:off x="942536" y="1463041"/>
            <a:ext cx="10480430" cy="45858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AR" altLang="es-AR" b="1" dirty="0">
                <a:latin typeface="+mn-lt"/>
                <a:cs typeface="Arial" panose="020B0604020202020204" pitchFamily="34" charset="0"/>
              </a:rPr>
              <a:t>LOS BIOGEÓGRAFOS RECONOCEN DOS RAMAS DENTRO DE LA INVESTIGACIÓN BIOGEOGRÁFICA: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AR" altLang="es-AR" b="1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AR" altLang="es-AR" sz="3600" b="1" dirty="0">
                <a:latin typeface="+mn-lt"/>
                <a:cs typeface="Arial" panose="020B0604020202020204" pitchFamily="34" charset="0"/>
              </a:rPr>
              <a:t>1. BIOGEOGRAFÍA HISTÓRICA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AR" altLang="es-AR" sz="3600" b="1" dirty="0">
                <a:latin typeface="+mn-lt"/>
                <a:cs typeface="Arial" panose="020B0604020202020204" pitchFamily="34" charset="0"/>
              </a:rPr>
              <a:t>2. BIOGEOGRAFÍA ECOLÓGICA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AR" altLang="es-AR" sz="2800" b="1" dirty="0">
              <a:latin typeface="+mj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s-AR" altLang="es-A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Rectángulo"/>
          <p:cNvSpPr>
            <a:spLocks noGrp="1" noChangeArrowheads="1"/>
          </p:cNvSpPr>
          <p:nvPr>
            <p:ph type="title"/>
          </p:nvPr>
        </p:nvSpPr>
        <p:spPr bwMode="auto">
          <a:xfrm>
            <a:off x="781929" y="569810"/>
            <a:ext cx="10515600" cy="61493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AR" altLang="es-AR" b="1" dirty="0">
                <a:latin typeface="+mn-lt"/>
                <a:cs typeface="Arial" panose="020B0604020202020204" pitchFamily="34" charset="0"/>
              </a:rPr>
              <a:t>BIOGEOGRAFÍA HISTÓRICA</a:t>
            </a:r>
            <a:br>
              <a:rPr lang="es-AR" altLang="es-AR" b="1" dirty="0">
                <a:latin typeface="+mn-lt"/>
                <a:cs typeface="Arial" panose="020B0604020202020204" pitchFamily="34" charset="0"/>
              </a:rPr>
            </a:br>
            <a:endParaRPr lang="es-AR" altLang="es-AR" b="1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AR" altLang="es-AR" b="1" dirty="0">
                <a:latin typeface="+mn-lt"/>
                <a:cs typeface="Arial" panose="020B0604020202020204" pitchFamily="34" charset="0"/>
              </a:rPr>
              <a:t>* Estudia cómo los procesos ecológicos (evolutivos, tectónicos, etc.) que suceden en  grandes escalas de tiempo (en millones de años), actúan sobre la distribución de los organismos. </a:t>
            </a:r>
            <a:br>
              <a:rPr lang="es-AR" altLang="es-AR" b="1" dirty="0">
                <a:latin typeface="+mn-lt"/>
                <a:cs typeface="Arial" panose="020B0604020202020204" pitchFamily="34" charset="0"/>
              </a:rPr>
            </a:br>
            <a:br>
              <a:rPr lang="es-AR" altLang="es-AR" b="1" dirty="0">
                <a:latin typeface="+mn-lt"/>
                <a:cs typeface="Arial" panose="020B0604020202020204" pitchFamily="34" charset="0"/>
              </a:rPr>
            </a:br>
            <a:r>
              <a:rPr lang="es-AR" altLang="es-AR" b="1" dirty="0">
                <a:latin typeface="+mn-lt"/>
              </a:rPr>
              <a:t>* </a:t>
            </a:r>
            <a:r>
              <a:rPr lang="es-AR" altLang="es-AR" b="1" dirty="0">
                <a:latin typeface="+mn-lt"/>
                <a:cs typeface="Arial" panose="020B0604020202020204" pitchFamily="34" charset="0"/>
              </a:rPr>
              <a:t>Busca reconstruir el origen, la dispersión y la extinción de especies y biotas. </a:t>
            </a:r>
            <a:endParaRPr lang="es-AR" altLang="es-AR" sz="28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12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Rectángulo"/>
          <p:cNvSpPr>
            <a:spLocks noChangeArrowheads="1"/>
          </p:cNvSpPr>
          <p:nvPr/>
        </p:nvSpPr>
        <p:spPr bwMode="auto">
          <a:xfrm>
            <a:off x="942536" y="1463041"/>
            <a:ext cx="10480430" cy="36625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AR" altLang="es-AR" b="1" dirty="0">
                <a:latin typeface="+mn-lt"/>
                <a:cs typeface="Arial" panose="020B0604020202020204" pitchFamily="34" charset="0"/>
              </a:rPr>
              <a:t>BIOGEOGRAFÍA ECOLÓGICA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AR" altLang="es-AR" sz="2800" b="1" dirty="0"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s-AR" altLang="es-AR" b="1" dirty="0">
                <a:latin typeface="+mn-lt"/>
                <a:cs typeface="Arial" panose="020B0604020202020204" pitchFamily="34" charset="0"/>
              </a:rPr>
              <a:t>* Estudia cómo los procesos ecológicos, que suceden en escalas cortas de tiempo, actúan sobre la distribución de los organismos. </a:t>
            </a:r>
          </a:p>
          <a:p>
            <a:pPr>
              <a:spcBef>
                <a:spcPct val="0"/>
              </a:spcBef>
            </a:pPr>
            <a:endParaRPr lang="es-AR" altLang="es-AR" sz="28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10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34666" y="680494"/>
            <a:ext cx="10908632" cy="56991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altLang="es-AR" sz="2000" b="1" dirty="0">
                <a:latin typeface="+mn-lt"/>
                <a:cs typeface="Arial" panose="020B0604020202020204" pitchFamily="34" charset="0"/>
              </a:rPr>
              <a:t>Gradiente Latitudinal</a:t>
            </a:r>
            <a:r>
              <a:rPr lang="es-AR" altLang="es-AR" sz="2000" dirty="0">
                <a:latin typeface="+mn-lt"/>
                <a:cs typeface="Arial" panose="020B0604020202020204" pitchFamily="34" charset="0"/>
              </a:rPr>
              <a:t>: </a:t>
            </a:r>
            <a:br>
              <a:rPr lang="es-AR" altLang="es-AR" sz="2000" dirty="0">
                <a:latin typeface="+mn-lt"/>
                <a:cs typeface="Arial" panose="020B0604020202020204" pitchFamily="34" charset="0"/>
              </a:rPr>
            </a:br>
            <a:br>
              <a:rPr lang="es-AR" altLang="es-AR" sz="2000" dirty="0">
                <a:latin typeface="+mn-lt"/>
                <a:cs typeface="Arial" panose="020B0604020202020204" pitchFamily="34" charset="0"/>
              </a:rPr>
            </a:br>
            <a:r>
              <a:rPr lang="es-AR" altLang="es-AR" sz="2000" dirty="0">
                <a:latin typeface="+mn-lt"/>
                <a:cs typeface="Arial" panose="020B0604020202020204" pitchFamily="34" charset="0"/>
              </a:rPr>
              <a:t> * La diversidad aumenta de manera general desde los polos al Ecuador.</a:t>
            </a:r>
            <a:br>
              <a:rPr lang="es-AR" altLang="es-AR" sz="2000" dirty="0">
                <a:latin typeface="+mn-lt"/>
                <a:cs typeface="Arial" panose="020B0604020202020204" pitchFamily="34" charset="0"/>
              </a:rPr>
            </a:br>
            <a:br>
              <a:rPr lang="es-AR" altLang="es-AR" sz="2000" dirty="0">
                <a:latin typeface="+mn-lt"/>
                <a:cs typeface="Arial" panose="020B0604020202020204" pitchFamily="34" charset="0"/>
              </a:rPr>
            </a:br>
            <a:r>
              <a:rPr lang="es-AR" altLang="es-AR" sz="2000" dirty="0">
                <a:latin typeface="+mn-lt"/>
                <a:cs typeface="Arial" panose="020B0604020202020204" pitchFamily="34" charset="0"/>
              </a:rPr>
              <a:t> * El gradiente latitudinal de diversidad se verifica para todos los componentes:</a:t>
            </a:r>
          </a:p>
          <a:p>
            <a:r>
              <a:rPr lang="es-AR" altLang="es-AR" sz="2000" dirty="0">
                <a:latin typeface="+mn-lt"/>
                <a:cs typeface="Arial" panose="020B0604020202020204" pitchFamily="34" charset="0"/>
              </a:rPr>
              <a:t> </a:t>
            </a:r>
          </a:p>
          <a:p>
            <a:r>
              <a:rPr lang="es-AR" altLang="es-AR" sz="2000" dirty="0">
                <a:latin typeface="+mn-lt"/>
                <a:cs typeface="Arial" panose="020B0604020202020204" pitchFamily="34" charset="0"/>
              </a:rPr>
              <a:t>* Diversidad alfa (diversidad en una única localidad).</a:t>
            </a:r>
          </a:p>
          <a:p>
            <a:endParaRPr lang="es-AR" altLang="es-AR" sz="2000" dirty="0">
              <a:latin typeface="+mn-lt"/>
              <a:cs typeface="Arial" panose="020B0604020202020204" pitchFamily="34" charset="0"/>
            </a:endParaRPr>
          </a:p>
          <a:p>
            <a:r>
              <a:rPr lang="es-AR" altLang="es-AR" sz="2000" dirty="0">
                <a:latin typeface="+mn-lt"/>
                <a:cs typeface="Arial" panose="020B0604020202020204" pitchFamily="34" charset="0"/>
              </a:rPr>
              <a:t>* Diversidad beta (similitud y recambio de especies entre localidades).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AR" altLang="es-AR" sz="2000" dirty="0">
              <a:latin typeface="+mn-lt"/>
              <a:cs typeface="Arial" panose="020B0604020202020204" pitchFamily="34" charset="0"/>
            </a:endParaRPr>
          </a:p>
          <a:p>
            <a:r>
              <a:rPr lang="es-AR" altLang="es-AR" sz="2000" dirty="0">
                <a:latin typeface="+mn-lt"/>
                <a:cs typeface="Arial" panose="020B0604020202020204" pitchFamily="34" charset="0"/>
              </a:rPr>
              <a:t> * Diversidad gama (diversidad de especies a escala de paisaje o regional).</a:t>
            </a:r>
          </a:p>
          <a:p>
            <a:endParaRPr lang="es-AR" altLang="es-AR" sz="2000" dirty="0">
              <a:latin typeface="+mn-lt"/>
              <a:cs typeface="Arial" panose="020B0604020202020204" pitchFamily="34" charset="0"/>
            </a:endParaRPr>
          </a:p>
          <a:p>
            <a:endParaRPr lang="es-AR" sz="2000" dirty="0">
              <a:latin typeface="+mn-lt"/>
              <a:cs typeface="Arial" panose="020B0604020202020204" pitchFamily="34" charset="0"/>
            </a:endParaRPr>
          </a:p>
          <a:p>
            <a:r>
              <a:rPr lang="es-AR" sz="2000" b="1" dirty="0">
                <a:latin typeface="+mn-lt"/>
                <a:cs typeface="Arial" panose="020B0604020202020204" pitchFamily="34" charset="0"/>
              </a:rPr>
              <a:t>Gradiente Altitudinal:</a:t>
            </a:r>
          </a:p>
          <a:p>
            <a:endParaRPr lang="es-AR" sz="200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AR" sz="2000" dirty="0">
                <a:latin typeface="+mn-lt"/>
                <a:cs typeface="Arial" panose="020B0604020202020204" pitchFamily="34" charset="0"/>
              </a:rPr>
              <a:t>* Presencia de cinturones o fajas altitudinales en ambientes de montaña que determinan la distribución, abundancia y diversidad de las especies.</a:t>
            </a:r>
          </a:p>
          <a:p>
            <a:pPr>
              <a:lnSpc>
                <a:spcPct val="150000"/>
              </a:lnSpc>
            </a:pPr>
            <a:r>
              <a:rPr lang="es-AR" altLang="es-AR" sz="2000" dirty="0">
                <a:latin typeface="+mn-lt"/>
                <a:cs typeface="Arial" panose="020B0604020202020204" pitchFamily="34" charset="0"/>
              </a:rPr>
              <a:t>* La diversidad disminuye de manera general  con el aumenta de la altitud.</a:t>
            </a:r>
            <a:br>
              <a:rPr lang="es-AR" altLang="es-AR" sz="2000" dirty="0">
                <a:latin typeface="+mn-lt"/>
                <a:cs typeface="Arial" panose="020B0604020202020204" pitchFamily="34" charset="0"/>
              </a:rPr>
            </a:br>
            <a:br>
              <a:rPr lang="es-AR" altLang="es-AR" sz="2000" dirty="0">
                <a:latin typeface="+mn-lt"/>
                <a:cs typeface="Arial" panose="020B0604020202020204" pitchFamily="34" charset="0"/>
              </a:rPr>
            </a:br>
            <a:endParaRPr lang="es-AR" sz="2000" dirty="0">
              <a:latin typeface="+mn-lt"/>
              <a:cs typeface="Arial" panose="020B0604020202020204" pitchFamily="34" charset="0"/>
            </a:endParaRPr>
          </a:p>
          <a:p>
            <a:endParaRPr lang="es-AR" sz="2000" dirty="0">
              <a:latin typeface="+mn-lt"/>
              <a:cs typeface="Arial" panose="020B0604020202020204" pitchFamily="34" charset="0"/>
            </a:endParaRPr>
          </a:p>
          <a:p>
            <a:r>
              <a:rPr lang="es-AR" sz="2000" dirty="0">
                <a:latin typeface="+mn-lt"/>
                <a:cs typeface="Arial" panose="020B0604020202020204" pitchFamily="34" charset="0"/>
              </a:rPr>
              <a:t>: </a:t>
            </a:r>
          </a:p>
          <a:p>
            <a:endParaRPr lang="es-AR" altLang="es-AR" sz="2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795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Rectángulo"/>
          <p:cNvSpPr txBox="1">
            <a:spLocks noChangeArrowheads="1"/>
          </p:cNvSpPr>
          <p:nvPr/>
        </p:nvSpPr>
        <p:spPr bwMode="auto">
          <a:xfrm>
            <a:off x="934329" y="2189060"/>
            <a:ext cx="10515600" cy="2086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AR" altLang="es-AR" sz="4800" b="1" dirty="0">
              <a:latin typeface="+mn-lt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AR" altLang="es-AR" sz="4800" b="1" dirty="0">
                <a:latin typeface="+mn-lt"/>
                <a:cs typeface="Arial" panose="020B0604020202020204" pitchFamily="34" charset="0"/>
              </a:rPr>
              <a:t>BIOGEOGRAFÍA HISTÓRICA</a:t>
            </a:r>
            <a:br>
              <a:rPr lang="es-AR" altLang="es-AR" sz="4800" b="1" dirty="0">
                <a:latin typeface="+mn-lt"/>
                <a:cs typeface="Arial" panose="020B0604020202020204" pitchFamily="34" charset="0"/>
              </a:rPr>
            </a:br>
            <a:endParaRPr lang="es-AR" altLang="es-AR" sz="48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6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335" y="196312"/>
            <a:ext cx="10515600" cy="63029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AR" sz="3200" b="1" u="sng" dirty="0">
                <a:latin typeface="+mn-lt"/>
              </a:rPr>
              <a:t>ENFOQUES DE LA BIOGEOGRAFÍA HISTÓRICA</a:t>
            </a:r>
            <a:r>
              <a:rPr lang="es-AR" b="1" u="sng" dirty="0">
                <a:latin typeface="+mn-lt"/>
              </a:rPr>
              <a:t> </a:t>
            </a:r>
            <a:r>
              <a:rPr lang="es-AR" sz="2400" b="1" dirty="0">
                <a:latin typeface="+mn-lt"/>
              </a:rPr>
              <a:t>(</a:t>
            </a:r>
            <a:r>
              <a:rPr lang="es-AR" sz="2400" b="1" i="1" dirty="0">
                <a:latin typeface="+mn-lt"/>
              </a:rPr>
              <a:t>sensu</a:t>
            </a:r>
            <a:r>
              <a:rPr lang="es-AR" sz="2400" b="1" dirty="0">
                <a:latin typeface="+mn-lt"/>
              </a:rPr>
              <a:t> </a:t>
            </a:r>
            <a:r>
              <a:rPr lang="es-AR" sz="2400" b="1" dirty="0" err="1">
                <a:latin typeface="+mn-lt"/>
              </a:rPr>
              <a:t>Crisci</a:t>
            </a:r>
            <a:r>
              <a:rPr lang="es-AR" sz="2400" b="1" dirty="0">
                <a:latin typeface="+mn-lt"/>
              </a:rPr>
              <a:t> </a:t>
            </a:r>
            <a:r>
              <a:rPr lang="es-AR" sz="2400" b="1" i="1" dirty="0">
                <a:latin typeface="+mn-lt"/>
              </a:rPr>
              <a:t>et al</a:t>
            </a:r>
            <a:r>
              <a:rPr lang="es-AR" sz="2400" b="1" dirty="0">
                <a:latin typeface="+mn-lt"/>
              </a:rPr>
              <a:t>., 2000)</a:t>
            </a:r>
            <a:br>
              <a:rPr lang="es-AR" b="1" dirty="0">
                <a:latin typeface="+mn-lt"/>
              </a:rPr>
            </a:br>
            <a:r>
              <a:rPr lang="es-AR" sz="2800" b="1" dirty="0">
                <a:solidFill>
                  <a:srgbClr val="00B0F0"/>
                </a:solidFill>
                <a:latin typeface="+mn-lt"/>
              </a:rPr>
              <a:t>1- Centros de Origen y Dispersión </a:t>
            </a:r>
            <a:br>
              <a:rPr lang="es-AR" sz="2800" b="1" dirty="0">
                <a:solidFill>
                  <a:srgbClr val="C00000"/>
                </a:solidFill>
                <a:latin typeface="+mn-lt"/>
              </a:rPr>
            </a:br>
            <a:r>
              <a:rPr lang="es-AR" sz="2800" b="1" dirty="0">
                <a:solidFill>
                  <a:srgbClr val="C00000"/>
                </a:solidFill>
                <a:latin typeface="+mn-lt"/>
              </a:rPr>
              <a:t>2- Biogeografía Filogenética </a:t>
            </a:r>
            <a:br>
              <a:rPr lang="es-AR" sz="2800" b="1" dirty="0">
                <a:latin typeface="+mn-lt"/>
              </a:rPr>
            </a:br>
            <a:r>
              <a:rPr lang="es-AR" sz="2800" b="1" dirty="0">
                <a:solidFill>
                  <a:srgbClr val="00B0F0"/>
                </a:solidFill>
                <a:latin typeface="+mn-lt"/>
              </a:rPr>
              <a:t>3-Áreas ancestrales</a:t>
            </a:r>
            <a:br>
              <a:rPr lang="es-AR" sz="2800" b="1" dirty="0">
                <a:solidFill>
                  <a:srgbClr val="00B0F0"/>
                </a:solidFill>
                <a:latin typeface="+mn-lt"/>
              </a:rPr>
            </a:br>
            <a:r>
              <a:rPr lang="es-AR" sz="2800" b="1" dirty="0">
                <a:solidFill>
                  <a:srgbClr val="C00000"/>
                </a:solidFill>
                <a:latin typeface="+mn-lt"/>
              </a:rPr>
              <a:t>4-Panbiogeografía </a:t>
            </a:r>
            <a:br>
              <a:rPr lang="es-AR" sz="2800" b="1" dirty="0">
                <a:solidFill>
                  <a:srgbClr val="C00000"/>
                </a:solidFill>
                <a:latin typeface="+mn-lt"/>
              </a:rPr>
            </a:br>
            <a:r>
              <a:rPr lang="es-AR" sz="2800" b="1" dirty="0">
                <a:solidFill>
                  <a:srgbClr val="C00000"/>
                </a:solidFill>
                <a:latin typeface="+mn-lt"/>
              </a:rPr>
              <a:t>5-Biogeografía </a:t>
            </a:r>
            <a:r>
              <a:rPr lang="es-AR" sz="2800" b="1" dirty="0" err="1">
                <a:solidFill>
                  <a:srgbClr val="C00000"/>
                </a:solidFill>
                <a:latin typeface="+mn-lt"/>
              </a:rPr>
              <a:t>Cladística</a:t>
            </a:r>
            <a:r>
              <a:rPr lang="es-AR" sz="2800" b="1" dirty="0">
                <a:solidFill>
                  <a:srgbClr val="C00000"/>
                </a:solidFill>
                <a:latin typeface="+mn-lt"/>
              </a:rPr>
              <a:t> </a:t>
            </a:r>
            <a:br>
              <a:rPr lang="es-AR" sz="2800" b="1" dirty="0">
                <a:solidFill>
                  <a:srgbClr val="C00000"/>
                </a:solidFill>
                <a:latin typeface="+mn-lt"/>
              </a:rPr>
            </a:br>
            <a:r>
              <a:rPr lang="es-AR" sz="2800" b="1" dirty="0">
                <a:solidFill>
                  <a:srgbClr val="C00000"/>
                </a:solidFill>
                <a:latin typeface="+mn-lt"/>
              </a:rPr>
              <a:t>6-Análisis de Simplicidad de Endemismo </a:t>
            </a:r>
            <a:br>
              <a:rPr lang="es-AR" sz="2800" b="1" dirty="0">
                <a:solidFill>
                  <a:srgbClr val="00B0F0"/>
                </a:solidFill>
                <a:latin typeface="+mn-lt"/>
              </a:rPr>
            </a:br>
            <a:r>
              <a:rPr lang="es-AR" sz="2800" b="1" dirty="0">
                <a:solidFill>
                  <a:srgbClr val="00B0F0"/>
                </a:solidFill>
                <a:latin typeface="+mn-lt"/>
              </a:rPr>
              <a:t>7- Métodos Basados en Eventos</a:t>
            </a:r>
            <a:br>
              <a:rPr lang="es-AR" sz="2800" b="1" dirty="0">
                <a:solidFill>
                  <a:srgbClr val="00B0F0"/>
                </a:solidFill>
                <a:latin typeface="+mn-lt"/>
              </a:rPr>
            </a:br>
            <a:r>
              <a:rPr lang="es-AR" sz="2800" b="1" dirty="0">
                <a:solidFill>
                  <a:srgbClr val="C00000"/>
                </a:solidFill>
                <a:latin typeface="+mn-lt"/>
              </a:rPr>
              <a:t>8-Filogeografía </a:t>
            </a:r>
            <a:br>
              <a:rPr lang="es-AR" sz="2800" b="1" dirty="0">
                <a:solidFill>
                  <a:srgbClr val="00B0F0"/>
                </a:solidFill>
                <a:latin typeface="+mn-lt"/>
              </a:rPr>
            </a:br>
            <a:r>
              <a:rPr lang="es-AR" sz="2800" b="1" dirty="0">
                <a:solidFill>
                  <a:srgbClr val="00B0F0"/>
                </a:solidFill>
                <a:latin typeface="+mn-lt"/>
              </a:rPr>
              <a:t>9-Biogeografía Experimental</a:t>
            </a:r>
          </a:p>
        </p:txBody>
      </p:sp>
    </p:spTree>
    <p:extLst>
      <p:ext uri="{BB962C8B-B14F-4D97-AF65-F5344CB8AC3E}">
        <p14:creationId xmlns:p14="http://schemas.microsoft.com/office/powerpoint/2010/main" val="38794507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684</Words>
  <Application>Microsoft Office PowerPoint</Application>
  <PresentationFormat>Panorámica</PresentationFormat>
  <Paragraphs>73</Paragraphs>
  <Slides>25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de Office</vt:lpstr>
      <vt:lpstr> BIOGEOGRAFÍA (Parte 1) CONCEPTOS, ENFOQUES Y MÉTODOS DE ANÁLISIS</vt:lpstr>
      <vt:lpstr>  BIOGEOGRAFÍA * Es la ciencia que estudia la distribución geográfica de los seres vivos en el tiempo y el espacio.  * Estudia la distribución geográfica de los seres vivos y los procesos que han llevado a su cambio a través del tiempo.  * Estudia los procesos causales históricos y ecológicos que determinan la distribución espacial y, por lo tanto, la biodiversidad de los organismos en nuestro planeta.  </vt:lpstr>
      <vt:lpstr>Presentación de PowerPoint</vt:lpstr>
      <vt:lpstr>Presentación de PowerPoint</vt:lpstr>
      <vt:lpstr>BIOGEOGRAFÍA HISTÓRICA  * Estudia cómo los procesos ecológicos (evolutivos, tectónicos, etc.) que suceden en  grandes escalas de tiempo (en millones de años), actúan sobre la distribución de los organismos.   * Busca reconstruir el origen, la dispersión y la extinción de especies y biotas. </vt:lpstr>
      <vt:lpstr>Presentación de PowerPoint</vt:lpstr>
      <vt:lpstr>Presentación de PowerPoint</vt:lpstr>
      <vt:lpstr>Presentación de PowerPoint</vt:lpstr>
      <vt:lpstr>ENFOQUES DE LA BIOGEOGRAFÍA HISTÓRICA (sensu Crisci et al., 2000) 1- Centros de Origen y Dispersión  2- Biogeografía Filogenética  3-Áreas ancestrales 4-Panbiogeografía  5-Biogeografía Cladística  6-Análisis de Simplicidad de Endemismo  7- Métodos Basados en Eventos 8-Filogeografía  9-Biogeografía Experimental</vt:lpstr>
      <vt:lpstr>Presentación de PowerPoint</vt:lpstr>
      <vt:lpstr>Presentación de PowerPoint</vt:lpstr>
      <vt:lpstr>Presentación de PowerPoint</vt:lpstr>
      <vt:lpstr>Presentación de PowerPoint</vt:lpstr>
      <vt:lpstr>CENTROS DE ORIGEN y DISPERSIÓN: Criterios utilizados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BIOGEOGRAFÍA:  CONCEPTOS, ENFOQUES  Y MÉTODOS DE ANÁLISIS</dc:title>
  <dc:creator>Usuario de Windows</dc:creator>
  <cp:lastModifiedBy>Claudia Melisa Martín</cp:lastModifiedBy>
  <cp:revision>78</cp:revision>
  <dcterms:created xsi:type="dcterms:W3CDTF">2020-05-19T19:47:37Z</dcterms:created>
  <dcterms:modified xsi:type="dcterms:W3CDTF">2024-04-10T20:15:03Z</dcterms:modified>
</cp:coreProperties>
</file>