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1" r:id="rId6"/>
    <p:sldId id="262" r:id="rId7"/>
    <p:sldId id="260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276e3bf51379e93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9518-26E2-4A9C-A234-BDA4B12BF2A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871C-744C-4B39-BB8A-253131E1A5A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145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9518-26E2-4A9C-A234-BDA4B12BF2A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871C-744C-4B39-BB8A-253131E1A5A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9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9518-26E2-4A9C-A234-BDA4B12BF2A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871C-744C-4B39-BB8A-253131E1A5A1}" type="slidenum">
              <a:rPr lang="en-US" smtClean="0"/>
              <a:t>‹Nº›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53854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9518-26E2-4A9C-A234-BDA4B12BF2A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871C-744C-4B39-BB8A-253131E1A5A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84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9518-26E2-4A9C-A234-BDA4B12BF2A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871C-744C-4B39-BB8A-253131E1A5A1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1605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9518-26E2-4A9C-A234-BDA4B12BF2A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871C-744C-4B39-BB8A-253131E1A5A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1889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9518-26E2-4A9C-A234-BDA4B12BF2A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871C-744C-4B39-BB8A-253131E1A5A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84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9518-26E2-4A9C-A234-BDA4B12BF2A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871C-744C-4B39-BB8A-253131E1A5A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866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9518-26E2-4A9C-A234-BDA4B12BF2A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871C-744C-4B39-BB8A-253131E1A5A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20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9518-26E2-4A9C-A234-BDA4B12BF2A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871C-744C-4B39-BB8A-253131E1A5A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682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9518-26E2-4A9C-A234-BDA4B12BF2A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871C-744C-4B39-BB8A-253131E1A5A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24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9518-26E2-4A9C-A234-BDA4B12BF2A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871C-744C-4B39-BB8A-253131E1A5A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081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9518-26E2-4A9C-A234-BDA4B12BF2A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871C-744C-4B39-BB8A-253131E1A5A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054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9518-26E2-4A9C-A234-BDA4B12BF2A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871C-744C-4B39-BB8A-253131E1A5A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024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9518-26E2-4A9C-A234-BDA4B12BF2A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871C-744C-4B39-BB8A-253131E1A5A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875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9518-26E2-4A9C-A234-BDA4B12BF2A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871C-744C-4B39-BB8A-253131E1A5A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79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9518-26E2-4A9C-A234-BDA4B12BF2A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3CA871C-744C-4B39-BB8A-253131E1A5A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232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5617"/>
          </a:xfrm>
        </p:spPr>
        <p:txBody>
          <a:bodyPr/>
          <a:lstStyle/>
          <a:p>
            <a:r>
              <a:rPr lang="es-ES" b="1" dirty="0" err="1" smtClean="0"/>
              <a:t>Passive</a:t>
            </a:r>
            <a:r>
              <a:rPr lang="es-ES" b="1" dirty="0" smtClean="0"/>
              <a:t> </a:t>
            </a:r>
            <a:r>
              <a:rPr lang="es-ES" b="1" dirty="0" err="1" smtClean="0"/>
              <a:t>voice</a:t>
            </a:r>
            <a:r>
              <a:rPr lang="es-ES" b="1" dirty="0" smtClean="0"/>
              <a:t> </a:t>
            </a:r>
            <a:endParaRPr lang="en-U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10748"/>
            <a:ext cx="10515600" cy="46662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800" dirty="0" smtClean="0">
                <a:solidFill>
                  <a:schemeClr val="tx1"/>
                </a:solidFill>
              </a:rPr>
              <a:t>Cuando usamos la voz pasiva, simplemente hablamos de la misma situación desde un punto de vista diferente. </a:t>
            </a:r>
          </a:p>
          <a:p>
            <a:pPr marL="0" indent="0">
              <a:buNone/>
            </a:pPr>
            <a:endParaRPr lang="es-ES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sz="2800" dirty="0" smtClean="0">
                <a:solidFill>
                  <a:schemeClr val="accent2"/>
                </a:solidFill>
              </a:rPr>
              <a:t>In </a:t>
            </a:r>
            <a:r>
              <a:rPr lang="es-ES" sz="2800" dirty="0" err="1" smtClean="0">
                <a:solidFill>
                  <a:schemeClr val="accent2"/>
                </a:solidFill>
              </a:rPr>
              <a:t>the</a:t>
            </a:r>
            <a:r>
              <a:rPr lang="es-ES" sz="2800" dirty="0" smtClean="0">
                <a:solidFill>
                  <a:schemeClr val="accent2"/>
                </a:solidFill>
              </a:rPr>
              <a:t> </a:t>
            </a:r>
            <a:r>
              <a:rPr lang="es-ES" sz="2800" b="1" dirty="0" smtClean="0">
                <a:solidFill>
                  <a:schemeClr val="accent2"/>
                </a:solidFill>
              </a:rPr>
              <a:t>‘Active </a:t>
            </a:r>
            <a:r>
              <a:rPr lang="es-ES" sz="2800" b="1" dirty="0" err="1" smtClean="0">
                <a:solidFill>
                  <a:schemeClr val="accent2"/>
                </a:solidFill>
              </a:rPr>
              <a:t>voice</a:t>
            </a:r>
            <a:r>
              <a:rPr lang="es-ES" sz="2800" b="1" dirty="0" smtClean="0">
                <a:solidFill>
                  <a:schemeClr val="accent2"/>
                </a:solidFill>
              </a:rPr>
              <a:t>’</a:t>
            </a:r>
            <a:r>
              <a:rPr lang="es-ES" sz="2800" dirty="0" smtClean="0">
                <a:solidFill>
                  <a:schemeClr val="accent2"/>
                </a:solidFill>
              </a:rPr>
              <a:t>,</a:t>
            </a:r>
            <a:r>
              <a:rPr lang="es-ES" sz="2800" b="1" dirty="0" smtClean="0">
                <a:solidFill>
                  <a:schemeClr val="accent2"/>
                </a:solidFill>
              </a:rPr>
              <a:t> </a:t>
            </a:r>
            <a:r>
              <a:rPr lang="es-ES" sz="2800" dirty="0" err="1">
                <a:solidFill>
                  <a:schemeClr val="accent2"/>
                </a:solidFill>
              </a:rPr>
              <a:t>t</a:t>
            </a:r>
            <a:r>
              <a:rPr lang="es-ES" sz="2800" dirty="0" err="1" smtClean="0">
                <a:solidFill>
                  <a:schemeClr val="accent2"/>
                </a:solidFill>
              </a:rPr>
              <a:t>he</a:t>
            </a:r>
            <a:r>
              <a:rPr lang="es-ES" sz="2800" dirty="0" smtClean="0">
                <a:solidFill>
                  <a:schemeClr val="accent2"/>
                </a:solidFill>
              </a:rPr>
              <a:t> </a:t>
            </a:r>
            <a:r>
              <a:rPr lang="es-ES" sz="2800" dirty="0" err="1" smtClean="0">
                <a:solidFill>
                  <a:schemeClr val="accent2"/>
                </a:solidFill>
              </a:rPr>
              <a:t>subject</a:t>
            </a:r>
            <a:r>
              <a:rPr lang="es-ES" sz="2800" dirty="0" smtClean="0">
                <a:solidFill>
                  <a:schemeClr val="accent2"/>
                </a:solidFill>
              </a:rPr>
              <a:t>, ‘</a:t>
            </a:r>
            <a:r>
              <a:rPr lang="es-ES" sz="2800" dirty="0" err="1" smtClean="0">
                <a:solidFill>
                  <a:schemeClr val="accent2"/>
                </a:solidFill>
              </a:rPr>
              <a:t>everyone</a:t>
            </a:r>
            <a:r>
              <a:rPr lang="es-ES" sz="2800" dirty="0" smtClean="0">
                <a:solidFill>
                  <a:schemeClr val="accent2"/>
                </a:solidFill>
              </a:rPr>
              <a:t>’ </a:t>
            </a:r>
            <a:r>
              <a:rPr lang="es-ES" sz="2800" dirty="0" err="1" smtClean="0">
                <a:solidFill>
                  <a:schemeClr val="accent2"/>
                </a:solidFill>
              </a:rPr>
              <a:t>does</a:t>
            </a:r>
            <a:r>
              <a:rPr lang="es-ES" sz="2800" dirty="0" smtClean="0">
                <a:solidFill>
                  <a:schemeClr val="accent2"/>
                </a:solidFill>
              </a:rPr>
              <a:t> </a:t>
            </a:r>
            <a:r>
              <a:rPr lang="es-ES" sz="2800" dirty="0" err="1" smtClean="0">
                <a:solidFill>
                  <a:schemeClr val="accent2"/>
                </a:solidFill>
              </a:rPr>
              <a:t>the</a:t>
            </a:r>
            <a:r>
              <a:rPr lang="es-ES" sz="2800" dirty="0" smtClean="0">
                <a:solidFill>
                  <a:schemeClr val="accent2"/>
                </a:solidFill>
              </a:rPr>
              <a:t> </a:t>
            </a:r>
            <a:r>
              <a:rPr lang="es-ES" sz="2800" dirty="0" err="1" smtClean="0">
                <a:solidFill>
                  <a:schemeClr val="accent2"/>
                </a:solidFill>
              </a:rPr>
              <a:t>action</a:t>
            </a:r>
            <a:r>
              <a:rPr lang="es-ES" sz="2800" dirty="0" smtClean="0">
                <a:solidFill>
                  <a:schemeClr val="accent2"/>
                </a:solidFill>
              </a:rPr>
              <a:t>.</a:t>
            </a:r>
            <a:endParaRPr lang="es-ES" sz="2800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s-ES" sz="2800" b="1" dirty="0" err="1" smtClean="0">
                <a:solidFill>
                  <a:schemeClr val="accent2"/>
                </a:solidFill>
              </a:rPr>
              <a:t>Everyone</a:t>
            </a:r>
            <a:r>
              <a:rPr lang="es-ES" sz="2800" b="1" dirty="0" smtClean="0">
                <a:solidFill>
                  <a:schemeClr val="accent2"/>
                </a:solidFill>
              </a:rPr>
              <a:t> </a:t>
            </a:r>
            <a:r>
              <a:rPr lang="es-ES" sz="2800" dirty="0" err="1" smtClean="0">
                <a:solidFill>
                  <a:schemeClr val="accent2"/>
                </a:solidFill>
              </a:rPr>
              <a:t>knows</a:t>
            </a:r>
            <a:r>
              <a:rPr lang="es-ES" sz="2800" dirty="0" smtClean="0">
                <a:solidFill>
                  <a:schemeClr val="accent2"/>
                </a:solidFill>
              </a:rPr>
              <a:t> Coca-Cola. 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s-ES" sz="2800" b="1" i="1" dirty="0" smtClean="0">
                <a:solidFill>
                  <a:schemeClr val="tx1"/>
                </a:solidFill>
              </a:rPr>
              <a:t>Versus</a:t>
            </a:r>
          </a:p>
          <a:p>
            <a:pPr marL="0" indent="0">
              <a:buNone/>
            </a:pPr>
            <a:r>
              <a:rPr lang="es-ES" sz="2800" dirty="0" smtClean="0">
                <a:solidFill>
                  <a:schemeClr val="tx2"/>
                </a:solidFill>
              </a:rPr>
              <a:t>In </a:t>
            </a:r>
            <a:r>
              <a:rPr lang="es-ES" sz="2800" dirty="0" err="1" smtClean="0">
                <a:solidFill>
                  <a:schemeClr val="tx2"/>
                </a:solidFill>
              </a:rPr>
              <a:t>the</a:t>
            </a:r>
            <a:r>
              <a:rPr lang="es-ES" sz="2800" dirty="0" smtClean="0">
                <a:solidFill>
                  <a:schemeClr val="tx2"/>
                </a:solidFill>
              </a:rPr>
              <a:t> </a:t>
            </a:r>
            <a:r>
              <a:rPr lang="es-ES" sz="2800" b="1" dirty="0" smtClean="0">
                <a:solidFill>
                  <a:schemeClr val="tx2"/>
                </a:solidFill>
              </a:rPr>
              <a:t>‘</a:t>
            </a:r>
            <a:r>
              <a:rPr lang="es-ES" sz="2800" b="1" dirty="0" err="1" smtClean="0">
                <a:solidFill>
                  <a:schemeClr val="tx2"/>
                </a:solidFill>
              </a:rPr>
              <a:t>Passive</a:t>
            </a:r>
            <a:r>
              <a:rPr lang="es-ES" sz="2800" b="1" dirty="0" smtClean="0">
                <a:solidFill>
                  <a:schemeClr val="tx2"/>
                </a:solidFill>
              </a:rPr>
              <a:t> </a:t>
            </a:r>
            <a:r>
              <a:rPr lang="es-ES" sz="2800" b="1" dirty="0" err="1" smtClean="0">
                <a:solidFill>
                  <a:schemeClr val="tx2"/>
                </a:solidFill>
              </a:rPr>
              <a:t>voice</a:t>
            </a:r>
            <a:r>
              <a:rPr lang="es-ES" sz="2800" b="1" dirty="0" smtClean="0">
                <a:solidFill>
                  <a:schemeClr val="tx2"/>
                </a:solidFill>
              </a:rPr>
              <a:t>’</a:t>
            </a:r>
            <a:r>
              <a:rPr lang="es-ES" sz="2800" dirty="0" smtClean="0">
                <a:solidFill>
                  <a:schemeClr val="tx2"/>
                </a:solidFill>
              </a:rPr>
              <a:t>, </a:t>
            </a:r>
            <a:r>
              <a:rPr lang="es-ES" sz="2800" dirty="0" err="1" smtClean="0">
                <a:solidFill>
                  <a:schemeClr val="tx2"/>
                </a:solidFill>
              </a:rPr>
              <a:t>the</a:t>
            </a:r>
            <a:r>
              <a:rPr lang="es-ES" sz="2800" dirty="0" smtClean="0">
                <a:solidFill>
                  <a:schemeClr val="tx2"/>
                </a:solidFill>
              </a:rPr>
              <a:t> </a:t>
            </a:r>
            <a:r>
              <a:rPr lang="es-ES" sz="2800" dirty="0" err="1" smtClean="0">
                <a:solidFill>
                  <a:schemeClr val="tx2"/>
                </a:solidFill>
              </a:rPr>
              <a:t>subject</a:t>
            </a:r>
            <a:r>
              <a:rPr lang="es-ES" sz="2800" dirty="0" smtClean="0">
                <a:solidFill>
                  <a:schemeClr val="tx2"/>
                </a:solidFill>
              </a:rPr>
              <a:t>, ‘Coca-Cola’ </a:t>
            </a:r>
            <a:r>
              <a:rPr lang="es-ES" sz="2800" dirty="0" err="1" smtClean="0">
                <a:solidFill>
                  <a:schemeClr val="tx2"/>
                </a:solidFill>
              </a:rPr>
              <a:t>receives</a:t>
            </a:r>
            <a:r>
              <a:rPr lang="es-ES" sz="2800" dirty="0" smtClean="0">
                <a:solidFill>
                  <a:schemeClr val="tx2"/>
                </a:solidFill>
              </a:rPr>
              <a:t> </a:t>
            </a:r>
            <a:r>
              <a:rPr lang="es-ES" sz="2800" dirty="0" err="1" smtClean="0">
                <a:solidFill>
                  <a:schemeClr val="tx2"/>
                </a:solidFill>
              </a:rPr>
              <a:t>the</a:t>
            </a:r>
            <a:r>
              <a:rPr lang="es-ES" sz="2800" dirty="0" smtClean="0">
                <a:solidFill>
                  <a:schemeClr val="tx2"/>
                </a:solidFill>
              </a:rPr>
              <a:t> </a:t>
            </a:r>
            <a:r>
              <a:rPr lang="es-ES" sz="2800" dirty="0" err="1" smtClean="0">
                <a:solidFill>
                  <a:schemeClr val="tx2"/>
                </a:solidFill>
              </a:rPr>
              <a:t>action</a:t>
            </a:r>
            <a:r>
              <a:rPr lang="es-ES" sz="2800" dirty="0" smtClean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r>
              <a:rPr lang="es-ES" sz="2800" b="1" dirty="0" smtClean="0">
                <a:solidFill>
                  <a:schemeClr val="tx2"/>
                </a:solidFill>
              </a:rPr>
              <a:t>Coca-Cola</a:t>
            </a:r>
            <a:r>
              <a:rPr lang="es-ES" sz="2800" dirty="0" smtClean="0">
                <a:solidFill>
                  <a:schemeClr val="tx2"/>
                </a:solidFill>
              </a:rPr>
              <a:t> </a:t>
            </a:r>
            <a:r>
              <a:rPr lang="es-ES" sz="2800" dirty="0" err="1" smtClean="0">
                <a:solidFill>
                  <a:schemeClr val="tx2"/>
                </a:solidFill>
              </a:rPr>
              <a:t>is</a:t>
            </a:r>
            <a:r>
              <a:rPr lang="es-ES" sz="2800" dirty="0" smtClean="0">
                <a:solidFill>
                  <a:schemeClr val="tx2"/>
                </a:solidFill>
              </a:rPr>
              <a:t> </a:t>
            </a:r>
            <a:r>
              <a:rPr lang="es-ES" sz="2800" dirty="0" err="1" smtClean="0">
                <a:solidFill>
                  <a:schemeClr val="tx2"/>
                </a:solidFill>
              </a:rPr>
              <a:t>known</a:t>
            </a:r>
            <a:r>
              <a:rPr lang="es-ES" sz="2800" dirty="0" smtClean="0">
                <a:solidFill>
                  <a:schemeClr val="tx2"/>
                </a:solidFill>
              </a:rPr>
              <a:t> </a:t>
            </a:r>
            <a:r>
              <a:rPr lang="es-ES" sz="2800" dirty="0" err="1" smtClean="0">
                <a:solidFill>
                  <a:schemeClr val="tx2"/>
                </a:solidFill>
              </a:rPr>
              <a:t>by</a:t>
            </a:r>
            <a:r>
              <a:rPr lang="es-ES" sz="2800" dirty="0" smtClean="0">
                <a:solidFill>
                  <a:schemeClr val="tx2"/>
                </a:solidFill>
              </a:rPr>
              <a:t> </a:t>
            </a:r>
            <a:r>
              <a:rPr lang="es-ES" sz="2800" dirty="0" err="1" smtClean="0">
                <a:solidFill>
                  <a:schemeClr val="tx2"/>
                </a:solidFill>
              </a:rPr>
              <a:t>everyone</a:t>
            </a:r>
            <a:r>
              <a:rPr lang="es-ES" sz="2800" dirty="0" smtClean="0">
                <a:solidFill>
                  <a:schemeClr val="tx2"/>
                </a:solidFill>
              </a:rPr>
              <a:t>. </a:t>
            </a:r>
            <a:endParaRPr lang="es-ES" sz="2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29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30507"/>
          </a:xfrm>
        </p:spPr>
        <p:txBody>
          <a:bodyPr>
            <a:normAutofit fontScale="90000"/>
          </a:bodyPr>
          <a:lstStyle/>
          <a:p>
            <a:pPr algn="l"/>
            <a:r>
              <a:rPr lang="es-ES" sz="3600" dirty="0" err="1" smtClean="0"/>
              <a:t>The</a:t>
            </a:r>
            <a:r>
              <a:rPr lang="es-ES" sz="3600" dirty="0" smtClean="0"/>
              <a:t> </a:t>
            </a:r>
            <a:r>
              <a:rPr lang="es-ES" sz="3600" b="1" u="sng" dirty="0" err="1" smtClean="0"/>
              <a:t>form</a:t>
            </a:r>
            <a:r>
              <a:rPr lang="es-ES" sz="3600" b="1" u="sng" dirty="0" smtClean="0"/>
              <a:t> of </a:t>
            </a:r>
            <a:r>
              <a:rPr lang="es-ES" sz="3600" b="1" u="sng" dirty="0" err="1" smtClean="0"/>
              <a:t>the</a:t>
            </a:r>
            <a:r>
              <a:rPr lang="es-ES" sz="3600" b="1" u="sng" dirty="0" smtClean="0"/>
              <a:t> </a:t>
            </a:r>
            <a:r>
              <a:rPr lang="es-ES" sz="3600" b="1" u="sng" dirty="0" err="1" smtClean="0"/>
              <a:t>verb</a:t>
            </a:r>
            <a:r>
              <a:rPr lang="es-ES" sz="3600" b="1" u="sng" dirty="0" smtClean="0"/>
              <a:t> </a:t>
            </a:r>
            <a:r>
              <a:rPr lang="es-ES" sz="3600" dirty="0" smtClean="0"/>
              <a:t>in </a:t>
            </a:r>
            <a:r>
              <a:rPr lang="es-ES" sz="3600" dirty="0" err="1" smtClean="0"/>
              <a:t>the</a:t>
            </a:r>
            <a:r>
              <a:rPr lang="es-ES" sz="3600" dirty="0" smtClean="0"/>
              <a:t> ‘active’ and ‘</a:t>
            </a:r>
            <a:r>
              <a:rPr lang="es-ES" sz="3600" dirty="0" err="1" smtClean="0"/>
              <a:t>passive</a:t>
            </a:r>
            <a:r>
              <a:rPr lang="es-ES" sz="3600" dirty="0" smtClean="0"/>
              <a:t>’ </a:t>
            </a:r>
            <a:r>
              <a:rPr lang="es-ES" sz="3600" dirty="0" err="1" smtClean="0"/>
              <a:t>voice</a:t>
            </a:r>
            <a:r>
              <a:rPr lang="es-ES" sz="3600" dirty="0" smtClean="0"/>
              <a:t> </a:t>
            </a:r>
            <a:r>
              <a:rPr lang="es-ES" sz="3600" dirty="0" err="1" smtClean="0"/>
              <a:t>is</a:t>
            </a:r>
            <a:r>
              <a:rPr lang="es-ES" sz="3600" dirty="0" smtClean="0"/>
              <a:t> </a:t>
            </a:r>
            <a:r>
              <a:rPr lang="es-ES" sz="3600" dirty="0" err="1" smtClean="0"/>
              <a:t>different</a:t>
            </a:r>
            <a:r>
              <a:rPr lang="es-ES" sz="3600" dirty="0" smtClean="0"/>
              <a:t>.</a:t>
            </a:r>
            <a:endParaRPr lang="en-US" sz="3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425147"/>
            <a:ext cx="9144000" cy="361784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s-ES" sz="3000" b="1" dirty="0" smtClean="0">
                <a:solidFill>
                  <a:schemeClr val="accent2">
                    <a:lumMod val="75000"/>
                  </a:schemeClr>
                </a:solidFill>
              </a:rPr>
              <a:t>Active</a:t>
            </a:r>
            <a:r>
              <a:rPr lang="es-ES" sz="3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algn="l"/>
            <a:r>
              <a:rPr lang="es-ES" sz="3000" dirty="0" err="1" smtClean="0">
                <a:solidFill>
                  <a:schemeClr val="accent2">
                    <a:lumMod val="75000"/>
                  </a:schemeClr>
                </a:solidFill>
              </a:rPr>
              <a:t>Everyone</a:t>
            </a:r>
            <a:r>
              <a:rPr lang="es-ES" sz="3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3000" b="1" u="sng" dirty="0" err="1" smtClean="0">
                <a:solidFill>
                  <a:schemeClr val="accent2">
                    <a:lumMod val="75000"/>
                  </a:schemeClr>
                </a:solidFill>
              </a:rPr>
              <a:t>speaks</a:t>
            </a:r>
            <a:r>
              <a:rPr lang="es-ES" sz="3000" dirty="0" smtClean="0">
                <a:solidFill>
                  <a:schemeClr val="accent2">
                    <a:lumMod val="75000"/>
                  </a:schemeClr>
                </a:solidFill>
              </a:rPr>
              <a:t> English in India.</a:t>
            </a:r>
          </a:p>
          <a:p>
            <a:pPr algn="l"/>
            <a:r>
              <a:rPr lang="es-ES" sz="3000" dirty="0" err="1" smtClean="0">
                <a:solidFill>
                  <a:schemeClr val="accent2">
                    <a:lumMod val="75000"/>
                  </a:schemeClr>
                </a:solidFill>
              </a:rPr>
              <a:t>Subject</a:t>
            </a:r>
            <a:r>
              <a:rPr lang="es-ES" sz="3000" dirty="0" smtClean="0">
                <a:solidFill>
                  <a:schemeClr val="accent2">
                    <a:lumMod val="75000"/>
                  </a:schemeClr>
                </a:solidFill>
              </a:rPr>
              <a:t> + </a:t>
            </a:r>
            <a:r>
              <a:rPr lang="es-ES" sz="3000" b="1" dirty="0" err="1" smtClean="0">
                <a:solidFill>
                  <a:schemeClr val="accent2">
                    <a:lumMod val="75000"/>
                  </a:schemeClr>
                </a:solidFill>
              </a:rPr>
              <a:t>verb</a:t>
            </a:r>
            <a:r>
              <a:rPr lang="es-ES" sz="3000" b="1" dirty="0" smtClean="0">
                <a:solidFill>
                  <a:schemeClr val="accent2">
                    <a:lumMod val="75000"/>
                  </a:schemeClr>
                </a:solidFill>
              </a:rPr>
              <a:t>(s)</a:t>
            </a:r>
            <a:r>
              <a:rPr lang="es-ES" sz="3000" dirty="0" smtClean="0">
                <a:solidFill>
                  <a:schemeClr val="accent2">
                    <a:lumMod val="75000"/>
                  </a:schemeClr>
                </a:solidFill>
              </a:rPr>
              <a:t> + ….</a:t>
            </a:r>
          </a:p>
          <a:p>
            <a:pPr algn="ctr"/>
            <a:r>
              <a:rPr lang="es-ES" sz="3000" b="1" i="1" dirty="0" smtClean="0">
                <a:solidFill>
                  <a:schemeClr val="tx1"/>
                </a:solidFill>
              </a:rPr>
              <a:t>Versus</a:t>
            </a:r>
          </a:p>
          <a:p>
            <a:pPr algn="l"/>
            <a:r>
              <a:rPr lang="es-ES" sz="3000" b="1" dirty="0" err="1" smtClean="0">
                <a:solidFill>
                  <a:schemeClr val="tx2">
                    <a:lumMod val="75000"/>
                  </a:schemeClr>
                </a:solidFill>
              </a:rPr>
              <a:t>Passive</a:t>
            </a:r>
            <a:endParaRPr lang="es-ES" sz="3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l"/>
            <a:r>
              <a:rPr lang="es-ES" sz="3000" dirty="0" smtClean="0">
                <a:solidFill>
                  <a:schemeClr val="tx2">
                    <a:lumMod val="75000"/>
                  </a:schemeClr>
                </a:solidFill>
              </a:rPr>
              <a:t>English</a:t>
            </a:r>
            <a:r>
              <a:rPr lang="es-ES" sz="3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3000" b="1" u="sng" dirty="0" err="1" smtClean="0">
                <a:solidFill>
                  <a:schemeClr val="tx2">
                    <a:lumMod val="75000"/>
                  </a:schemeClr>
                </a:solidFill>
              </a:rPr>
              <a:t>is</a:t>
            </a:r>
            <a:r>
              <a:rPr lang="es-ES" sz="3000" b="1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3000" b="1" u="sng" dirty="0" err="1" smtClean="0">
                <a:solidFill>
                  <a:schemeClr val="tx2">
                    <a:lumMod val="75000"/>
                  </a:schemeClr>
                </a:solidFill>
              </a:rPr>
              <a:t>spoken</a:t>
            </a:r>
            <a:r>
              <a:rPr lang="es-ES" sz="3000" b="1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3000" dirty="0" err="1" smtClean="0">
                <a:solidFill>
                  <a:schemeClr val="tx2">
                    <a:lumMod val="75000"/>
                  </a:schemeClr>
                </a:solidFill>
              </a:rPr>
              <a:t>by</a:t>
            </a:r>
            <a:r>
              <a:rPr lang="es-ES" sz="3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3000" dirty="0" err="1" smtClean="0">
                <a:solidFill>
                  <a:schemeClr val="tx2">
                    <a:lumMod val="75000"/>
                  </a:schemeClr>
                </a:solidFill>
              </a:rPr>
              <a:t>everyone</a:t>
            </a:r>
            <a:r>
              <a:rPr lang="es-ES" sz="3000" dirty="0" smtClean="0">
                <a:solidFill>
                  <a:schemeClr val="tx2">
                    <a:lumMod val="75000"/>
                  </a:schemeClr>
                </a:solidFill>
              </a:rPr>
              <a:t> in India. </a:t>
            </a:r>
          </a:p>
          <a:p>
            <a:pPr algn="l"/>
            <a:r>
              <a:rPr lang="es-ES" sz="3000" dirty="0" err="1" smtClean="0">
                <a:solidFill>
                  <a:schemeClr val="tx2">
                    <a:lumMod val="75000"/>
                  </a:schemeClr>
                </a:solidFill>
              </a:rPr>
              <a:t>Subject</a:t>
            </a:r>
            <a:r>
              <a:rPr lang="es-ES" sz="3000" dirty="0" smtClean="0">
                <a:solidFill>
                  <a:schemeClr val="tx2">
                    <a:lumMod val="75000"/>
                  </a:schemeClr>
                </a:solidFill>
              </a:rPr>
              <a:t> + </a:t>
            </a:r>
            <a:r>
              <a:rPr lang="es-ES" sz="3000" b="1" dirty="0" smtClean="0">
                <a:solidFill>
                  <a:schemeClr val="tx2">
                    <a:lumMod val="75000"/>
                  </a:schemeClr>
                </a:solidFill>
              </a:rPr>
              <a:t>to be + </a:t>
            </a:r>
            <a:r>
              <a:rPr lang="es-ES" sz="3000" b="1" dirty="0" err="1" smtClean="0">
                <a:solidFill>
                  <a:schemeClr val="tx2">
                    <a:lumMod val="75000"/>
                  </a:schemeClr>
                </a:solidFill>
              </a:rPr>
              <a:t>Past</a:t>
            </a:r>
            <a:r>
              <a:rPr lang="es-ES" sz="3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3000" b="1" dirty="0" err="1" smtClean="0">
                <a:solidFill>
                  <a:schemeClr val="tx2">
                    <a:lumMod val="75000"/>
                  </a:schemeClr>
                </a:solidFill>
              </a:rPr>
              <a:t>participle</a:t>
            </a:r>
            <a:r>
              <a:rPr lang="es-ES" sz="3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3000" dirty="0" smtClean="0">
                <a:solidFill>
                  <a:schemeClr val="tx2">
                    <a:lumMod val="75000"/>
                  </a:schemeClr>
                </a:solidFill>
              </a:rPr>
              <a:t>(regular </a:t>
            </a:r>
            <a:r>
              <a:rPr lang="es-ES" sz="3000" dirty="0" err="1" smtClean="0">
                <a:solidFill>
                  <a:schemeClr val="tx2">
                    <a:lumMod val="75000"/>
                  </a:schemeClr>
                </a:solidFill>
              </a:rPr>
              <a:t>or</a:t>
            </a:r>
            <a:r>
              <a:rPr lang="es-ES" sz="3000" dirty="0" smtClean="0">
                <a:solidFill>
                  <a:schemeClr val="tx2">
                    <a:lumMod val="75000"/>
                  </a:schemeClr>
                </a:solidFill>
              </a:rPr>
              <a:t> irregular)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9632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Other</a:t>
            </a:r>
            <a:r>
              <a:rPr lang="es-ES" dirty="0" smtClean="0"/>
              <a:t> </a:t>
            </a:r>
            <a:r>
              <a:rPr lang="es-ES" dirty="0" err="1" smtClean="0"/>
              <a:t>examples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85191" y="1431235"/>
            <a:ext cx="10850218" cy="45852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We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show </a:t>
            </a:r>
            <a:r>
              <a:rPr lang="es-ES" sz="2600" u="sng" dirty="0" err="1" smtClean="0">
                <a:solidFill>
                  <a:schemeClr val="accent2">
                    <a:lumMod val="75000"/>
                  </a:schemeClr>
                </a:solidFill>
              </a:rPr>
              <a:t>many</a:t>
            </a:r>
            <a:r>
              <a:rPr lang="es-ES" sz="2600" u="sng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600" u="sng" dirty="0" err="1" smtClean="0">
                <a:solidFill>
                  <a:schemeClr val="accent2">
                    <a:lumMod val="75000"/>
                  </a:schemeClr>
                </a:solidFill>
              </a:rPr>
              <a:t>examples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.  </a:t>
            </a:r>
            <a:r>
              <a:rPr lang="es-ES" sz="2600" i="1" dirty="0" smtClean="0">
                <a:solidFill>
                  <a:schemeClr val="accent2">
                    <a:lumMod val="75000"/>
                  </a:schemeClr>
                </a:solidFill>
              </a:rPr>
              <a:t>Active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s-ES" sz="2600" u="sng" dirty="0" err="1" smtClean="0">
                <a:solidFill>
                  <a:schemeClr val="tx2">
                    <a:lumMod val="75000"/>
                  </a:schemeClr>
                </a:solidFill>
              </a:rPr>
              <a:t>Many</a:t>
            </a:r>
            <a:r>
              <a:rPr lang="es-ES" sz="2600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u="sng" dirty="0" err="1" smtClean="0">
                <a:solidFill>
                  <a:schemeClr val="tx2">
                    <a:lumMod val="75000"/>
                  </a:schemeClr>
                </a:solidFill>
              </a:rPr>
              <a:t>examples</a:t>
            </a:r>
            <a:r>
              <a:rPr lang="es-ES" sz="2600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are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shown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.  </a:t>
            </a:r>
            <a:r>
              <a:rPr lang="es-ES" sz="2600" i="1" dirty="0" err="1" smtClean="0">
                <a:solidFill>
                  <a:schemeClr val="tx2">
                    <a:lumMod val="75000"/>
                  </a:schemeClr>
                </a:solidFill>
              </a:rPr>
              <a:t>Passive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The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students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share </a:t>
            </a:r>
            <a:r>
              <a:rPr lang="es-ES" sz="2600" u="sng" dirty="0" err="1" smtClean="0">
                <a:solidFill>
                  <a:schemeClr val="accent2">
                    <a:lumMod val="75000"/>
                  </a:schemeClr>
                </a:solidFill>
              </a:rPr>
              <a:t>computers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in </a:t>
            </a: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class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.  </a:t>
            </a:r>
            <a:r>
              <a:rPr lang="es-ES" sz="2600" i="1" dirty="0" smtClean="0">
                <a:solidFill>
                  <a:schemeClr val="accent2">
                    <a:lumMod val="75000"/>
                  </a:schemeClr>
                </a:solidFill>
              </a:rPr>
              <a:t>Active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s-ES" sz="2600" u="sng" dirty="0" err="1" smtClean="0">
                <a:solidFill>
                  <a:schemeClr val="tx2">
                    <a:lumMod val="75000"/>
                  </a:schemeClr>
                </a:solidFill>
              </a:rPr>
              <a:t>Computers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are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shared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by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students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in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class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.  </a:t>
            </a:r>
            <a:r>
              <a:rPr lang="es-ES" sz="2600" i="1" dirty="0" err="1" smtClean="0">
                <a:solidFill>
                  <a:schemeClr val="tx2">
                    <a:lumMod val="75000"/>
                  </a:schemeClr>
                </a:solidFill>
              </a:rPr>
              <a:t>Passive</a:t>
            </a:r>
            <a:endParaRPr lang="es-ES" sz="26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The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shop </a:t>
            </a: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offers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600" u="sng" dirty="0" err="1" smtClean="0">
                <a:solidFill>
                  <a:schemeClr val="accent2">
                    <a:lumMod val="75000"/>
                  </a:schemeClr>
                </a:solidFill>
              </a:rPr>
              <a:t>different</a:t>
            </a:r>
            <a:r>
              <a:rPr lang="es-ES" sz="2600" u="sng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600" u="sng" dirty="0" err="1" smtClean="0">
                <a:solidFill>
                  <a:schemeClr val="accent2">
                    <a:lumMod val="75000"/>
                  </a:schemeClr>
                </a:solidFill>
              </a:rPr>
              <a:t>types</a:t>
            </a:r>
            <a:r>
              <a:rPr lang="es-ES" sz="2600" u="sng" dirty="0" smtClean="0">
                <a:solidFill>
                  <a:schemeClr val="accent2">
                    <a:lumMod val="75000"/>
                  </a:schemeClr>
                </a:solidFill>
              </a:rPr>
              <a:t> of </a:t>
            </a:r>
            <a:r>
              <a:rPr lang="es-ES" sz="2600" u="sng" dirty="0" err="1" smtClean="0">
                <a:solidFill>
                  <a:schemeClr val="accent2">
                    <a:lumMod val="75000"/>
                  </a:schemeClr>
                </a:solidFill>
              </a:rPr>
              <a:t>accessories</a:t>
            </a:r>
            <a:r>
              <a:rPr lang="es-ES" sz="2600" i="1" dirty="0" smtClean="0">
                <a:solidFill>
                  <a:schemeClr val="accent2">
                    <a:lumMod val="75000"/>
                  </a:schemeClr>
                </a:solidFill>
              </a:rPr>
              <a:t>. Active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s-ES" sz="2600" u="sng" dirty="0" err="1" smtClean="0">
                <a:solidFill>
                  <a:schemeClr val="tx2">
                    <a:lumMod val="75000"/>
                  </a:schemeClr>
                </a:solidFill>
              </a:rPr>
              <a:t>Different</a:t>
            </a:r>
            <a:r>
              <a:rPr lang="es-ES" sz="2600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u="sng" dirty="0" err="1" smtClean="0">
                <a:solidFill>
                  <a:schemeClr val="tx2">
                    <a:lumMod val="75000"/>
                  </a:schemeClr>
                </a:solidFill>
              </a:rPr>
              <a:t>types</a:t>
            </a:r>
            <a:r>
              <a:rPr lang="es-ES" sz="2600" u="sng" dirty="0" smtClean="0">
                <a:solidFill>
                  <a:schemeClr val="tx2">
                    <a:lumMod val="75000"/>
                  </a:schemeClr>
                </a:solidFill>
              </a:rPr>
              <a:t> of </a:t>
            </a:r>
            <a:r>
              <a:rPr lang="es-ES" sz="2600" u="sng" dirty="0" err="1" smtClean="0">
                <a:solidFill>
                  <a:schemeClr val="tx2">
                    <a:lumMod val="75000"/>
                  </a:schemeClr>
                </a:solidFill>
              </a:rPr>
              <a:t>accessories</a:t>
            </a:r>
            <a:r>
              <a:rPr lang="es-ES" sz="2600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are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offered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by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shop</a:t>
            </a:r>
            <a:r>
              <a:rPr lang="es-ES" sz="2600" i="1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es-ES" sz="2600" i="1" dirty="0" err="1" smtClean="0">
                <a:solidFill>
                  <a:schemeClr val="tx2">
                    <a:lumMod val="75000"/>
                  </a:schemeClr>
                </a:solidFill>
              </a:rPr>
              <a:t>Passive</a:t>
            </a:r>
            <a:endParaRPr lang="es-ES" sz="2600" i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The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two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computers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understand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600" u="sng" dirty="0" err="1" smtClean="0">
                <a:solidFill>
                  <a:schemeClr val="accent2">
                    <a:lumMod val="75000"/>
                  </a:schemeClr>
                </a:solidFill>
              </a:rPr>
              <a:t>different</a:t>
            </a:r>
            <a:r>
              <a:rPr lang="es-ES" sz="2600" u="sng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600" u="sng" dirty="0" err="1" smtClean="0">
                <a:solidFill>
                  <a:schemeClr val="accent2">
                    <a:lumMod val="75000"/>
                  </a:schemeClr>
                </a:solidFill>
              </a:rPr>
              <a:t>types</a:t>
            </a:r>
            <a:r>
              <a:rPr lang="es-ES" sz="2600" u="sng" dirty="0" smtClean="0">
                <a:solidFill>
                  <a:schemeClr val="accent2">
                    <a:lumMod val="75000"/>
                  </a:schemeClr>
                </a:solidFill>
              </a:rPr>
              <a:t> of </a:t>
            </a:r>
            <a:r>
              <a:rPr lang="es-ES" sz="2600" u="sng" dirty="0" err="1" smtClean="0">
                <a:solidFill>
                  <a:schemeClr val="accent2">
                    <a:lumMod val="75000"/>
                  </a:schemeClr>
                </a:solidFill>
              </a:rPr>
              <a:t>code</a:t>
            </a:r>
            <a:r>
              <a:rPr lang="es-ES" sz="2600" i="1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es-ES" sz="2600" i="1" dirty="0" smtClean="0">
                <a:solidFill>
                  <a:schemeClr val="accent2">
                    <a:lumMod val="75000"/>
                  </a:schemeClr>
                </a:solidFill>
              </a:rPr>
              <a:t>Active</a:t>
            </a:r>
          </a:p>
          <a:p>
            <a:pPr marL="0" indent="0">
              <a:buNone/>
            </a:pPr>
            <a:r>
              <a:rPr lang="es-ES" sz="2600" u="sng" dirty="0" err="1" smtClean="0">
                <a:solidFill>
                  <a:schemeClr val="tx2">
                    <a:lumMod val="75000"/>
                  </a:schemeClr>
                </a:solidFill>
              </a:rPr>
              <a:t>Different</a:t>
            </a:r>
            <a:r>
              <a:rPr lang="es-ES" sz="2600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u="sng" dirty="0" err="1" smtClean="0">
                <a:solidFill>
                  <a:schemeClr val="tx2">
                    <a:lumMod val="75000"/>
                  </a:schemeClr>
                </a:solidFill>
              </a:rPr>
              <a:t>types</a:t>
            </a:r>
            <a:r>
              <a:rPr lang="es-ES" sz="2600" u="sng" dirty="0" smtClean="0">
                <a:solidFill>
                  <a:schemeClr val="tx2">
                    <a:lumMod val="75000"/>
                  </a:schemeClr>
                </a:solidFill>
              </a:rPr>
              <a:t> of </a:t>
            </a:r>
            <a:r>
              <a:rPr lang="es-ES" sz="2600" u="sng" dirty="0" err="1" smtClean="0">
                <a:solidFill>
                  <a:schemeClr val="tx2">
                    <a:lumMod val="75000"/>
                  </a:schemeClr>
                </a:solidFill>
              </a:rPr>
              <a:t>code</a:t>
            </a:r>
            <a:r>
              <a:rPr lang="es-ES" sz="2600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are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understood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by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two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computers</a:t>
            </a:r>
            <a:r>
              <a:rPr lang="es-ES" sz="2600" i="1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es-ES" sz="2600" i="1" dirty="0" err="1">
                <a:solidFill>
                  <a:schemeClr val="tx2">
                    <a:lumMod val="75000"/>
                  </a:schemeClr>
                </a:solidFill>
              </a:rPr>
              <a:t>Passive</a:t>
            </a:r>
            <a:endParaRPr lang="es-ES" sz="2600" i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ES" sz="2400" i="1" dirty="0" smtClean="0"/>
          </a:p>
          <a:p>
            <a:pPr marL="0" indent="0">
              <a:buNone/>
            </a:pPr>
            <a:endParaRPr lang="es-ES" sz="2400" i="1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045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812301" cy="1258957"/>
          </a:xfrm>
        </p:spPr>
        <p:txBody>
          <a:bodyPr>
            <a:normAutofit/>
          </a:bodyPr>
          <a:lstStyle/>
          <a:p>
            <a:r>
              <a:rPr lang="es-ES" dirty="0" err="1" smtClean="0">
                <a:solidFill>
                  <a:schemeClr val="accent2">
                    <a:lumMod val="75000"/>
                  </a:schemeClr>
                </a:solidFill>
              </a:rPr>
              <a:t>Negative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accent2">
                    <a:lumMod val="75000"/>
                  </a:schemeClr>
                </a:solidFill>
              </a:rPr>
              <a:t>form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es-ES" dirty="0" err="1" smtClean="0">
                <a:solidFill>
                  <a:schemeClr val="accent2">
                    <a:lumMod val="75000"/>
                  </a:schemeClr>
                </a:solidFill>
              </a:rPr>
              <a:t>Passive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accent2">
                    <a:lumMod val="75000"/>
                  </a:schemeClr>
                </a:solidFill>
              </a:rPr>
              <a:t>voice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s-E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ES" dirty="0" err="1" smtClean="0">
                <a:solidFill>
                  <a:schemeClr val="accent2">
                    <a:lumMod val="75000"/>
                  </a:schemeClr>
                </a:solidFill>
              </a:rPr>
              <a:t>Subject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 + </a:t>
            </a:r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</a:rPr>
              <a:t>to be + </a:t>
            </a:r>
            <a:r>
              <a:rPr lang="es-ES" b="1" dirty="0" err="1" smtClean="0">
                <a:solidFill>
                  <a:schemeClr val="accent2">
                    <a:lumMod val="75000"/>
                  </a:schemeClr>
                </a:solidFill>
              </a:rPr>
              <a:t>not</a:t>
            </a:r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+ </a:t>
            </a:r>
            <a:r>
              <a:rPr lang="es-ES" dirty="0" err="1" smtClean="0">
                <a:solidFill>
                  <a:schemeClr val="accent2">
                    <a:lumMod val="75000"/>
                  </a:schemeClr>
                </a:solidFill>
              </a:rPr>
              <a:t>Past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accent2">
                    <a:lumMod val="75000"/>
                  </a:schemeClr>
                </a:solidFill>
              </a:rPr>
              <a:t>Participle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1868557"/>
            <a:ext cx="10560509" cy="41728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ES" sz="2600" u="sng" dirty="0" err="1">
                <a:solidFill>
                  <a:schemeClr val="accent2">
                    <a:lumMod val="75000"/>
                  </a:schemeClr>
                </a:solidFill>
              </a:rPr>
              <a:t>We</a:t>
            </a:r>
            <a:r>
              <a:rPr lang="es-ES" sz="2600" u="sng" dirty="0">
                <a:solidFill>
                  <a:schemeClr val="accent2">
                    <a:lumMod val="75000"/>
                  </a:schemeClr>
                </a:solidFill>
              </a:rPr>
              <a:t> show </a:t>
            </a: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many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examples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.(+)</a:t>
            </a:r>
            <a:r>
              <a:rPr lang="es-ES" sz="2600" dirty="0" smtClean="0"/>
              <a:t>    </a:t>
            </a:r>
            <a:r>
              <a:rPr lang="es-ES" sz="2600" u="sng" dirty="0" err="1" smtClean="0">
                <a:solidFill>
                  <a:schemeClr val="accent2">
                    <a:lumMod val="75000"/>
                  </a:schemeClr>
                </a:solidFill>
              </a:rPr>
              <a:t>We</a:t>
            </a:r>
            <a:r>
              <a:rPr lang="es-ES" sz="2600" u="sng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600" u="sng" dirty="0" err="1" smtClean="0">
                <a:solidFill>
                  <a:schemeClr val="accent2">
                    <a:lumMod val="75000"/>
                  </a:schemeClr>
                </a:solidFill>
              </a:rPr>
              <a:t>don’t</a:t>
            </a:r>
            <a:r>
              <a:rPr lang="es-ES" sz="2600" u="sng" dirty="0" smtClean="0">
                <a:solidFill>
                  <a:schemeClr val="accent2">
                    <a:lumMod val="75000"/>
                  </a:schemeClr>
                </a:solidFill>
              </a:rPr>
              <a:t> show </a:t>
            </a: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many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examples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. (-)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Many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err="1">
                <a:solidFill>
                  <a:schemeClr val="tx2">
                    <a:lumMod val="75000"/>
                  </a:schemeClr>
                </a:solidFill>
              </a:rPr>
              <a:t>examples</a:t>
            </a:r>
            <a:r>
              <a:rPr lang="es-ES" sz="2600" dirty="0">
                <a:solidFill>
                  <a:schemeClr val="tx2">
                    <a:lumMod val="75000"/>
                  </a:schemeClr>
                </a:solidFill>
              </a:rPr>
              <a:t> are </a:t>
            </a:r>
            <a:r>
              <a:rPr lang="es-ES" sz="2600" dirty="0" err="1">
                <a:solidFill>
                  <a:schemeClr val="tx2">
                    <a:lumMod val="75000"/>
                  </a:schemeClr>
                </a:solidFill>
              </a:rPr>
              <a:t>shown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.(+)  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Examples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aren’t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shown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. (-)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The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600" dirty="0" err="1">
                <a:solidFill>
                  <a:schemeClr val="accent2">
                    <a:lumMod val="75000"/>
                  </a:schemeClr>
                </a:solidFill>
              </a:rPr>
              <a:t>students</a:t>
            </a:r>
            <a:r>
              <a:rPr lang="es-ES" sz="2600" dirty="0">
                <a:solidFill>
                  <a:schemeClr val="accent2">
                    <a:lumMod val="75000"/>
                  </a:schemeClr>
                </a:solidFill>
              </a:rPr>
              <a:t> share </a:t>
            </a:r>
            <a:r>
              <a:rPr lang="es-ES" sz="2600" dirty="0" err="1">
                <a:solidFill>
                  <a:schemeClr val="accent2">
                    <a:lumMod val="75000"/>
                  </a:schemeClr>
                </a:solidFill>
              </a:rPr>
              <a:t>computers</a:t>
            </a:r>
            <a:r>
              <a:rPr lang="es-ES" sz="2600" dirty="0">
                <a:solidFill>
                  <a:schemeClr val="accent2">
                    <a:lumMod val="75000"/>
                  </a:schemeClr>
                </a:solidFill>
              </a:rPr>
              <a:t> in </a:t>
            </a:r>
            <a:r>
              <a:rPr lang="es-ES" sz="2600" dirty="0" err="1">
                <a:solidFill>
                  <a:schemeClr val="accent2">
                    <a:lumMod val="75000"/>
                  </a:schemeClr>
                </a:solidFill>
              </a:rPr>
              <a:t>class</a:t>
            </a:r>
            <a:r>
              <a:rPr lang="es-ES" sz="2600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(+)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The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students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don’t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share </a:t>
            </a: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computers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 in </a:t>
            </a:r>
            <a:r>
              <a:rPr lang="es-ES" sz="2600" dirty="0" err="1" smtClean="0">
                <a:solidFill>
                  <a:schemeClr val="accent2">
                    <a:lumMod val="75000"/>
                  </a:schemeClr>
                </a:solidFill>
              </a:rPr>
              <a:t>class</a:t>
            </a:r>
            <a:r>
              <a:rPr lang="es-ES" sz="2600" dirty="0" smtClean="0">
                <a:solidFill>
                  <a:schemeClr val="accent2">
                    <a:lumMod val="75000"/>
                  </a:schemeClr>
                </a:solidFill>
              </a:rPr>
              <a:t>. (-)</a:t>
            </a:r>
            <a:endParaRPr lang="es-ES" sz="26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s-ES" sz="2600" dirty="0" err="1">
                <a:solidFill>
                  <a:schemeClr val="tx2">
                    <a:lumMod val="75000"/>
                  </a:schemeClr>
                </a:solidFill>
              </a:rPr>
              <a:t>Computers</a:t>
            </a:r>
            <a:r>
              <a:rPr lang="es-ES" sz="2600" dirty="0">
                <a:solidFill>
                  <a:schemeClr val="tx2">
                    <a:lumMod val="75000"/>
                  </a:schemeClr>
                </a:solidFill>
              </a:rPr>
              <a:t> are </a:t>
            </a:r>
            <a:r>
              <a:rPr lang="es-ES" sz="2600" dirty="0" err="1">
                <a:solidFill>
                  <a:schemeClr val="tx2">
                    <a:lumMod val="75000"/>
                  </a:schemeClr>
                </a:solidFill>
              </a:rPr>
              <a:t>shared</a:t>
            </a:r>
            <a:r>
              <a:rPr lang="es-ES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by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dirty="0" err="1">
                <a:solidFill>
                  <a:schemeClr val="tx2">
                    <a:lumMod val="75000"/>
                  </a:schemeClr>
                </a:solidFill>
              </a:rPr>
              <a:t>students</a:t>
            </a:r>
            <a:r>
              <a:rPr lang="es-ES" sz="2600" dirty="0">
                <a:solidFill>
                  <a:schemeClr val="tx2">
                    <a:lumMod val="75000"/>
                  </a:schemeClr>
                </a:solidFill>
              </a:rPr>
              <a:t> in </a:t>
            </a:r>
            <a:r>
              <a:rPr lang="es-ES" sz="2600" dirty="0" err="1">
                <a:solidFill>
                  <a:schemeClr val="tx2">
                    <a:lumMod val="75000"/>
                  </a:schemeClr>
                </a:solidFill>
              </a:rPr>
              <a:t>class</a:t>
            </a:r>
            <a:r>
              <a:rPr lang="es-ES" sz="2600" dirty="0">
                <a:solidFill>
                  <a:schemeClr val="tx2">
                    <a:lumMod val="75000"/>
                  </a:schemeClr>
                </a:solidFill>
              </a:rPr>
              <a:t>.  </a:t>
            </a:r>
            <a:r>
              <a:rPr lang="es-ES" sz="2600" dirty="0" smtClean="0">
                <a:solidFill>
                  <a:schemeClr val="tx2">
                    <a:lumMod val="75000"/>
                  </a:schemeClr>
                </a:solidFill>
              </a:rPr>
              <a:t>(+)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sz="2600" i="1" dirty="0" err="1" smtClean="0">
                <a:solidFill>
                  <a:schemeClr val="tx2">
                    <a:lumMod val="75000"/>
                  </a:schemeClr>
                </a:solidFill>
              </a:rPr>
              <a:t>Computers</a:t>
            </a:r>
            <a:r>
              <a:rPr lang="es-ES" sz="2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i="1" dirty="0" err="1" smtClean="0">
                <a:solidFill>
                  <a:schemeClr val="tx2">
                    <a:lumMod val="75000"/>
                  </a:schemeClr>
                </a:solidFill>
              </a:rPr>
              <a:t>aren’t</a:t>
            </a:r>
            <a:r>
              <a:rPr lang="es-ES" sz="2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i="1" dirty="0" err="1" smtClean="0">
                <a:solidFill>
                  <a:schemeClr val="tx2">
                    <a:lumMod val="75000"/>
                  </a:schemeClr>
                </a:solidFill>
              </a:rPr>
              <a:t>shared</a:t>
            </a:r>
            <a:r>
              <a:rPr lang="es-ES" sz="2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i="1" dirty="0" err="1" smtClean="0">
                <a:solidFill>
                  <a:schemeClr val="tx2">
                    <a:lumMod val="75000"/>
                  </a:schemeClr>
                </a:solidFill>
              </a:rPr>
              <a:t>by</a:t>
            </a:r>
            <a:r>
              <a:rPr lang="es-ES" sz="2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i="1" dirty="0" err="1" smtClean="0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es-ES" sz="2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600" i="1" dirty="0" err="1" smtClean="0">
                <a:solidFill>
                  <a:schemeClr val="tx2">
                    <a:lumMod val="75000"/>
                  </a:schemeClr>
                </a:solidFill>
              </a:rPr>
              <a:t>students</a:t>
            </a:r>
            <a:r>
              <a:rPr lang="es-ES" sz="2600" i="1" dirty="0" smtClean="0">
                <a:solidFill>
                  <a:schemeClr val="tx2">
                    <a:lumMod val="75000"/>
                  </a:schemeClr>
                </a:solidFill>
              </a:rPr>
              <a:t> in </a:t>
            </a:r>
            <a:r>
              <a:rPr lang="es-ES" sz="2600" i="1" dirty="0" err="1" smtClean="0">
                <a:solidFill>
                  <a:schemeClr val="tx2">
                    <a:lumMod val="75000"/>
                  </a:schemeClr>
                </a:solidFill>
              </a:rPr>
              <a:t>class</a:t>
            </a:r>
            <a:r>
              <a:rPr lang="es-ES" sz="2600" i="1" dirty="0" smtClean="0">
                <a:solidFill>
                  <a:schemeClr val="tx2">
                    <a:lumMod val="75000"/>
                  </a:schemeClr>
                </a:solidFill>
              </a:rPr>
              <a:t>. (-)</a:t>
            </a:r>
            <a:endParaRPr lang="es-ES" sz="2600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484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951576" cy="1245704"/>
          </a:xfrm>
        </p:spPr>
        <p:txBody>
          <a:bodyPr>
            <a:normAutofit fontScale="90000"/>
          </a:bodyPr>
          <a:lstStyle/>
          <a:p>
            <a:r>
              <a:rPr lang="es-ES" dirty="0" err="1">
                <a:solidFill>
                  <a:schemeClr val="tx2"/>
                </a:solidFill>
              </a:rPr>
              <a:t>Interrogative</a:t>
            </a:r>
            <a:r>
              <a:rPr lang="es-ES" dirty="0">
                <a:solidFill>
                  <a:schemeClr val="tx2"/>
                </a:solidFill>
              </a:rPr>
              <a:t> </a:t>
            </a:r>
            <a:r>
              <a:rPr lang="es-ES" dirty="0" err="1">
                <a:solidFill>
                  <a:schemeClr val="tx2"/>
                </a:solidFill>
              </a:rPr>
              <a:t>form</a:t>
            </a:r>
            <a:r>
              <a:rPr lang="es-ES" dirty="0">
                <a:solidFill>
                  <a:schemeClr val="tx2"/>
                </a:solidFill>
              </a:rPr>
              <a:t> (</a:t>
            </a:r>
            <a:r>
              <a:rPr lang="es-ES" dirty="0" err="1">
                <a:solidFill>
                  <a:schemeClr val="tx2"/>
                </a:solidFill>
              </a:rPr>
              <a:t>Passive</a:t>
            </a:r>
            <a:r>
              <a:rPr lang="es-ES" dirty="0">
                <a:solidFill>
                  <a:schemeClr val="tx2"/>
                </a:solidFill>
              </a:rPr>
              <a:t> </a:t>
            </a:r>
            <a:r>
              <a:rPr lang="es-ES" dirty="0" err="1">
                <a:solidFill>
                  <a:schemeClr val="tx2"/>
                </a:solidFill>
              </a:rPr>
              <a:t>voice</a:t>
            </a:r>
            <a:r>
              <a:rPr lang="es-ES" dirty="0">
                <a:solidFill>
                  <a:schemeClr val="tx2"/>
                </a:solidFill>
              </a:rPr>
              <a:t>)</a:t>
            </a:r>
            <a:br>
              <a:rPr lang="es-ES" dirty="0">
                <a:solidFill>
                  <a:schemeClr val="tx2"/>
                </a:solidFill>
              </a:rPr>
            </a:br>
            <a:r>
              <a:rPr lang="es-ES" sz="2000" b="1" dirty="0" smtClean="0">
                <a:solidFill>
                  <a:schemeClr val="tx2"/>
                </a:solidFill>
              </a:rPr>
              <a:t>*</a:t>
            </a:r>
            <a:r>
              <a:rPr lang="es-ES" sz="2200" dirty="0" smtClean="0">
                <a:solidFill>
                  <a:schemeClr val="tx2"/>
                </a:solidFill>
              </a:rPr>
              <a:t>En los ejemplos aparece la oración afirmativa, con su respectiva pregunta, en </a:t>
            </a:r>
            <a:r>
              <a:rPr lang="es-ES" sz="2200" b="1" dirty="0" smtClean="0">
                <a:solidFill>
                  <a:schemeClr val="accent2">
                    <a:lumMod val="75000"/>
                  </a:schemeClr>
                </a:solidFill>
              </a:rPr>
              <a:t>voz activa </a:t>
            </a:r>
            <a:r>
              <a:rPr lang="es-ES" sz="2200" dirty="0" smtClean="0">
                <a:solidFill>
                  <a:schemeClr val="tx2"/>
                </a:solidFill>
              </a:rPr>
              <a:t>y en </a:t>
            </a:r>
            <a:r>
              <a:rPr lang="es-ES" sz="2200" b="1" dirty="0" smtClean="0">
                <a:solidFill>
                  <a:schemeClr val="tx2"/>
                </a:solidFill>
              </a:rPr>
              <a:t>voz pasiva </a:t>
            </a:r>
            <a:r>
              <a:rPr lang="es-ES" sz="2200" dirty="0" smtClean="0">
                <a:solidFill>
                  <a:schemeClr val="tx2"/>
                </a:solidFill>
              </a:rPr>
              <a:t>para que compares.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1855304"/>
            <a:ext cx="10374980" cy="4386469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800" b="1" dirty="0" smtClean="0">
                <a:solidFill>
                  <a:schemeClr val="accent2">
                    <a:lumMod val="75000"/>
                  </a:schemeClr>
                </a:solidFill>
              </a:rPr>
              <a:t>ACTIVE VOICE</a:t>
            </a:r>
          </a:p>
          <a:p>
            <a:pPr>
              <a:lnSpc>
                <a:spcPct val="150000"/>
              </a:lnSpc>
            </a:pPr>
            <a:r>
              <a:rPr lang="es-ES" sz="2800" i="1" u="sng" dirty="0" err="1" smtClean="0">
                <a:solidFill>
                  <a:schemeClr val="accent2">
                    <a:lumMod val="75000"/>
                  </a:schemeClr>
                </a:solidFill>
              </a:rPr>
              <a:t>We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b="1" dirty="0" smtClean="0">
                <a:solidFill>
                  <a:schemeClr val="accent2">
                    <a:lumMod val="75000"/>
                  </a:schemeClr>
                </a:solidFill>
              </a:rPr>
              <a:t>show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dirty="0" err="1" smtClean="0">
                <a:solidFill>
                  <a:schemeClr val="accent2">
                    <a:lumMod val="75000"/>
                  </a:schemeClr>
                </a:solidFill>
              </a:rPr>
              <a:t>many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dirty="0" err="1" smtClean="0">
                <a:solidFill>
                  <a:schemeClr val="accent2">
                    <a:lumMod val="75000"/>
                  </a:schemeClr>
                </a:solidFill>
              </a:rPr>
              <a:t>examples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. (+)</a:t>
            </a:r>
          </a:p>
          <a:p>
            <a:pPr>
              <a:lnSpc>
                <a:spcPct val="150000"/>
              </a:lnSpc>
            </a:pPr>
            <a:r>
              <a:rPr lang="es-ES" sz="2800" b="1" dirty="0" smtClean="0">
                <a:solidFill>
                  <a:schemeClr val="accent2">
                    <a:lumMod val="75000"/>
                  </a:schemeClr>
                </a:solidFill>
              </a:rPr>
              <a:t>Do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i="1" u="sng" dirty="0" err="1">
                <a:solidFill>
                  <a:schemeClr val="accent2">
                    <a:lumMod val="75000"/>
                  </a:schemeClr>
                </a:solidFill>
              </a:rPr>
              <a:t>you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  <a:t>show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accent2">
                    <a:lumMod val="75000"/>
                  </a:schemeClr>
                </a:solidFill>
              </a:rPr>
              <a:t>many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accent2">
                    <a:lumMod val="75000"/>
                  </a:schemeClr>
                </a:solidFill>
              </a:rPr>
              <a:t>examples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? 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Yes, </a:t>
            </a:r>
            <a:r>
              <a:rPr lang="es-ES" sz="2800" i="1" u="sng" dirty="0" err="1" smtClean="0">
                <a:solidFill>
                  <a:schemeClr val="accent2">
                    <a:lumMod val="75000"/>
                  </a:schemeClr>
                </a:solidFill>
              </a:rPr>
              <a:t>we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b="1" dirty="0" smtClean="0">
                <a:solidFill>
                  <a:schemeClr val="accent2">
                    <a:lumMod val="75000"/>
                  </a:schemeClr>
                </a:solidFill>
              </a:rPr>
              <a:t>do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./No, </a:t>
            </a:r>
            <a:r>
              <a:rPr lang="es-ES" sz="2800" i="1" u="sng" dirty="0" err="1" smtClean="0">
                <a:solidFill>
                  <a:schemeClr val="accent2">
                    <a:lumMod val="75000"/>
                  </a:schemeClr>
                </a:solidFill>
              </a:rPr>
              <a:t>we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b="1" dirty="0" err="1" smtClean="0">
                <a:solidFill>
                  <a:schemeClr val="accent2">
                    <a:lumMod val="75000"/>
                  </a:schemeClr>
                </a:solidFill>
              </a:rPr>
              <a:t>don’t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b="1" dirty="0" smtClean="0">
                <a:solidFill>
                  <a:schemeClr val="tx2"/>
                </a:solidFill>
              </a:rPr>
              <a:t>PASSIVE VOICE</a:t>
            </a:r>
          </a:p>
          <a:p>
            <a:pPr>
              <a:lnSpc>
                <a:spcPct val="150000"/>
              </a:lnSpc>
            </a:pPr>
            <a:r>
              <a:rPr lang="es-ES" sz="2800" i="1" u="sng" dirty="0" err="1">
                <a:solidFill>
                  <a:schemeClr val="tx2">
                    <a:lumMod val="75000"/>
                  </a:schemeClr>
                </a:solidFill>
              </a:rPr>
              <a:t>Many</a:t>
            </a:r>
            <a:r>
              <a:rPr lang="es-ES" sz="2800" i="1" u="sng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i="1" u="sng" dirty="0" err="1">
                <a:solidFill>
                  <a:schemeClr val="tx2">
                    <a:lumMod val="75000"/>
                  </a:schemeClr>
                </a:solidFill>
              </a:rPr>
              <a:t>examples</a:t>
            </a:r>
            <a:r>
              <a:rPr lang="es-ES" sz="28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are </a:t>
            </a:r>
            <a:r>
              <a:rPr lang="es-ES" sz="2800" b="1" dirty="0" err="1">
                <a:solidFill>
                  <a:schemeClr val="tx2">
                    <a:lumMod val="75000"/>
                  </a:schemeClr>
                </a:solidFill>
              </a:rPr>
              <a:t>shown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.(+)   </a:t>
            </a:r>
          </a:p>
          <a:p>
            <a:pPr>
              <a:lnSpc>
                <a:spcPct val="150000"/>
              </a:lnSpc>
            </a:pPr>
            <a:r>
              <a:rPr lang="es-ES" sz="2800" b="1" dirty="0" smtClean="0">
                <a:solidFill>
                  <a:schemeClr val="tx2">
                    <a:lumMod val="75000"/>
                  </a:schemeClr>
                </a:solidFill>
              </a:rPr>
              <a:t>Are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i="1" u="sng" dirty="0" err="1" smtClean="0">
                <a:solidFill>
                  <a:schemeClr val="tx2">
                    <a:lumMod val="75000"/>
                  </a:schemeClr>
                </a:solidFill>
              </a:rPr>
              <a:t>many</a:t>
            </a:r>
            <a:r>
              <a:rPr lang="es-ES" sz="2800" i="1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i="1" u="sng" dirty="0" err="1" smtClean="0">
                <a:solidFill>
                  <a:schemeClr val="tx2">
                    <a:lumMod val="75000"/>
                  </a:schemeClr>
                </a:solidFill>
              </a:rPr>
              <a:t>examples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 err="1" smtClean="0">
                <a:solidFill>
                  <a:schemeClr val="tx2">
                    <a:lumMod val="75000"/>
                  </a:schemeClr>
                </a:solidFill>
              </a:rPr>
              <a:t>shown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? Yes, </a:t>
            </a:r>
            <a:r>
              <a:rPr lang="es-ES" sz="2800" i="1" u="sng" dirty="0" err="1" smtClean="0">
                <a:solidFill>
                  <a:schemeClr val="tx2">
                    <a:lumMod val="75000"/>
                  </a:schemeClr>
                </a:solidFill>
              </a:rPr>
              <a:t>they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 smtClean="0">
                <a:solidFill>
                  <a:schemeClr val="tx2">
                    <a:lumMod val="75000"/>
                  </a:schemeClr>
                </a:solidFill>
              </a:rPr>
              <a:t>are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./No, </a:t>
            </a:r>
            <a:r>
              <a:rPr lang="es-ES" sz="2800" i="1" u="sng" dirty="0" err="1" smtClean="0">
                <a:solidFill>
                  <a:schemeClr val="tx2">
                    <a:lumMod val="75000"/>
                  </a:schemeClr>
                </a:solidFill>
              </a:rPr>
              <a:t>they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 err="1" smtClean="0">
                <a:solidFill>
                  <a:schemeClr val="tx2">
                    <a:lumMod val="75000"/>
                  </a:schemeClr>
                </a:solidFill>
              </a:rPr>
              <a:t>aren’t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144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9600"/>
          </a:xfrm>
        </p:spPr>
        <p:txBody>
          <a:bodyPr>
            <a:normAutofit fontScale="90000"/>
          </a:bodyPr>
          <a:lstStyle/>
          <a:p>
            <a:r>
              <a:rPr lang="es-ES" dirty="0" err="1" smtClean="0">
                <a:solidFill>
                  <a:schemeClr val="accent2">
                    <a:lumMod val="75000"/>
                  </a:schemeClr>
                </a:solidFill>
              </a:rPr>
              <a:t>Examples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219200"/>
            <a:ext cx="10489430" cy="500932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ACTIVE VOICE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sz="2800" dirty="0" err="1" smtClean="0">
                <a:solidFill>
                  <a:schemeClr val="accent2">
                    <a:lumMod val="75000"/>
                  </a:schemeClr>
                </a:solidFill>
              </a:rPr>
              <a:t>The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accent2">
                    <a:lumMod val="75000"/>
                  </a:schemeClr>
                </a:solidFill>
              </a:rPr>
              <a:t>students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share </a:t>
            </a:r>
            <a:r>
              <a:rPr lang="es-ES" sz="2800" dirty="0" err="1">
                <a:solidFill>
                  <a:schemeClr val="accent2">
                    <a:lumMod val="75000"/>
                  </a:schemeClr>
                </a:solidFill>
              </a:rPr>
              <a:t>computers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in </a:t>
            </a:r>
            <a:r>
              <a:rPr lang="es-ES" sz="2800" dirty="0" err="1">
                <a:solidFill>
                  <a:schemeClr val="accent2">
                    <a:lumMod val="75000"/>
                  </a:schemeClr>
                </a:solidFill>
              </a:rPr>
              <a:t>class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. (+)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  <a:t>Do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i="1" u="sng" dirty="0" err="1">
                <a:solidFill>
                  <a:schemeClr val="accent2">
                    <a:lumMod val="75000"/>
                  </a:schemeClr>
                </a:solidFill>
              </a:rPr>
              <a:t>the</a:t>
            </a:r>
            <a:r>
              <a:rPr lang="es-ES" sz="2800" i="1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i="1" u="sng" dirty="0" err="1">
                <a:solidFill>
                  <a:schemeClr val="accent2">
                    <a:lumMod val="75000"/>
                  </a:schemeClr>
                </a:solidFill>
              </a:rPr>
              <a:t>students</a:t>
            </a:r>
            <a:r>
              <a:rPr lang="es-ES" sz="2800" i="1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  <a:t>share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accent2">
                    <a:lumMod val="75000"/>
                  </a:schemeClr>
                </a:solidFill>
              </a:rPr>
              <a:t>computers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in </a:t>
            </a:r>
            <a:r>
              <a:rPr lang="es-ES" sz="2800" dirty="0" err="1">
                <a:solidFill>
                  <a:schemeClr val="accent2">
                    <a:lumMod val="75000"/>
                  </a:schemeClr>
                </a:solidFill>
              </a:rPr>
              <a:t>class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?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Yes, </a:t>
            </a:r>
            <a:r>
              <a:rPr lang="es-ES" sz="2800" i="1" dirty="0" err="1" smtClean="0">
                <a:solidFill>
                  <a:schemeClr val="accent2">
                    <a:lumMod val="75000"/>
                  </a:schemeClr>
                </a:solidFill>
              </a:rPr>
              <a:t>they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b="1" dirty="0" smtClean="0">
                <a:solidFill>
                  <a:schemeClr val="accent2">
                    <a:lumMod val="75000"/>
                  </a:schemeClr>
                </a:solidFill>
              </a:rPr>
              <a:t>do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./No, </a:t>
            </a:r>
            <a:r>
              <a:rPr lang="es-ES" sz="2800" i="1" dirty="0" err="1" smtClean="0">
                <a:solidFill>
                  <a:schemeClr val="accent2">
                    <a:lumMod val="75000"/>
                  </a:schemeClr>
                </a:solidFill>
              </a:rPr>
              <a:t>they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b="1" dirty="0" err="1" smtClean="0">
                <a:solidFill>
                  <a:schemeClr val="accent2">
                    <a:lumMod val="75000"/>
                  </a:schemeClr>
                </a:solidFill>
              </a:rPr>
              <a:t>don’t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es-ES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PASSIVE VOICE</a:t>
            </a:r>
            <a:endParaRPr lang="es-ES" sz="28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10000"/>
              </a:lnSpc>
            </a:pPr>
            <a:r>
              <a:rPr lang="es-ES" sz="2800" i="1" u="sng" dirty="0" err="1" smtClean="0">
                <a:solidFill>
                  <a:schemeClr val="tx2">
                    <a:lumMod val="75000"/>
                  </a:schemeClr>
                </a:solidFill>
              </a:rPr>
              <a:t>Computers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are </a:t>
            </a:r>
            <a:r>
              <a:rPr lang="es-ES" sz="2800" b="1" dirty="0" err="1">
                <a:solidFill>
                  <a:schemeClr val="tx2">
                    <a:lumMod val="75000"/>
                  </a:schemeClr>
                </a:solidFill>
              </a:rPr>
              <a:t>shared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by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students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in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class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. (+)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Are </a:t>
            </a:r>
            <a:r>
              <a:rPr lang="es-ES" sz="2800" i="1" u="sng" dirty="0" err="1">
                <a:solidFill>
                  <a:schemeClr val="tx2">
                    <a:lumMod val="75000"/>
                  </a:schemeClr>
                </a:solidFill>
              </a:rPr>
              <a:t>computers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 err="1" smtClean="0">
                <a:solidFill>
                  <a:schemeClr val="tx2">
                    <a:lumMod val="75000"/>
                  </a:schemeClr>
                </a:solidFill>
              </a:rPr>
              <a:t>shared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by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students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in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class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? </a:t>
            </a:r>
            <a:endParaRPr lang="es-ES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Yes, </a:t>
            </a:r>
            <a:r>
              <a:rPr lang="es-ES" sz="2800" i="1" u="sng" dirty="0" err="1" smtClean="0">
                <a:solidFill>
                  <a:schemeClr val="tx2">
                    <a:lumMod val="75000"/>
                  </a:schemeClr>
                </a:solidFill>
              </a:rPr>
              <a:t>they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 smtClean="0">
                <a:solidFill>
                  <a:schemeClr val="tx2">
                    <a:lumMod val="75000"/>
                  </a:schemeClr>
                </a:solidFill>
              </a:rPr>
              <a:t>are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./No, </a:t>
            </a:r>
            <a:r>
              <a:rPr lang="es-ES" sz="2800" i="1" u="sng" dirty="0" err="1" smtClean="0">
                <a:solidFill>
                  <a:schemeClr val="tx2">
                    <a:lumMod val="75000"/>
                  </a:schemeClr>
                </a:solidFill>
              </a:rPr>
              <a:t>they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 err="1" smtClean="0">
                <a:solidFill>
                  <a:schemeClr val="tx2">
                    <a:lumMod val="75000"/>
                  </a:schemeClr>
                </a:solidFill>
              </a:rPr>
              <a:t>aren’t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s-ES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573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0087" y="940903"/>
            <a:ext cx="10190921" cy="54731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800" b="1" dirty="0" smtClean="0">
                <a:solidFill>
                  <a:schemeClr val="accent2">
                    <a:lumMod val="75000"/>
                  </a:schemeClr>
                </a:solidFill>
              </a:rPr>
              <a:t>ACTIVE VOICE</a:t>
            </a:r>
          </a:p>
          <a:p>
            <a:r>
              <a:rPr lang="es-ES" sz="2800" i="1" u="sng" dirty="0" err="1" smtClean="0">
                <a:solidFill>
                  <a:schemeClr val="accent2">
                    <a:lumMod val="75000"/>
                  </a:schemeClr>
                </a:solidFill>
              </a:rPr>
              <a:t>The</a:t>
            </a:r>
            <a:r>
              <a:rPr lang="es-ES" sz="2800" i="1" u="sng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i="1" u="sng" dirty="0">
                <a:solidFill>
                  <a:schemeClr val="accent2">
                    <a:lumMod val="75000"/>
                  </a:schemeClr>
                </a:solidFill>
              </a:rPr>
              <a:t>shop</a:t>
            </a:r>
            <a:r>
              <a:rPr lang="es-ES" sz="2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b="1" dirty="0" err="1">
                <a:solidFill>
                  <a:schemeClr val="accent2">
                    <a:lumMod val="75000"/>
                  </a:schemeClr>
                </a:solidFill>
              </a:rPr>
              <a:t>offers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accent2">
                    <a:lumMod val="75000"/>
                  </a:schemeClr>
                </a:solidFill>
              </a:rPr>
              <a:t>different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accent2">
                    <a:lumMod val="75000"/>
                  </a:schemeClr>
                </a:solidFill>
              </a:rPr>
              <a:t>types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of </a:t>
            </a:r>
            <a:r>
              <a:rPr lang="es-ES" sz="2800" dirty="0" err="1">
                <a:solidFill>
                  <a:schemeClr val="accent2">
                    <a:lumMod val="75000"/>
                  </a:schemeClr>
                </a:solidFill>
              </a:rPr>
              <a:t>accessories</a:t>
            </a:r>
            <a:r>
              <a:rPr lang="es-ES" sz="2800" i="1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es-ES" sz="2800" i="1" dirty="0" smtClean="0">
                <a:solidFill>
                  <a:schemeClr val="accent2">
                    <a:lumMod val="75000"/>
                  </a:schemeClr>
                </a:solidFill>
              </a:rPr>
              <a:t>(+) </a:t>
            </a:r>
          </a:p>
          <a:p>
            <a:pPr>
              <a:spcAft>
                <a:spcPts val="600"/>
              </a:spcAft>
            </a:pPr>
            <a:r>
              <a:rPr lang="es-ES" sz="2800" b="1" dirty="0" err="1" smtClean="0">
                <a:solidFill>
                  <a:schemeClr val="accent2">
                    <a:lumMod val="75000"/>
                  </a:schemeClr>
                </a:solidFill>
              </a:rPr>
              <a:t>Does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i="1" u="sng" dirty="0" err="1" smtClean="0">
                <a:solidFill>
                  <a:schemeClr val="accent2">
                    <a:lumMod val="75000"/>
                  </a:schemeClr>
                </a:solidFill>
              </a:rPr>
              <a:t>the</a:t>
            </a:r>
            <a:r>
              <a:rPr lang="es-ES" sz="2800" i="1" u="sng" dirty="0" smtClean="0">
                <a:solidFill>
                  <a:schemeClr val="accent2">
                    <a:lumMod val="75000"/>
                  </a:schemeClr>
                </a:solidFill>
              </a:rPr>
              <a:t> shop</a:t>
            </a:r>
            <a:r>
              <a:rPr lang="es-ES" sz="2800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b="1" dirty="0" err="1" smtClean="0">
                <a:solidFill>
                  <a:schemeClr val="accent2">
                    <a:lumMod val="75000"/>
                  </a:schemeClr>
                </a:solidFill>
              </a:rPr>
              <a:t>offer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dirty="0" err="1" smtClean="0">
                <a:solidFill>
                  <a:schemeClr val="accent2">
                    <a:lumMod val="75000"/>
                  </a:schemeClr>
                </a:solidFill>
              </a:rPr>
              <a:t>different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dirty="0" err="1" smtClean="0">
                <a:solidFill>
                  <a:schemeClr val="accent2">
                    <a:lumMod val="75000"/>
                  </a:schemeClr>
                </a:solidFill>
              </a:rPr>
              <a:t>types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 of </a:t>
            </a:r>
            <a:r>
              <a:rPr lang="es-ES" sz="2800" dirty="0" err="1" smtClean="0">
                <a:solidFill>
                  <a:schemeClr val="accent2">
                    <a:lumMod val="75000"/>
                  </a:schemeClr>
                </a:solidFill>
              </a:rPr>
              <a:t>accessories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?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Yes, </a:t>
            </a:r>
            <a:r>
              <a:rPr lang="es-ES" sz="2800" i="1" u="sng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b="1" dirty="0" smtClean="0">
                <a:solidFill>
                  <a:schemeClr val="accent2">
                    <a:lumMod val="75000"/>
                  </a:schemeClr>
                </a:solidFill>
              </a:rPr>
              <a:t>do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./No, </a:t>
            </a:r>
            <a:r>
              <a:rPr lang="es-ES" sz="2800" i="1" u="sng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b="1" dirty="0" err="1" smtClean="0">
                <a:solidFill>
                  <a:schemeClr val="accent2">
                    <a:lumMod val="75000"/>
                  </a:schemeClr>
                </a:solidFill>
              </a:rPr>
              <a:t>don’t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PASSIVE VOICE</a:t>
            </a:r>
          </a:p>
          <a:p>
            <a:r>
              <a:rPr lang="es-ES" sz="2800" i="1" u="sng" dirty="0" err="1" smtClean="0">
                <a:solidFill>
                  <a:schemeClr val="tx2">
                    <a:lumMod val="75000"/>
                  </a:schemeClr>
                </a:solidFill>
              </a:rPr>
              <a:t>Different</a:t>
            </a:r>
            <a:r>
              <a:rPr lang="es-ES" sz="2800" i="1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i="1" u="sng" dirty="0" err="1">
                <a:solidFill>
                  <a:schemeClr val="tx2">
                    <a:lumMod val="75000"/>
                  </a:schemeClr>
                </a:solidFill>
              </a:rPr>
              <a:t>types</a:t>
            </a:r>
            <a:r>
              <a:rPr lang="es-ES" sz="2800" i="1" u="sng" dirty="0">
                <a:solidFill>
                  <a:schemeClr val="tx2">
                    <a:lumMod val="75000"/>
                  </a:schemeClr>
                </a:solidFill>
              </a:rPr>
              <a:t> of </a:t>
            </a:r>
            <a:r>
              <a:rPr lang="es-ES" sz="2800" i="1" u="sng" dirty="0" err="1">
                <a:solidFill>
                  <a:schemeClr val="tx2">
                    <a:lumMod val="75000"/>
                  </a:schemeClr>
                </a:solidFill>
              </a:rPr>
              <a:t>accessories</a:t>
            </a:r>
            <a:r>
              <a:rPr lang="es-ES" sz="2800" i="1" u="sng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are </a:t>
            </a:r>
            <a:r>
              <a:rPr lang="es-ES" sz="2800" b="1" dirty="0" err="1">
                <a:solidFill>
                  <a:schemeClr val="tx2">
                    <a:lumMod val="75000"/>
                  </a:schemeClr>
                </a:solidFill>
              </a:rPr>
              <a:t>offered</a:t>
            </a: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by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shop</a:t>
            </a:r>
            <a:r>
              <a:rPr lang="es-ES" sz="2800" i="1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es-ES" sz="2800" i="1" dirty="0" smtClean="0">
                <a:solidFill>
                  <a:schemeClr val="tx2">
                    <a:lumMod val="75000"/>
                  </a:schemeClr>
                </a:solidFill>
              </a:rPr>
              <a:t>(+)</a:t>
            </a:r>
          </a:p>
          <a:p>
            <a:r>
              <a:rPr lang="es-ES" sz="2800" b="1" dirty="0" smtClean="0">
                <a:solidFill>
                  <a:schemeClr val="tx2">
                    <a:lumMod val="75000"/>
                  </a:schemeClr>
                </a:solidFill>
              </a:rPr>
              <a:t>Are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i="1" u="sng" dirty="0" err="1" smtClean="0">
                <a:solidFill>
                  <a:schemeClr val="tx2">
                    <a:lumMod val="75000"/>
                  </a:schemeClr>
                </a:solidFill>
              </a:rPr>
              <a:t>different</a:t>
            </a:r>
            <a:r>
              <a:rPr lang="es-ES" sz="2800" i="1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i="1" u="sng" dirty="0" err="1">
                <a:solidFill>
                  <a:schemeClr val="tx2">
                    <a:lumMod val="75000"/>
                  </a:schemeClr>
                </a:solidFill>
              </a:rPr>
              <a:t>types</a:t>
            </a:r>
            <a:r>
              <a:rPr lang="es-ES" sz="2800" i="1" u="sng" dirty="0">
                <a:solidFill>
                  <a:schemeClr val="tx2">
                    <a:lumMod val="75000"/>
                  </a:schemeClr>
                </a:solidFill>
              </a:rPr>
              <a:t> of </a:t>
            </a:r>
            <a:r>
              <a:rPr lang="es-ES" sz="2800" i="1" u="sng" dirty="0" err="1" smtClean="0">
                <a:solidFill>
                  <a:schemeClr val="tx2">
                    <a:lumMod val="75000"/>
                  </a:schemeClr>
                </a:solidFill>
              </a:rPr>
              <a:t>accessories</a:t>
            </a:r>
            <a:r>
              <a:rPr lang="es-ES" sz="28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 err="1">
                <a:solidFill>
                  <a:schemeClr val="tx2">
                    <a:lumMod val="75000"/>
                  </a:schemeClr>
                </a:solidFill>
              </a:rPr>
              <a:t>offered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by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shop</a:t>
            </a:r>
            <a:r>
              <a:rPr lang="es-ES" sz="2800" i="1" dirty="0" smtClean="0">
                <a:solidFill>
                  <a:schemeClr val="tx2">
                    <a:lumMod val="75000"/>
                  </a:schemeClr>
                </a:solidFill>
              </a:rPr>
              <a:t>? </a:t>
            </a:r>
          </a:p>
          <a:p>
            <a:pPr marL="0" indent="0">
              <a:buNone/>
            </a:pPr>
            <a:r>
              <a:rPr lang="es-ES" sz="2800" i="1" dirty="0" smtClean="0">
                <a:solidFill>
                  <a:schemeClr val="tx2">
                    <a:lumMod val="75000"/>
                  </a:schemeClr>
                </a:solidFill>
              </a:rPr>
              <a:t>Yes, </a:t>
            </a:r>
            <a:r>
              <a:rPr lang="es-ES" sz="2800" i="1" u="sng" dirty="0" err="1" smtClean="0">
                <a:solidFill>
                  <a:schemeClr val="tx2">
                    <a:lumMod val="75000"/>
                  </a:schemeClr>
                </a:solidFill>
              </a:rPr>
              <a:t>they</a:t>
            </a:r>
            <a:r>
              <a:rPr lang="es-ES" sz="28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 smtClean="0">
                <a:solidFill>
                  <a:schemeClr val="tx2">
                    <a:lumMod val="75000"/>
                  </a:schemeClr>
                </a:solidFill>
              </a:rPr>
              <a:t>are</a:t>
            </a:r>
            <a:r>
              <a:rPr lang="es-ES" sz="2800" i="1" dirty="0" smtClean="0">
                <a:solidFill>
                  <a:schemeClr val="tx2">
                    <a:lumMod val="75000"/>
                  </a:schemeClr>
                </a:solidFill>
              </a:rPr>
              <a:t>./No, </a:t>
            </a:r>
            <a:r>
              <a:rPr lang="es-ES" sz="2800" i="1" u="sng" dirty="0" err="1" smtClean="0">
                <a:solidFill>
                  <a:schemeClr val="tx2">
                    <a:lumMod val="75000"/>
                  </a:schemeClr>
                </a:solidFill>
              </a:rPr>
              <a:t>they</a:t>
            </a:r>
            <a:r>
              <a:rPr lang="es-ES" sz="28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 err="1" smtClean="0">
                <a:solidFill>
                  <a:schemeClr val="tx2">
                    <a:lumMod val="75000"/>
                  </a:schemeClr>
                </a:solidFill>
              </a:rPr>
              <a:t>aren’t</a:t>
            </a:r>
            <a:r>
              <a:rPr lang="es-ES" sz="2800" i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es-ES" sz="2800" i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952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7089" y="755374"/>
            <a:ext cx="10268963" cy="52329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</a:rPr>
              <a:t>ACTIVE VOICE</a:t>
            </a:r>
          </a:p>
          <a:p>
            <a:r>
              <a:rPr lang="es-ES" sz="2800" i="1" u="sng" dirty="0" err="1" smtClean="0">
                <a:solidFill>
                  <a:schemeClr val="accent2">
                    <a:lumMod val="75000"/>
                  </a:schemeClr>
                </a:solidFill>
              </a:rPr>
              <a:t>The</a:t>
            </a:r>
            <a:r>
              <a:rPr lang="es-ES" sz="2800" i="1" u="sng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i="1" u="sng" dirty="0" err="1">
                <a:solidFill>
                  <a:schemeClr val="accent2">
                    <a:lumMod val="75000"/>
                  </a:schemeClr>
                </a:solidFill>
              </a:rPr>
              <a:t>two</a:t>
            </a:r>
            <a:r>
              <a:rPr lang="es-ES" sz="2800" i="1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i="1" u="sng" dirty="0" err="1">
                <a:solidFill>
                  <a:schemeClr val="accent2">
                    <a:lumMod val="75000"/>
                  </a:schemeClr>
                </a:solidFill>
              </a:rPr>
              <a:t>computers</a:t>
            </a:r>
            <a:r>
              <a:rPr lang="es-ES" sz="2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b="1" dirty="0" err="1">
                <a:solidFill>
                  <a:schemeClr val="accent2">
                    <a:lumMod val="75000"/>
                  </a:schemeClr>
                </a:solidFill>
              </a:rPr>
              <a:t>understand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accent2">
                    <a:lumMod val="75000"/>
                  </a:schemeClr>
                </a:solidFill>
              </a:rPr>
              <a:t>different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accent2">
                    <a:lumMod val="75000"/>
                  </a:schemeClr>
                </a:solidFill>
              </a:rPr>
              <a:t>types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of </a:t>
            </a:r>
            <a:r>
              <a:rPr lang="es-ES" sz="2800" dirty="0" err="1">
                <a:solidFill>
                  <a:schemeClr val="accent2">
                    <a:lumMod val="75000"/>
                  </a:schemeClr>
                </a:solidFill>
              </a:rPr>
              <a:t>code</a:t>
            </a:r>
            <a:r>
              <a:rPr lang="es-ES" sz="2800" i="1" dirty="0">
                <a:solidFill>
                  <a:schemeClr val="accent2">
                    <a:lumMod val="75000"/>
                  </a:schemeClr>
                </a:solidFill>
              </a:rPr>
              <a:t>. (+)</a:t>
            </a:r>
          </a:p>
          <a:p>
            <a: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  <a:t>Do</a:t>
            </a:r>
            <a:r>
              <a:rPr lang="es-ES" sz="2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i="1" u="sng" dirty="0" err="1">
                <a:solidFill>
                  <a:schemeClr val="accent2">
                    <a:lumMod val="75000"/>
                  </a:schemeClr>
                </a:solidFill>
              </a:rPr>
              <a:t>the</a:t>
            </a:r>
            <a:r>
              <a:rPr lang="es-ES" sz="2800" i="1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i="1" u="sng" dirty="0" err="1">
                <a:solidFill>
                  <a:schemeClr val="accent2">
                    <a:lumMod val="75000"/>
                  </a:schemeClr>
                </a:solidFill>
              </a:rPr>
              <a:t>two</a:t>
            </a:r>
            <a:r>
              <a:rPr lang="es-ES" sz="2800" i="1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i="1" u="sng" dirty="0" err="1">
                <a:solidFill>
                  <a:schemeClr val="accent2">
                    <a:lumMod val="75000"/>
                  </a:schemeClr>
                </a:solidFill>
              </a:rPr>
              <a:t>computers</a:t>
            </a:r>
            <a:r>
              <a:rPr lang="es-ES" sz="2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b="1" dirty="0" err="1">
                <a:solidFill>
                  <a:schemeClr val="accent2">
                    <a:lumMod val="75000"/>
                  </a:schemeClr>
                </a:solidFill>
              </a:rPr>
              <a:t>understand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accent2">
                    <a:lumMod val="75000"/>
                  </a:schemeClr>
                </a:solidFill>
              </a:rPr>
              <a:t>different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accent2">
                    <a:lumMod val="75000"/>
                  </a:schemeClr>
                </a:solidFill>
              </a:rPr>
              <a:t>types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of </a:t>
            </a:r>
            <a:r>
              <a:rPr lang="es-ES" sz="2800" dirty="0" err="1">
                <a:solidFill>
                  <a:schemeClr val="accent2">
                    <a:lumMod val="75000"/>
                  </a:schemeClr>
                </a:solidFill>
              </a:rPr>
              <a:t>code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? Yes, </a:t>
            </a:r>
            <a:r>
              <a:rPr lang="es-ES" sz="2800" i="1" u="sng" dirty="0" err="1">
                <a:solidFill>
                  <a:schemeClr val="accent2">
                    <a:lumMod val="75000"/>
                  </a:schemeClr>
                </a:solidFill>
              </a:rPr>
              <a:t>they</a:t>
            </a:r>
            <a:r>
              <a:rPr lang="es-ES" sz="2800" i="1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  <a:t>do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./No, </a:t>
            </a:r>
            <a:r>
              <a:rPr lang="es-ES" sz="2800" i="1" u="sng" dirty="0" err="1">
                <a:solidFill>
                  <a:schemeClr val="accent2">
                    <a:lumMod val="75000"/>
                  </a:schemeClr>
                </a:solidFill>
              </a:rPr>
              <a:t>they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800" b="1" dirty="0" err="1">
                <a:solidFill>
                  <a:schemeClr val="accent2">
                    <a:lumMod val="75000"/>
                  </a:schemeClr>
                </a:solidFill>
              </a:rPr>
              <a:t>don’t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PASSIVE VOICE</a:t>
            </a:r>
          </a:p>
          <a:p>
            <a:r>
              <a:rPr lang="es-ES" sz="2800" i="1" u="sng" dirty="0" err="1" smtClean="0">
                <a:solidFill>
                  <a:schemeClr val="tx2">
                    <a:lumMod val="75000"/>
                  </a:schemeClr>
                </a:solidFill>
              </a:rPr>
              <a:t>Different</a:t>
            </a:r>
            <a:r>
              <a:rPr lang="es-ES" sz="2800" i="1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i="1" u="sng" dirty="0" err="1">
                <a:solidFill>
                  <a:schemeClr val="tx2">
                    <a:lumMod val="75000"/>
                  </a:schemeClr>
                </a:solidFill>
              </a:rPr>
              <a:t>types</a:t>
            </a:r>
            <a:r>
              <a:rPr lang="es-ES" sz="2800" i="1" u="sng" dirty="0">
                <a:solidFill>
                  <a:schemeClr val="tx2">
                    <a:lumMod val="75000"/>
                  </a:schemeClr>
                </a:solidFill>
              </a:rPr>
              <a:t> of </a:t>
            </a:r>
            <a:r>
              <a:rPr lang="es-ES" sz="2800" i="1" u="sng" dirty="0" err="1">
                <a:solidFill>
                  <a:schemeClr val="tx2">
                    <a:lumMod val="75000"/>
                  </a:schemeClr>
                </a:solidFill>
              </a:rPr>
              <a:t>code</a:t>
            </a:r>
            <a:r>
              <a:rPr lang="es-ES" sz="28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are </a:t>
            </a:r>
            <a:r>
              <a:rPr lang="es-ES" sz="2800" b="1" dirty="0" err="1">
                <a:solidFill>
                  <a:schemeClr val="tx2">
                    <a:lumMod val="75000"/>
                  </a:schemeClr>
                </a:solidFill>
              </a:rPr>
              <a:t>understood</a:t>
            </a: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by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two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computers</a:t>
            </a:r>
            <a:r>
              <a:rPr lang="es-ES" sz="2800" i="1" dirty="0">
                <a:solidFill>
                  <a:schemeClr val="tx2">
                    <a:lumMod val="75000"/>
                  </a:schemeClr>
                </a:solidFill>
              </a:rPr>
              <a:t>. (+)</a:t>
            </a:r>
          </a:p>
          <a:p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Are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i="1" u="sng" dirty="0" err="1">
                <a:solidFill>
                  <a:schemeClr val="tx2">
                    <a:lumMod val="75000"/>
                  </a:schemeClr>
                </a:solidFill>
              </a:rPr>
              <a:t>different</a:t>
            </a:r>
            <a:r>
              <a:rPr lang="es-ES" sz="2800" i="1" u="sng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i="1" u="sng" dirty="0" err="1">
                <a:solidFill>
                  <a:schemeClr val="tx2">
                    <a:lumMod val="75000"/>
                  </a:schemeClr>
                </a:solidFill>
              </a:rPr>
              <a:t>types</a:t>
            </a:r>
            <a:r>
              <a:rPr lang="es-ES" sz="2800" i="1" u="sng" dirty="0">
                <a:solidFill>
                  <a:schemeClr val="tx2">
                    <a:lumMod val="75000"/>
                  </a:schemeClr>
                </a:solidFill>
              </a:rPr>
              <a:t> of </a:t>
            </a:r>
            <a:r>
              <a:rPr lang="es-ES" sz="2800" i="1" u="sng" dirty="0" err="1">
                <a:solidFill>
                  <a:schemeClr val="tx2">
                    <a:lumMod val="75000"/>
                  </a:schemeClr>
                </a:solidFill>
              </a:rPr>
              <a:t>code</a:t>
            </a:r>
            <a:r>
              <a:rPr lang="es-ES" sz="28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 err="1">
                <a:solidFill>
                  <a:schemeClr val="tx2">
                    <a:lumMod val="75000"/>
                  </a:schemeClr>
                </a:solidFill>
              </a:rPr>
              <a:t>understood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by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two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tx2">
                    <a:lumMod val="75000"/>
                  </a:schemeClr>
                </a:solidFill>
              </a:rPr>
              <a:t>computers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? </a:t>
            </a:r>
          </a:p>
          <a:p>
            <a:pPr marL="0" indent="0">
              <a:buNone/>
            </a:pP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Yes, </a:t>
            </a:r>
            <a:r>
              <a:rPr lang="es-ES" sz="2800" i="1" u="sng" dirty="0" err="1" smtClean="0">
                <a:solidFill>
                  <a:schemeClr val="tx2">
                    <a:lumMod val="75000"/>
                  </a:schemeClr>
                </a:solidFill>
              </a:rPr>
              <a:t>they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 smtClean="0">
                <a:solidFill>
                  <a:schemeClr val="tx2">
                    <a:lumMod val="75000"/>
                  </a:schemeClr>
                </a:solidFill>
              </a:rPr>
              <a:t>are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./No, </a:t>
            </a:r>
            <a:r>
              <a:rPr lang="es-ES" sz="2800" i="1" u="sng" dirty="0" err="1" smtClean="0">
                <a:solidFill>
                  <a:schemeClr val="tx2">
                    <a:lumMod val="75000"/>
                  </a:schemeClr>
                </a:solidFill>
              </a:rPr>
              <a:t>they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 err="1" smtClean="0">
                <a:solidFill>
                  <a:schemeClr val="tx2">
                    <a:lumMod val="75000"/>
                  </a:schemeClr>
                </a:solidFill>
              </a:rPr>
              <a:t>aren’t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022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1136072"/>
            <a:ext cx="9145539" cy="794327"/>
          </a:xfrm>
        </p:spPr>
        <p:txBody>
          <a:bodyPr>
            <a:normAutofit fontScale="90000"/>
          </a:bodyPr>
          <a:lstStyle/>
          <a:p>
            <a:r>
              <a:rPr lang="es-ES" sz="4000" b="1" dirty="0" err="1">
                <a:solidFill>
                  <a:schemeClr val="tx2"/>
                </a:solidFill>
              </a:rPr>
              <a:t>Interrogative</a:t>
            </a:r>
            <a:r>
              <a:rPr lang="es-ES" sz="4000" b="1" dirty="0">
                <a:solidFill>
                  <a:schemeClr val="tx2"/>
                </a:solidFill>
              </a:rPr>
              <a:t> </a:t>
            </a:r>
            <a:r>
              <a:rPr lang="es-ES" sz="4000" b="1" dirty="0" err="1">
                <a:solidFill>
                  <a:schemeClr val="tx2"/>
                </a:solidFill>
              </a:rPr>
              <a:t>form</a:t>
            </a:r>
            <a:r>
              <a:rPr lang="es-ES" sz="4000" b="1" dirty="0">
                <a:solidFill>
                  <a:schemeClr val="tx2"/>
                </a:solidFill>
              </a:rPr>
              <a:t> (</a:t>
            </a:r>
            <a:r>
              <a:rPr lang="es-ES" sz="4000" b="1" dirty="0" err="1">
                <a:solidFill>
                  <a:schemeClr val="tx2"/>
                </a:solidFill>
              </a:rPr>
              <a:t>Passive</a:t>
            </a:r>
            <a:r>
              <a:rPr lang="es-ES" sz="4000" b="1" dirty="0">
                <a:solidFill>
                  <a:schemeClr val="tx2"/>
                </a:solidFill>
              </a:rPr>
              <a:t> </a:t>
            </a:r>
            <a:r>
              <a:rPr lang="es-ES" sz="4000" b="1" dirty="0" err="1">
                <a:solidFill>
                  <a:schemeClr val="tx2"/>
                </a:solidFill>
              </a:rPr>
              <a:t>voice</a:t>
            </a:r>
            <a:r>
              <a:rPr lang="es-ES" sz="4000" b="1" dirty="0">
                <a:solidFill>
                  <a:schemeClr val="tx2"/>
                </a:solidFill>
              </a:rPr>
              <a:t>)</a:t>
            </a:r>
            <a:r>
              <a:rPr lang="es-ES" b="1" dirty="0">
                <a:solidFill>
                  <a:schemeClr val="tx2"/>
                </a:solidFill>
              </a:rPr>
              <a:t/>
            </a:r>
            <a:br>
              <a:rPr lang="es-ES" b="1" dirty="0">
                <a:solidFill>
                  <a:schemeClr val="tx2"/>
                </a:solidFill>
              </a:rPr>
            </a:br>
            <a:endParaRPr lang="en-U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51708" y="3311236"/>
            <a:ext cx="9310256" cy="2730126"/>
          </a:xfrm>
        </p:spPr>
        <p:txBody>
          <a:bodyPr>
            <a:normAutofit/>
          </a:bodyPr>
          <a:lstStyle/>
          <a:p>
            <a:r>
              <a:rPr lang="es-ES" sz="3600" b="1" dirty="0">
                <a:solidFill>
                  <a:schemeClr val="tx2"/>
                </a:solidFill>
              </a:rPr>
              <a:t>To be</a:t>
            </a:r>
            <a:r>
              <a:rPr lang="es-ES" sz="3600" dirty="0">
                <a:solidFill>
                  <a:schemeClr val="tx2"/>
                </a:solidFill>
              </a:rPr>
              <a:t> + </a:t>
            </a:r>
            <a:r>
              <a:rPr lang="es-ES" sz="3600" i="1" u="sng" dirty="0" err="1">
                <a:solidFill>
                  <a:schemeClr val="tx2"/>
                </a:solidFill>
              </a:rPr>
              <a:t>subject</a:t>
            </a:r>
            <a:r>
              <a:rPr lang="es-ES" sz="3600" dirty="0">
                <a:solidFill>
                  <a:schemeClr val="tx2"/>
                </a:solidFill>
              </a:rPr>
              <a:t> + </a:t>
            </a:r>
            <a:r>
              <a:rPr lang="es-ES" sz="3600" b="1" dirty="0" err="1" smtClean="0">
                <a:solidFill>
                  <a:schemeClr val="tx2"/>
                </a:solidFill>
              </a:rPr>
              <a:t>Past</a:t>
            </a:r>
            <a:r>
              <a:rPr lang="es-ES" sz="3600" b="1" dirty="0" smtClean="0">
                <a:solidFill>
                  <a:schemeClr val="tx2"/>
                </a:solidFill>
              </a:rPr>
              <a:t> </a:t>
            </a:r>
            <a:r>
              <a:rPr lang="es-ES" sz="3600" b="1" dirty="0" err="1">
                <a:solidFill>
                  <a:schemeClr val="tx2"/>
                </a:solidFill>
              </a:rPr>
              <a:t>p</a:t>
            </a:r>
            <a:r>
              <a:rPr lang="es-ES" sz="3600" b="1" dirty="0" err="1" smtClean="0">
                <a:solidFill>
                  <a:schemeClr val="tx2"/>
                </a:solidFill>
              </a:rPr>
              <a:t>articiple</a:t>
            </a:r>
            <a:r>
              <a:rPr lang="es-ES" sz="3600" b="1" dirty="0" smtClean="0">
                <a:solidFill>
                  <a:schemeClr val="tx2"/>
                </a:solidFill>
              </a:rPr>
              <a:t> </a:t>
            </a:r>
            <a:r>
              <a:rPr lang="es-ES" sz="3600" dirty="0">
                <a:solidFill>
                  <a:schemeClr val="tx2"/>
                </a:solidFill>
              </a:rPr>
              <a:t>…?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946956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499</TotalTime>
  <Words>512</Words>
  <Application>Microsoft Office PowerPoint</Application>
  <PresentationFormat>Panorámica</PresentationFormat>
  <Paragraphs>66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Faceta</vt:lpstr>
      <vt:lpstr>Passive voice </vt:lpstr>
      <vt:lpstr>The form of the verb in the ‘active’ and ‘passive’ voice is different.</vt:lpstr>
      <vt:lpstr>Other examples</vt:lpstr>
      <vt:lpstr>Negative form (Passive voice) Subject + to be + not + Past Participle</vt:lpstr>
      <vt:lpstr>Interrogative form (Passive voice) *En los ejemplos aparece la oración afirmativa, con su respectiva pregunta, en voz activa y en voz pasiva para que compares.</vt:lpstr>
      <vt:lpstr>Examples </vt:lpstr>
      <vt:lpstr>Presentación de PowerPoint</vt:lpstr>
      <vt:lpstr>Presentación de PowerPoint</vt:lpstr>
      <vt:lpstr>Interrogative form (Passive voice)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Passive voice</dc:title>
  <dc:creator>User</dc:creator>
  <cp:lastModifiedBy>User</cp:lastModifiedBy>
  <cp:revision>35</cp:revision>
  <dcterms:created xsi:type="dcterms:W3CDTF">2024-05-24T10:52:02Z</dcterms:created>
  <dcterms:modified xsi:type="dcterms:W3CDTF">2024-06-17T22:04:17Z</dcterms:modified>
</cp:coreProperties>
</file>